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omments/modernComment_1D7_B83EAD3F.xml" ContentType="application/vnd.ms-powerpoint.comment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omments/modernComment_1C5_FE316A2E.xml" ContentType="application/vnd.ms-powerpoint.comments+xml"/>
  <Override PartName="/ppt/notesSlides/notesSlide6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5" r:id="rId5"/>
    <p:sldMasterId id="2147483732" r:id="rId6"/>
    <p:sldMasterId id="2147483697" r:id="rId7"/>
    <p:sldMasterId id="2147483742" r:id="rId8"/>
  </p:sldMasterIdLst>
  <p:notesMasterIdLst>
    <p:notesMasterId r:id="rId72"/>
  </p:notesMasterIdLst>
  <p:sldIdLst>
    <p:sldId id="256" r:id="rId9"/>
    <p:sldId id="447" r:id="rId10"/>
    <p:sldId id="437" r:id="rId11"/>
    <p:sldId id="446" r:id="rId12"/>
    <p:sldId id="258" r:id="rId13"/>
    <p:sldId id="331" r:id="rId14"/>
    <p:sldId id="333" r:id="rId15"/>
    <p:sldId id="332" r:id="rId16"/>
    <p:sldId id="335" r:id="rId17"/>
    <p:sldId id="336" r:id="rId18"/>
    <p:sldId id="536" r:id="rId19"/>
    <p:sldId id="537" r:id="rId20"/>
    <p:sldId id="337" r:id="rId21"/>
    <p:sldId id="478" r:id="rId22"/>
    <p:sldId id="479" r:id="rId23"/>
    <p:sldId id="482" r:id="rId24"/>
    <p:sldId id="481" r:id="rId25"/>
    <p:sldId id="483" r:id="rId26"/>
    <p:sldId id="345" r:id="rId27"/>
    <p:sldId id="484" r:id="rId28"/>
    <p:sldId id="486" r:id="rId29"/>
    <p:sldId id="487" r:id="rId30"/>
    <p:sldId id="534" r:id="rId31"/>
    <p:sldId id="488" r:id="rId32"/>
    <p:sldId id="489" r:id="rId33"/>
    <p:sldId id="535" r:id="rId34"/>
    <p:sldId id="491" r:id="rId35"/>
    <p:sldId id="492" r:id="rId36"/>
    <p:sldId id="493" r:id="rId37"/>
    <p:sldId id="494" r:id="rId38"/>
    <p:sldId id="497" r:id="rId39"/>
    <p:sldId id="496" r:id="rId40"/>
    <p:sldId id="498" r:id="rId41"/>
    <p:sldId id="499" r:id="rId42"/>
    <p:sldId id="501" r:id="rId43"/>
    <p:sldId id="504" r:id="rId44"/>
    <p:sldId id="505" r:id="rId45"/>
    <p:sldId id="508" r:id="rId46"/>
    <p:sldId id="510" r:id="rId47"/>
    <p:sldId id="511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462" r:id="rId63"/>
    <p:sldId id="528" r:id="rId64"/>
    <p:sldId id="471" r:id="rId65"/>
    <p:sldId id="529" r:id="rId66"/>
    <p:sldId id="530" r:id="rId67"/>
    <p:sldId id="531" r:id="rId68"/>
    <p:sldId id="453" r:id="rId69"/>
    <p:sldId id="533" r:id="rId70"/>
    <p:sldId id="25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79E212-408D-2C69-53BC-ED5BFDFCC632}" name="Jennifer Tangari" initials="" userId="S::jennifer@csteam.us::2e4555b2-d91c-4669-9c68-4fe931b8605a" providerId="AD"/>
  <p188:author id="{720B44C8-F437-2F58-3247-A75711674880}" name="kristin greeley" initials="kg" userId="e1ec8a32a2b1fbf5" providerId="Windows Live"/>
  <p188:author id="{664D5CEB-C3DC-7B42-A298-89FF27AF68D9}" name="Cynthia Pena" initials="CP" userId="S::cpena1@hpsj.com::f57c77b0-1968-4ae9-8256-117f6cc082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9"/>
    <a:srgbClr val="A3D55F"/>
    <a:srgbClr val="A2CF5F"/>
    <a:srgbClr val="BC332C"/>
    <a:srgbClr val="F18C21"/>
    <a:srgbClr val="0062A5"/>
    <a:srgbClr val="A3CF5F"/>
    <a:srgbClr val="81CCFF"/>
    <a:srgbClr val="0D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4697"/>
  </p:normalViewPr>
  <p:slideViewPr>
    <p:cSldViewPr snapToGrid="0">
      <p:cViewPr varScale="1">
        <p:scale>
          <a:sx n="105" d="100"/>
          <a:sy n="105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/Relationships>
</file>

<file path=ppt/comments/modernComment_1C5_FE316A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2C4788-BBEA-4149-B8F4-6CB29E56FC0C}" authorId="{FD79E212-408D-2C69-53BC-ED5BFDFCC632}" status="resolved" created="2025-09-05T22:48:04.21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4651310" sldId="453"/>
      <ac:spMk id="133122" creationId="{3A0273E1-227C-225B-F770-5C4B06CDFD7C}"/>
    </ac:deMkLst>
    <p188:replyLst>
      <p188:reply id="{050C83D0-3541-4863-906B-76D06761FB50}" authorId="{664D5CEB-C3DC-7B42-A298-89FF27AF68D9}" created="2025-09-26T19:59:38.532">
        <p188:txBody>
          <a:bodyPr/>
          <a:lstStyle/>
          <a:p>
            <a:r>
              <a:rPr lang="en-US"/>
              <a:t>Prefer to leave the presentation and post via other means to maintain updated </a:t>
            </a:r>
          </a:p>
        </p188:txBody>
      </p188:reply>
    </p188:replyLst>
    <p188:txBody>
      <a:bodyPr/>
      <a:lstStyle/>
      <a:p>
        <a:r>
          <a:rPr lang="en-US"/>
          <a:t>Insert Health Plan Product resource </a:t>
        </a:r>
      </a:p>
    </p188:txBody>
  </p188:cm>
  <p188:cm id="{7D116925-FE32-6C4A-89D9-96B82DE9A3E4}" authorId="{FD79E212-408D-2C69-53BC-ED5BFDFCC632}" status="resolved" created="2025-09-07T12:30:32.50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4651310" sldId="453"/>
      <ac:spMk id="133121" creationId="{76CF4853-8A30-720C-31F5-3A951F892F00}"/>
    </ac:deMkLst>
    <p188:replyLst>
      <p188:reply id="{D95AAD33-6F09-48F5-BAC8-7D94A8380FAC}" authorId="{664D5CEB-C3DC-7B42-A298-89FF27AF68D9}" created="2025-09-26T19:59:01.125">
        <p188:txBody>
          <a:bodyPr/>
          <a:lstStyle/>
          <a:p>
            <a:r>
              <a:rPr lang="en-US"/>
              <a:t>Prefer to leave of the presentation and post via other means to maintain updated </a:t>
            </a:r>
          </a:p>
        </p188:txBody>
      </p188:reply>
    </p188:replyLst>
    <p188:txBody>
      <a:bodyPr/>
      <a:lstStyle/>
      <a:p>
        <a:r>
          <a:rPr lang="en-US"/>
          <a:t>Consider creating a desk reference that lists all benefits with their prior authorization requirements</a:t>
        </a:r>
      </a:p>
    </p188:txBody>
  </p188:cm>
</p188:cmLst>
</file>

<file path=ppt/comments/modernComment_1D7_B83EAD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FC8B89-250E-7D4A-8A8F-725F56B84349}" authorId="{FD79E212-408D-2C69-53BC-ED5BFDFCC632}" status="resolved" created="2025-09-05T22:45:32.08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91115327" sldId="471"/>
      <ac:spMk id="28674" creationId="{268F968B-21C4-0270-F637-D17116F701A3}"/>
    </ac:deMkLst>
    <p188:txBody>
      <a:bodyPr/>
      <a:lstStyle/>
      <a:p>
        <a:r>
          <a:rPr lang="en-US"/>
          <a:t>Confirm Medi-Cal benefit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F1388-D231-8D4C-9A5D-CC8B6D75591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FB119-F113-684F-A2BE-1B750AE07590}">
      <dgm:prSet custT="1"/>
      <dgm:spPr/>
      <dgm:t>
        <a:bodyPr/>
        <a:lstStyle/>
        <a:p>
          <a:pPr rtl="0"/>
          <a:r>
            <a:rPr lang="en-US" sz="3600" dirty="0"/>
            <a:t>Medicare Basics</a:t>
          </a:r>
        </a:p>
      </dgm:t>
    </dgm:pt>
    <dgm:pt modelId="{E146E9C1-E3EE-7B48-A484-B03644252840}" type="parTrans" cxnId="{E03E748E-2CD5-614B-87AB-B6E709EE2FF0}">
      <dgm:prSet/>
      <dgm:spPr/>
      <dgm:t>
        <a:bodyPr/>
        <a:lstStyle/>
        <a:p>
          <a:endParaRPr lang="en-US"/>
        </a:p>
      </dgm:t>
    </dgm:pt>
    <dgm:pt modelId="{4DC8D13A-F8C1-0F41-9F5E-DAF34EBDAE1A}" type="sibTrans" cxnId="{E03E748E-2CD5-614B-87AB-B6E709EE2FF0}">
      <dgm:prSet/>
      <dgm:spPr/>
      <dgm:t>
        <a:bodyPr/>
        <a:lstStyle/>
        <a:p>
          <a:endParaRPr lang="en-US"/>
        </a:p>
      </dgm:t>
    </dgm:pt>
    <dgm:pt modelId="{E9E35260-BD1C-9D4E-AB5F-6F153E3092B3}">
      <dgm:prSet custT="1"/>
      <dgm:spPr/>
      <dgm:t>
        <a:bodyPr/>
        <a:lstStyle/>
        <a:p>
          <a:pPr rtl="0"/>
          <a:r>
            <a:rPr lang="en-US" sz="3600" dirty="0"/>
            <a:t>Understanding Original Medicare</a:t>
          </a:r>
        </a:p>
      </dgm:t>
    </dgm:pt>
    <dgm:pt modelId="{B3500058-7C93-0540-9D7C-E9B2AC988C7E}" type="parTrans" cxnId="{1840CE4C-4C77-7741-BB0F-1D41F8CE35B3}">
      <dgm:prSet/>
      <dgm:spPr/>
      <dgm:t>
        <a:bodyPr/>
        <a:lstStyle/>
        <a:p>
          <a:endParaRPr lang="en-US"/>
        </a:p>
      </dgm:t>
    </dgm:pt>
    <dgm:pt modelId="{73512262-3EC9-3642-8E3D-637599932724}" type="sibTrans" cxnId="{1840CE4C-4C77-7741-BB0F-1D41F8CE35B3}">
      <dgm:prSet/>
      <dgm:spPr/>
      <dgm:t>
        <a:bodyPr/>
        <a:lstStyle/>
        <a:p>
          <a:endParaRPr lang="en-US"/>
        </a:p>
      </dgm:t>
    </dgm:pt>
    <dgm:pt modelId="{F5A6D06E-A850-E24B-9B86-C0A05B245123}">
      <dgm:prSet custT="1"/>
      <dgm:spPr/>
      <dgm:t>
        <a:bodyPr/>
        <a:lstStyle/>
        <a:p>
          <a:r>
            <a:rPr lang="en-US" sz="2400" dirty="0"/>
            <a:t>Part A</a:t>
          </a:r>
        </a:p>
      </dgm:t>
    </dgm:pt>
    <dgm:pt modelId="{B1A566D8-08DB-DC47-B241-D9C2D5921659}" type="parTrans" cxnId="{C92CE5AA-6281-D04F-A1B1-BB63BED9C911}">
      <dgm:prSet/>
      <dgm:spPr/>
      <dgm:t>
        <a:bodyPr/>
        <a:lstStyle/>
        <a:p>
          <a:endParaRPr lang="en-US"/>
        </a:p>
      </dgm:t>
    </dgm:pt>
    <dgm:pt modelId="{3F111840-F91B-BA42-9DB0-FB05F8BDC3CB}" type="sibTrans" cxnId="{C92CE5AA-6281-D04F-A1B1-BB63BED9C911}">
      <dgm:prSet/>
      <dgm:spPr/>
      <dgm:t>
        <a:bodyPr/>
        <a:lstStyle/>
        <a:p>
          <a:endParaRPr lang="en-US"/>
        </a:p>
      </dgm:t>
    </dgm:pt>
    <dgm:pt modelId="{B1263035-00C0-7F47-93DB-6D4E00B2AEE4}">
      <dgm:prSet custT="1"/>
      <dgm:spPr/>
      <dgm:t>
        <a:bodyPr/>
        <a:lstStyle/>
        <a:p>
          <a:r>
            <a:rPr lang="en-US" sz="2400" dirty="0"/>
            <a:t>Part B</a:t>
          </a:r>
        </a:p>
      </dgm:t>
    </dgm:pt>
    <dgm:pt modelId="{3289825A-5BA1-134D-BC41-04C77C56D91C}" type="parTrans" cxnId="{D40C9045-0903-7545-A1CA-FECDF2385201}">
      <dgm:prSet/>
      <dgm:spPr/>
      <dgm:t>
        <a:bodyPr/>
        <a:lstStyle/>
        <a:p>
          <a:endParaRPr lang="en-US"/>
        </a:p>
      </dgm:t>
    </dgm:pt>
    <dgm:pt modelId="{9A8807A6-DBD8-E34B-A30A-3EDFA5580A47}" type="sibTrans" cxnId="{D40C9045-0903-7545-A1CA-FECDF2385201}">
      <dgm:prSet/>
      <dgm:spPr/>
      <dgm:t>
        <a:bodyPr/>
        <a:lstStyle/>
        <a:p>
          <a:endParaRPr lang="en-US"/>
        </a:p>
      </dgm:t>
    </dgm:pt>
    <dgm:pt modelId="{1C3DD0C7-8A44-6548-8A77-6C1F5AF8AFBE}">
      <dgm:prSet custT="1"/>
      <dgm:spPr/>
      <dgm:t>
        <a:bodyPr/>
        <a:lstStyle/>
        <a:p>
          <a:r>
            <a:rPr lang="en-US" sz="2400" dirty="0"/>
            <a:t>Part D</a:t>
          </a:r>
        </a:p>
      </dgm:t>
    </dgm:pt>
    <dgm:pt modelId="{F1A96193-6956-F048-968B-876ADAAC8EB6}" type="parTrans" cxnId="{666F8002-C8F9-114E-9719-856E870AA587}">
      <dgm:prSet/>
      <dgm:spPr/>
      <dgm:t>
        <a:bodyPr/>
        <a:lstStyle/>
        <a:p>
          <a:endParaRPr lang="en-US"/>
        </a:p>
      </dgm:t>
    </dgm:pt>
    <dgm:pt modelId="{32A67994-8708-AF41-9C22-85E9D1E4F276}" type="sibTrans" cxnId="{666F8002-C8F9-114E-9719-856E870AA587}">
      <dgm:prSet/>
      <dgm:spPr/>
      <dgm:t>
        <a:bodyPr/>
        <a:lstStyle/>
        <a:p>
          <a:endParaRPr lang="en-US"/>
        </a:p>
      </dgm:t>
    </dgm:pt>
    <dgm:pt modelId="{C0274865-CCA1-E341-B228-F42DCF82DAC9}" type="pres">
      <dgm:prSet presAssocID="{6D0F1388-D231-8D4C-9A5D-CC8B6D755913}" presName="linear" presStyleCnt="0">
        <dgm:presLayoutVars>
          <dgm:animLvl val="lvl"/>
          <dgm:resizeHandles val="exact"/>
        </dgm:presLayoutVars>
      </dgm:prSet>
      <dgm:spPr/>
    </dgm:pt>
    <dgm:pt modelId="{7C5C7A86-6B09-A74A-896D-3C1EDF7B4190}" type="pres">
      <dgm:prSet presAssocID="{9DCFB119-F113-684F-A2BE-1B750AE075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A6116F-45C4-DA4D-8386-8CDBF1AFB5DC}" type="pres">
      <dgm:prSet presAssocID="{4DC8D13A-F8C1-0F41-9F5E-DAF34EBDAE1A}" presName="spacer" presStyleCnt="0"/>
      <dgm:spPr/>
    </dgm:pt>
    <dgm:pt modelId="{17A7BDB6-6642-EC4F-9CDA-A73C38C5BC97}" type="pres">
      <dgm:prSet presAssocID="{E9E35260-BD1C-9D4E-AB5F-6F153E3092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3296DF-F635-C84D-9C5F-D6E9C179298A}" type="pres">
      <dgm:prSet presAssocID="{E9E35260-BD1C-9D4E-AB5F-6F153E3092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66F8002-C8F9-114E-9719-856E870AA587}" srcId="{E9E35260-BD1C-9D4E-AB5F-6F153E3092B3}" destId="{1C3DD0C7-8A44-6548-8A77-6C1F5AF8AFBE}" srcOrd="2" destOrd="0" parTransId="{F1A96193-6956-F048-968B-876ADAAC8EB6}" sibTransId="{32A67994-8708-AF41-9C22-85E9D1E4F276}"/>
    <dgm:cxn modelId="{DC36A40E-16E4-C54F-AAD8-885829C5FFD7}" type="presOf" srcId="{1C3DD0C7-8A44-6548-8A77-6C1F5AF8AFBE}" destId="{D33296DF-F635-C84D-9C5F-D6E9C179298A}" srcOrd="0" destOrd="2" presId="urn:microsoft.com/office/officeart/2005/8/layout/vList2"/>
    <dgm:cxn modelId="{A0F82A27-A2B3-A748-B065-E33CB8A75FBC}" type="presOf" srcId="{E9E35260-BD1C-9D4E-AB5F-6F153E3092B3}" destId="{17A7BDB6-6642-EC4F-9CDA-A73C38C5BC97}" srcOrd="0" destOrd="0" presId="urn:microsoft.com/office/officeart/2005/8/layout/vList2"/>
    <dgm:cxn modelId="{D40C9045-0903-7545-A1CA-FECDF2385201}" srcId="{E9E35260-BD1C-9D4E-AB5F-6F153E3092B3}" destId="{B1263035-00C0-7F47-93DB-6D4E00B2AEE4}" srcOrd="1" destOrd="0" parTransId="{3289825A-5BA1-134D-BC41-04C77C56D91C}" sibTransId="{9A8807A6-DBD8-E34B-A30A-3EDFA5580A47}"/>
    <dgm:cxn modelId="{1840CE4C-4C77-7741-BB0F-1D41F8CE35B3}" srcId="{6D0F1388-D231-8D4C-9A5D-CC8B6D755913}" destId="{E9E35260-BD1C-9D4E-AB5F-6F153E3092B3}" srcOrd="1" destOrd="0" parTransId="{B3500058-7C93-0540-9D7C-E9B2AC988C7E}" sibTransId="{73512262-3EC9-3642-8E3D-637599932724}"/>
    <dgm:cxn modelId="{E03E748E-2CD5-614B-87AB-B6E709EE2FF0}" srcId="{6D0F1388-D231-8D4C-9A5D-CC8B6D755913}" destId="{9DCFB119-F113-684F-A2BE-1B750AE07590}" srcOrd="0" destOrd="0" parTransId="{E146E9C1-E3EE-7B48-A484-B03644252840}" sibTransId="{4DC8D13A-F8C1-0F41-9F5E-DAF34EBDAE1A}"/>
    <dgm:cxn modelId="{C92CE5AA-6281-D04F-A1B1-BB63BED9C911}" srcId="{E9E35260-BD1C-9D4E-AB5F-6F153E3092B3}" destId="{F5A6D06E-A850-E24B-9B86-C0A05B245123}" srcOrd="0" destOrd="0" parTransId="{B1A566D8-08DB-DC47-B241-D9C2D5921659}" sibTransId="{3F111840-F91B-BA42-9DB0-FB05F8BDC3CB}"/>
    <dgm:cxn modelId="{5E5289B0-3C07-394C-943F-C3DFC00B4363}" type="presOf" srcId="{6D0F1388-D231-8D4C-9A5D-CC8B6D755913}" destId="{C0274865-CCA1-E341-B228-F42DCF82DAC9}" srcOrd="0" destOrd="0" presId="urn:microsoft.com/office/officeart/2005/8/layout/vList2"/>
    <dgm:cxn modelId="{B094A3B3-88E9-BF44-ABF5-7D40C65E2471}" type="presOf" srcId="{B1263035-00C0-7F47-93DB-6D4E00B2AEE4}" destId="{D33296DF-F635-C84D-9C5F-D6E9C179298A}" srcOrd="0" destOrd="1" presId="urn:microsoft.com/office/officeart/2005/8/layout/vList2"/>
    <dgm:cxn modelId="{0EA3B9DD-E724-FB4D-B8C9-83EA5BCC0C17}" type="presOf" srcId="{F5A6D06E-A850-E24B-9B86-C0A05B245123}" destId="{D33296DF-F635-C84D-9C5F-D6E9C179298A}" srcOrd="0" destOrd="0" presId="urn:microsoft.com/office/officeart/2005/8/layout/vList2"/>
    <dgm:cxn modelId="{25D69CFB-598B-D642-AD5B-2B7C892F5456}" type="presOf" srcId="{9DCFB119-F113-684F-A2BE-1B750AE07590}" destId="{7C5C7A86-6B09-A74A-896D-3C1EDF7B4190}" srcOrd="0" destOrd="0" presId="urn:microsoft.com/office/officeart/2005/8/layout/vList2"/>
    <dgm:cxn modelId="{E824ACF8-1C9A-C747-8F27-05A181BD971B}" type="presParOf" srcId="{C0274865-CCA1-E341-B228-F42DCF82DAC9}" destId="{7C5C7A86-6B09-A74A-896D-3C1EDF7B4190}" srcOrd="0" destOrd="0" presId="urn:microsoft.com/office/officeart/2005/8/layout/vList2"/>
    <dgm:cxn modelId="{50101500-F94E-F749-A0D1-F2AB05A14BF5}" type="presParOf" srcId="{C0274865-CCA1-E341-B228-F42DCF82DAC9}" destId="{22A6116F-45C4-DA4D-8386-8CDBF1AFB5DC}" srcOrd="1" destOrd="0" presId="urn:microsoft.com/office/officeart/2005/8/layout/vList2"/>
    <dgm:cxn modelId="{23888E30-FB0B-B942-8B29-8B6FABBA138B}" type="presParOf" srcId="{C0274865-CCA1-E341-B228-F42DCF82DAC9}" destId="{17A7BDB6-6642-EC4F-9CDA-A73C38C5BC97}" srcOrd="2" destOrd="0" presId="urn:microsoft.com/office/officeart/2005/8/layout/vList2"/>
    <dgm:cxn modelId="{CB632995-5229-F84C-9AB8-69114D0254A4}" type="presParOf" srcId="{C0274865-CCA1-E341-B228-F42DCF82DAC9}" destId="{D33296DF-F635-C84D-9C5F-D6E9C17929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F1388-D231-8D4C-9A5D-CC8B6D75591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FB119-F113-684F-A2BE-1B750AE07590}">
      <dgm:prSet custT="1"/>
      <dgm:spPr/>
      <dgm:t>
        <a:bodyPr/>
        <a:lstStyle/>
        <a:p>
          <a:pPr rtl="0"/>
          <a:r>
            <a:rPr lang="en-US" sz="3600" dirty="0"/>
            <a:t>Medicare Advantage Basics</a:t>
          </a:r>
        </a:p>
      </dgm:t>
    </dgm:pt>
    <dgm:pt modelId="{E146E9C1-E3EE-7B48-A484-B03644252840}" type="parTrans" cxnId="{E03E748E-2CD5-614B-87AB-B6E709EE2FF0}">
      <dgm:prSet/>
      <dgm:spPr/>
      <dgm:t>
        <a:bodyPr/>
        <a:lstStyle/>
        <a:p>
          <a:endParaRPr lang="en-US"/>
        </a:p>
      </dgm:t>
    </dgm:pt>
    <dgm:pt modelId="{4DC8D13A-F8C1-0F41-9F5E-DAF34EBDAE1A}" type="sibTrans" cxnId="{E03E748E-2CD5-614B-87AB-B6E709EE2FF0}">
      <dgm:prSet/>
      <dgm:spPr/>
      <dgm:t>
        <a:bodyPr/>
        <a:lstStyle/>
        <a:p>
          <a:endParaRPr lang="en-US"/>
        </a:p>
      </dgm:t>
    </dgm:pt>
    <dgm:pt modelId="{E9E35260-BD1C-9D4E-AB5F-6F153E3092B3}">
      <dgm:prSet custT="1"/>
      <dgm:spPr/>
      <dgm:t>
        <a:bodyPr/>
        <a:lstStyle/>
        <a:p>
          <a:pPr rtl="0"/>
          <a:r>
            <a:rPr lang="en-US" sz="3600" dirty="0"/>
            <a:t>Understanding Medicare Advantage</a:t>
          </a:r>
        </a:p>
      </dgm:t>
    </dgm:pt>
    <dgm:pt modelId="{B3500058-7C93-0540-9D7C-E9B2AC988C7E}" type="parTrans" cxnId="{1840CE4C-4C77-7741-BB0F-1D41F8CE35B3}">
      <dgm:prSet/>
      <dgm:spPr/>
      <dgm:t>
        <a:bodyPr/>
        <a:lstStyle/>
        <a:p>
          <a:endParaRPr lang="en-US"/>
        </a:p>
      </dgm:t>
    </dgm:pt>
    <dgm:pt modelId="{73512262-3EC9-3642-8E3D-637599932724}" type="sibTrans" cxnId="{1840CE4C-4C77-7741-BB0F-1D41F8CE35B3}">
      <dgm:prSet/>
      <dgm:spPr/>
      <dgm:t>
        <a:bodyPr/>
        <a:lstStyle/>
        <a:p>
          <a:endParaRPr lang="en-US"/>
        </a:p>
      </dgm:t>
    </dgm:pt>
    <dgm:pt modelId="{40166E24-96F7-FF47-9080-9A393803116D}">
      <dgm:prSet custT="1"/>
      <dgm:spPr/>
      <dgm:t>
        <a:bodyPr/>
        <a:lstStyle/>
        <a:p>
          <a:r>
            <a:rPr lang="en-US" sz="3600" dirty="0"/>
            <a:t>Special Needs Plans</a:t>
          </a:r>
        </a:p>
      </dgm:t>
    </dgm:pt>
    <dgm:pt modelId="{08367949-1D87-444C-BABA-116EB954AA30}" type="parTrans" cxnId="{F582E161-E179-3E47-944C-C1E26D10A47D}">
      <dgm:prSet/>
      <dgm:spPr/>
      <dgm:t>
        <a:bodyPr/>
        <a:lstStyle/>
        <a:p>
          <a:endParaRPr lang="en-US"/>
        </a:p>
      </dgm:t>
    </dgm:pt>
    <dgm:pt modelId="{9637495C-AE24-FE4F-A4A9-458D8279B878}" type="sibTrans" cxnId="{F582E161-E179-3E47-944C-C1E26D10A47D}">
      <dgm:prSet/>
      <dgm:spPr/>
      <dgm:t>
        <a:bodyPr/>
        <a:lstStyle/>
        <a:p>
          <a:endParaRPr lang="en-US"/>
        </a:p>
      </dgm:t>
    </dgm:pt>
    <dgm:pt modelId="{C0274865-CCA1-E341-B228-F42DCF82DAC9}" type="pres">
      <dgm:prSet presAssocID="{6D0F1388-D231-8D4C-9A5D-CC8B6D755913}" presName="linear" presStyleCnt="0">
        <dgm:presLayoutVars>
          <dgm:animLvl val="lvl"/>
          <dgm:resizeHandles val="exact"/>
        </dgm:presLayoutVars>
      </dgm:prSet>
      <dgm:spPr/>
    </dgm:pt>
    <dgm:pt modelId="{7C5C7A86-6B09-A74A-896D-3C1EDF7B4190}" type="pres">
      <dgm:prSet presAssocID="{9DCFB119-F113-684F-A2BE-1B750AE075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A6116F-45C4-DA4D-8386-8CDBF1AFB5DC}" type="pres">
      <dgm:prSet presAssocID="{4DC8D13A-F8C1-0F41-9F5E-DAF34EBDAE1A}" presName="spacer" presStyleCnt="0"/>
      <dgm:spPr/>
    </dgm:pt>
    <dgm:pt modelId="{17A7BDB6-6642-EC4F-9CDA-A73C38C5BC97}" type="pres">
      <dgm:prSet presAssocID="{E9E35260-BD1C-9D4E-AB5F-6F153E3092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F17475-74B6-A84A-8F5F-9CAA1E9DC1AC}" type="pres">
      <dgm:prSet presAssocID="{73512262-3EC9-3642-8E3D-637599932724}" presName="spacer" presStyleCnt="0"/>
      <dgm:spPr/>
    </dgm:pt>
    <dgm:pt modelId="{18454EEA-5581-0F4C-978A-CAE9A54798AF}" type="pres">
      <dgm:prSet presAssocID="{40166E24-96F7-FF47-9080-9A393803116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8D592A-5713-9A43-AF2D-680DD4008C52}" type="presOf" srcId="{E9E35260-BD1C-9D4E-AB5F-6F153E3092B3}" destId="{17A7BDB6-6642-EC4F-9CDA-A73C38C5BC97}" srcOrd="0" destOrd="0" presId="urn:microsoft.com/office/officeart/2005/8/layout/vList2"/>
    <dgm:cxn modelId="{5BF75D61-6EFA-5944-ACFD-428384DBC013}" type="presOf" srcId="{6D0F1388-D231-8D4C-9A5D-CC8B6D755913}" destId="{C0274865-CCA1-E341-B228-F42DCF82DAC9}" srcOrd="0" destOrd="0" presId="urn:microsoft.com/office/officeart/2005/8/layout/vList2"/>
    <dgm:cxn modelId="{F582E161-E179-3E47-944C-C1E26D10A47D}" srcId="{6D0F1388-D231-8D4C-9A5D-CC8B6D755913}" destId="{40166E24-96F7-FF47-9080-9A393803116D}" srcOrd="2" destOrd="0" parTransId="{08367949-1D87-444C-BABA-116EB954AA30}" sibTransId="{9637495C-AE24-FE4F-A4A9-458D8279B878}"/>
    <dgm:cxn modelId="{1840CE4C-4C77-7741-BB0F-1D41F8CE35B3}" srcId="{6D0F1388-D231-8D4C-9A5D-CC8B6D755913}" destId="{E9E35260-BD1C-9D4E-AB5F-6F153E3092B3}" srcOrd="1" destOrd="0" parTransId="{B3500058-7C93-0540-9D7C-E9B2AC988C7E}" sibTransId="{73512262-3EC9-3642-8E3D-637599932724}"/>
    <dgm:cxn modelId="{0C4F216F-C585-A247-A628-4A1DAF5E2F1E}" type="presOf" srcId="{40166E24-96F7-FF47-9080-9A393803116D}" destId="{18454EEA-5581-0F4C-978A-CAE9A54798AF}" srcOrd="0" destOrd="0" presId="urn:microsoft.com/office/officeart/2005/8/layout/vList2"/>
    <dgm:cxn modelId="{E03E748E-2CD5-614B-87AB-B6E709EE2FF0}" srcId="{6D0F1388-D231-8D4C-9A5D-CC8B6D755913}" destId="{9DCFB119-F113-684F-A2BE-1B750AE07590}" srcOrd="0" destOrd="0" parTransId="{E146E9C1-E3EE-7B48-A484-B03644252840}" sibTransId="{4DC8D13A-F8C1-0F41-9F5E-DAF34EBDAE1A}"/>
    <dgm:cxn modelId="{05B027AD-C97B-604C-AB3D-E51AB4CD5B00}" type="presOf" srcId="{9DCFB119-F113-684F-A2BE-1B750AE07590}" destId="{7C5C7A86-6B09-A74A-896D-3C1EDF7B4190}" srcOrd="0" destOrd="0" presId="urn:microsoft.com/office/officeart/2005/8/layout/vList2"/>
    <dgm:cxn modelId="{18F6D400-5964-1444-AD97-B4532897CAF3}" type="presParOf" srcId="{C0274865-CCA1-E341-B228-F42DCF82DAC9}" destId="{7C5C7A86-6B09-A74A-896D-3C1EDF7B4190}" srcOrd="0" destOrd="0" presId="urn:microsoft.com/office/officeart/2005/8/layout/vList2"/>
    <dgm:cxn modelId="{17563B58-E8CC-4A44-9935-D3FF1AB15400}" type="presParOf" srcId="{C0274865-CCA1-E341-B228-F42DCF82DAC9}" destId="{22A6116F-45C4-DA4D-8386-8CDBF1AFB5DC}" srcOrd="1" destOrd="0" presId="urn:microsoft.com/office/officeart/2005/8/layout/vList2"/>
    <dgm:cxn modelId="{898D4101-C583-5D44-BDA3-227A0F552DE0}" type="presParOf" srcId="{C0274865-CCA1-E341-B228-F42DCF82DAC9}" destId="{17A7BDB6-6642-EC4F-9CDA-A73C38C5BC97}" srcOrd="2" destOrd="0" presId="urn:microsoft.com/office/officeart/2005/8/layout/vList2"/>
    <dgm:cxn modelId="{8BC3F91C-C6B2-A648-A4A0-70B8DCFC5705}" type="presParOf" srcId="{C0274865-CCA1-E341-B228-F42DCF82DAC9}" destId="{29F17475-74B6-A84A-8F5F-9CAA1E9DC1AC}" srcOrd="3" destOrd="0" presId="urn:microsoft.com/office/officeart/2005/8/layout/vList2"/>
    <dgm:cxn modelId="{4D157CD0-6E36-1145-A3B4-D214AE106912}" type="presParOf" srcId="{C0274865-CCA1-E341-B228-F42DCF82DAC9}" destId="{18454EEA-5581-0F4C-978A-CAE9A54798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F1388-D231-8D4C-9A5D-CC8B6D75591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FB119-F113-684F-A2BE-1B750AE07590}">
      <dgm:prSet custT="1"/>
      <dgm:spPr/>
      <dgm:t>
        <a:bodyPr/>
        <a:lstStyle/>
        <a:p>
          <a:pPr rtl="0"/>
          <a:r>
            <a:rPr lang="en-US" sz="3600" dirty="0"/>
            <a:t>Product Design</a:t>
          </a:r>
        </a:p>
      </dgm:t>
    </dgm:pt>
    <dgm:pt modelId="{E146E9C1-E3EE-7B48-A484-B03644252840}" type="parTrans" cxnId="{E03E748E-2CD5-614B-87AB-B6E709EE2FF0}">
      <dgm:prSet/>
      <dgm:spPr/>
      <dgm:t>
        <a:bodyPr/>
        <a:lstStyle/>
        <a:p>
          <a:endParaRPr lang="en-US"/>
        </a:p>
      </dgm:t>
    </dgm:pt>
    <dgm:pt modelId="{4DC8D13A-F8C1-0F41-9F5E-DAF34EBDAE1A}" type="sibTrans" cxnId="{E03E748E-2CD5-614B-87AB-B6E709EE2FF0}">
      <dgm:prSet/>
      <dgm:spPr/>
      <dgm:t>
        <a:bodyPr/>
        <a:lstStyle/>
        <a:p>
          <a:endParaRPr lang="en-US"/>
        </a:p>
      </dgm:t>
    </dgm:pt>
    <dgm:pt modelId="{E9E35260-BD1C-9D4E-AB5F-6F153E3092B3}">
      <dgm:prSet custT="1"/>
      <dgm:spPr/>
      <dgm:t>
        <a:bodyPr/>
        <a:lstStyle/>
        <a:p>
          <a:pPr rtl="0"/>
          <a:r>
            <a:rPr lang="en-US" sz="3600" dirty="0"/>
            <a:t>Resources</a:t>
          </a:r>
        </a:p>
      </dgm:t>
    </dgm:pt>
    <dgm:pt modelId="{B3500058-7C93-0540-9D7C-E9B2AC988C7E}" type="parTrans" cxnId="{1840CE4C-4C77-7741-BB0F-1D41F8CE35B3}">
      <dgm:prSet/>
      <dgm:spPr/>
      <dgm:t>
        <a:bodyPr/>
        <a:lstStyle/>
        <a:p>
          <a:endParaRPr lang="en-US"/>
        </a:p>
      </dgm:t>
    </dgm:pt>
    <dgm:pt modelId="{73512262-3EC9-3642-8E3D-637599932724}" type="sibTrans" cxnId="{1840CE4C-4C77-7741-BB0F-1D41F8CE35B3}">
      <dgm:prSet/>
      <dgm:spPr/>
      <dgm:t>
        <a:bodyPr/>
        <a:lstStyle/>
        <a:p>
          <a:endParaRPr lang="en-US"/>
        </a:p>
      </dgm:t>
    </dgm:pt>
    <dgm:pt modelId="{F5A6D06E-A850-E24B-9B86-C0A05B245123}">
      <dgm:prSet custT="1"/>
      <dgm:spPr/>
      <dgm:t>
        <a:bodyPr/>
        <a:lstStyle/>
        <a:p>
          <a:pPr>
            <a:buNone/>
          </a:pPr>
          <a:endParaRPr lang="en-US" sz="2400" dirty="0"/>
        </a:p>
      </dgm:t>
    </dgm:pt>
    <dgm:pt modelId="{B1A566D8-08DB-DC47-B241-D9C2D5921659}" type="parTrans" cxnId="{C92CE5AA-6281-D04F-A1B1-BB63BED9C911}">
      <dgm:prSet/>
      <dgm:spPr/>
      <dgm:t>
        <a:bodyPr/>
        <a:lstStyle/>
        <a:p>
          <a:endParaRPr lang="en-US"/>
        </a:p>
      </dgm:t>
    </dgm:pt>
    <dgm:pt modelId="{3F111840-F91B-BA42-9DB0-FB05F8BDC3CB}" type="sibTrans" cxnId="{C92CE5AA-6281-D04F-A1B1-BB63BED9C911}">
      <dgm:prSet/>
      <dgm:spPr/>
      <dgm:t>
        <a:bodyPr/>
        <a:lstStyle/>
        <a:p>
          <a:endParaRPr lang="en-US"/>
        </a:p>
      </dgm:t>
    </dgm:pt>
    <dgm:pt modelId="{C0274865-CCA1-E341-B228-F42DCF82DAC9}" type="pres">
      <dgm:prSet presAssocID="{6D0F1388-D231-8D4C-9A5D-CC8B6D755913}" presName="linear" presStyleCnt="0">
        <dgm:presLayoutVars>
          <dgm:animLvl val="lvl"/>
          <dgm:resizeHandles val="exact"/>
        </dgm:presLayoutVars>
      </dgm:prSet>
      <dgm:spPr/>
    </dgm:pt>
    <dgm:pt modelId="{7C5C7A86-6B09-A74A-896D-3C1EDF7B4190}" type="pres">
      <dgm:prSet presAssocID="{9DCFB119-F113-684F-A2BE-1B750AE075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A6116F-45C4-DA4D-8386-8CDBF1AFB5DC}" type="pres">
      <dgm:prSet presAssocID="{4DC8D13A-F8C1-0F41-9F5E-DAF34EBDAE1A}" presName="spacer" presStyleCnt="0"/>
      <dgm:spPr/>
    </dgm:pt>
    <dgm:pt modelId="{17A7BDB6-6642-EC4F-9CDA-A73C38C5BC97}" type="pres">
      <dgm:prSet presAssocID="{E9E35260-BD1C-9D4E-AB5F-6F153E3092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3296DF-F635-C84D-9C5F-D6E9C179298A}" type="pres">
      <dgm:prSet presAssocID="{E9E35260-BD1C-9D4E-AB5F-6F153E3092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48D592A-5713-9A43-AF2D-680DD4008C52}" type="presOf" srcId="{E9E35260-BD1C-9D4E-AB5F-6F153E3092B3}" destId="{17A7BDB6-6642-EC4F-9CDA-A73C38C5BC97}" srcOrd="0" destOrd="0" presId="urn:microsoft.com/office/officeart/2005/8/layout/vList2"/>
    <dgm:cxn modelId="{5BF75D61-6EFA-5944-ACFD-428384DBC013}" type="presOf" srcId="{6D0F1388-D231-8D4C-9A5D-CC8B6D755913}" destId="{C0274865-CCA1-E341-B228-F42DCF82DAC9}" srcOrd="0" destOrd="0" presId="urn:microsoft.com/office/officeart/2005/8/layout/vList2"/>
    <dgm:cxn modelId="{1840CE4C-4C77-7741-BB0F-1D41F8CE35B3}" srcId="{6D0F1388-D231-8D4C-9A5D-CC8B6D755913}" destId="{E9E35260-BD1C-9D4E-AB5F-6F153E3092B3}" srcOrd="1" destOrd="0" parTransId="{B3500058-7C93-0540-9D7C-E9B2AC988C7E}" sibTransId="{73512262-3EC9-3642-8E3D-637599932724}"/>
    <dgm:cxn modelId="{E03E748E-2CD5-614B-87AB-B6E709EE2FF0}" srcId="{6D0F1388-D231-8D4C-9A5D-CC8B6D755913}" destId="{9DCFB119-F113-684F-A2BE-1B750AE07590}" srcOrd="0" destOrd="0" parTransId="{E146E9C1-E3EE-7B48-A484-B03644252840}" sibTransId="{4DC8D13A-F8C1-0F41-9F5E-DAF34EBDAE1A}"/>
    <dgm:cxn modelId="{C92CE5AA-6281-D04F-A1B1-BB63BED9C911}" srcId="{E9E35260-BD1C-9D4E-AB5F-6F153E3092B3}" destId="{F5A6D06E-A850-E24B-9B86-C0A05B245123}" srcOrd="0" destOrd="0" parTransId="{B1A566D8-08DB-DC47-B241-D9C2D5921659}" sibTransId="{3F111840-F91B-BA42-9DB0-FB05F8BDC3CB}"/>
    <dgm:cxn modelId="{05B027AD-C97B-604C-AB3D-E51AB4CD5B00}" type="presOf" srcId="{9DCFB119-F113-684F-A2BE-1B750AE07590}" destId="{7C5C7A86-6B09-A74A-896D-3C1EDF7B4190}" srcOrd="0" destOrd="0" presId="urn:microsoft.com/office/officeart/2005/8/layout/vList2"/>
    <dgm:cxn modelId="{D37272D1-7EA0-8541-B7BC-C7A6E5829EFE}" type="presOf" srcId="{F5A6D06E-A850-E24B-9B86-C0A05B245123}" destId="{D33296DF-F635-C84D-9C5F-D6E9C179298A}" srcOrd="0" destOrd="0" presId="urn:microsoft.com/office/officeart/2005/8/layout/vList2"/>
    <dgm:cxn modelId="{18F6D400-5964-1444-AD97-B4532897CAF3}" type="presParOf" srcId="{C0274865-CCA1-E341-B228-F42DCF82DAC9}" destId="{7C5C7A86-6B09-A74A-896D-3C1EDF7B4190}" srcOrd="0" destOrd="0" presId="urn:microsoft.com/office/officeart/2005/8/layout/vList2"/>
    <dgm:cxn modelId="{17563B58-E8CC-4A44-9935-D3FF1AB15400}" type="presParOf" srcId="{C0274865-CCA1-E341-B228-F42DCF82DAC9}" destId="{22A6116F-45C4-DA4D-8386-8CDBF1AFB5DC}" srcOrd="1" destOrd="0" presId="urn:microsoft.com/office/officeart/2005/8/layout/vList2"/>
    <dgm:cxn modelId="{898D4101-C583-5D44-BDA3-227A0F552DE0}" type="presParOf" srcId="{C0274865-CCA1-E341-B228-F42DCF82DAC9}" destId="{17A7BDB6-6642-EC4F-9CDA-A73C38C5BC97}" srcOrd="2" destOrd="0" presId="urn:microsoft.com/office/officeart/2005/8/layout/vList2"/>
    <dgm:cxn modelId="{A8D32AAA-ADEC-AE4B-A99E-608A7B30745D}" type="presParOf" srcId="{C0274865-CCA1-E341-B228-F42DCF82DAC9}" destId="{D33296DF-F635-C84D-9C5F-D6E9C17929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F1388-D231-8D4C-9A5D-CC8B6D75591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FB119-F113-684F-A2BE-1B750AE07590}">
      <dgm:prSet custT="1"/>
      <dgm:spPr/>
      <dgm:t>
        <a:bodyPr/>
        <a:lstStyle/>
        <a:p>
          <a:pPr rtl="0"/>
          <a:r>
            <a:rPr lang="en-US" sz="3600" dirty="0"/>
            <a:t>Medicare Advantage Basics</a:t>
          </a:r>
        </a:p>
      </dgm:t>
    </dgm:pt>
    <dgm:pt modelId="{E146E9C1-E3EE-7B48-A484-B03644252840}" type="parTrans" cxnId="{E03E748E-2CD5-614B-87AB-B6E709EE2FF0}">
      <dgm:prSet/>
      <dgm:spPr/>
      <dgm:t>
        <a:bodyPr/>
        <a:lstStyle/>
        <a:p>
          <a:endParaRPr lang="en-US"/>
        </a:p>
      </dgm:t>
    </dgm:pt>
    <dgm:pt modelId="{4DC8D13A-F8C1-0F41-9F5E-DAF34EBDAE1A}" type="sibTrans" cxnId="{E03E748E-2CD5-614B-87AB-B6E709EE2FF0}">
      <dgm:prSet/>
      <dgm:spPr/>
      <dgm:t>
        <a:bodyPr/>
        <a:lstStyle/>
        <a:p>
          <a:endParaRPr lang="en-US"/>
        </a:p>
      </dgm:t>
    </dgm:pt>
    <dgm:pt modelId="{E9E35260-BD1C-9D4E-AB5F-6F153E3092B3}">
      <dgm:prSet custT="1"/>
      <dgm:spPr/>
      <dgm:t>
        <a:bodyPr/>
        <a:lstStyle/>
        <a:p>
          <a:pPr rtl="0"/>
          <a:r>
            <a:rPr lang="en-US" sz="3600" dirty="0"/>
            <a:t>Understanding Medicare Advantage</a:t>
          </a:r>
        </a:p>
      </dgm:t>
    </dgm:pt>
    <dgm:pt modelId="{B3500058-7C93-0540-9D7C-E9B2AC988C7E}" type="parTrans" cxnId="{1840CE4C-4C77-7741-BB0F-1D41F8CE35B3}">
      <dgm:prSet/>
      <dgm:spPr/>
      <dgm:t>
        <a:bodyPr/>
        <a:lstStyle/>
        <a:p>
          <a:endParaRPr lang="en-US"/>
        </a:p>
      </dgm:t>
    </dgm:pt>
    <dgm:pt modelId="{73512262-3EC9-3642-8E3D-637599932724}" type="sibTrans" cxnId="{1840CE4C-4C77-7741-BB0F-1D41F8CE35B3}">
      <dgm:prSet/>
      <dgm:spPr/>
      <dgm:t>
        <a:bodyPr/>
        <a:lstStyle/>
        <a:p>
          <a:endParaRPr lang="en-US"/>
        </a:p>
      </dgm:t>
    </dgm:pt>
    <dgm:pt modelId="{40166E24-96F7-FF47-9080-9A393803116D}">
      <dgm:prSet custT="1"/>
      <dgm:spPr/>
      <dgm:t>
        <a:bodyPr/>
        <a:lstStyle/>
        <a:p>
          <a:r>
            <a:rPr lang="en-US" sz="3600" dirty="0"/>
            <a:t>Special Needs Plans</a:t>
          </a:r>
        </a:p>
      </dgm:t>
    </dgm:pt>
    <dgm:pt modelId="{08367949-1D87-444C-BABA-116EB954AA30}" type="parTrans" cxnId="{F582E161-E179-3E47-944C-C1E26D10A47D}">
      <dgm:prSet/>
      <dgm:spPr/>
      <dgm:t>
        <a:bodyPr/>
        <a:lstStyle/>
        <a:p>
          <a:endParaRPr lang="en-US"/>
        </a:p>
      </dgm:t>
    </dgm:pt>
    <dgm:pt modelId="{9637495C-AE24-FE4F-A4A9-458D8279B878}" type="sibTrans" cxnId="{F582E161-E179-3E47-944C-C1E26D10A47D}">
      <dgm:prSet/>
      <dgm:spPr/>
      <dgm:t>
        <a:bodyPr/>
        <a:lstStyle/>
        <a:p>
          <a:endParaRPr lang="en-US"/>
        </a:p>
      </dgm:t>
    </dgm:pt>
    <dgm:pt modelId="{C0274865-CCA1-E341-B228-F42DCF82DAC9}" type="pres">
      <dgm:prSet presAssocID="{6D0F1388-D231-8D4C-9A5D-CC8B6D755913}" presName="linear" presStyleCnt="0">
        <dgm:presLayoutVars>
          <dgm:animLvl val="lvl"/>
          <dgm:resizeHandles val="exact"/>
        </dgm:presLayoutVars>
      </dgm:prSet>
      <dgm:spPr/>
    </dgm:pt>
    <dgm:pt modelId="{7C5C7A86-6B09-A74A-896D-3C1EDF7B4190}" type="pres">
      <dgm:prSet presAssocID="{9DCFB119-F113-684F-A2BE-1B750AE075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A6116F-45C4-DA4D-8386-8CDBF1AFB5DC}" type="pres">
      <dgm:prSet presAssocID="{4DC8D13A-F8C1-0F41-9F5E-DAF34EBDAE1A}" presName="spacer" presStyleCnt="0"/>
      <dgm:spPr/>
    </dgm:pt>
    <dgm:pt modelId="{17A7BDB6-6642-EC4F-9CDA-A73C38C5BC97}" type="pres">
      <dgm:prSet presAssocID="{E9E35260-BD1C-9D4E-AB5F-6F153E3092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F17475-74B6-A84A-8F5F-9CAA1E9DC1AC}" type="pres">
      <dgm:prSet presAssocID="{73512262-3EC9-3642-8E3D-637599932724}" presName="spacer" presStyleCnt="0"/>
      <dgm:spPr/>
    </dgm:pt>
    <dgm:pt modelId="{18454EEA-5581-0F4C-978A-CAE9A54798AF}" type="pres">
      <dgm:prSet presAssocID="{40166E24-96F7-FF47-9080-9A393803116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8D592A-5713-9A43-AF2D-680DD4008C52}" type="presOf" srcId="{E9E35260-BD1C-9D4E-AB5F-6F153E3092B3}" destId="{17A7BDB6-6642-EC4F-9CDA-A73C38C5BC97}" srcOrd="0" destOrd="0" presId="urn:microsoft.com/office/officeart/2005/8/layout/vList2"/>
    <dgm:cxn modelId="{5BF75D61-6EFA-5944-ACFD-428384DBC013}" type="presOf" srcId="{6D0F1388-D231-8D4C-9A5D-CC8B6D755913}" destId="{C0274865-CCA1-E341-B228-F42DCF82DAC9}" srcOrd="0" destOrd="0" presId="urn:microsoft.com/office/officeart/2005/8/layout/vList2"/>
    <dgm:cxn modelId="{F582E161-E179-3E47-944C-C1E26D10A47D}" srcId="{6D0F1388-D231-8D4C-9A5D-CC8B6D755913}" destId="{40166E24-96F7-FF47-9080-9A393803116D}" srcOrd="2" destOrd="0" parTransId="{08367949-1D87-444C-BABA-116EB954AA30}" sibTransId="{9637495C-AE24-FE4F-A4A9-458D8279B878}"/>
    <dgm:cxn modelId="{1840CE4C-4C77-7741-BB0F-1D41F8CE35B3}" srcId="{6D0F1388-D231-8D4C-9A5D-CC8B6D755913}" destId="{E9E35260-BD1C-9D4E-AB5F-6F153E3092B3}" srcOrd="1" destOrd="0" parTransId="{B3500058-7C93-0540-9D7C-E9B2AC988C7E}" sibTransId="{73512262-3EC9-3642-8E3D-637599932724}"/>
    <dgm:cxn modelId="{0C4F216F-C585-A247-A628-4A1DAF5E2F1E}" type="presOf" srcId="{40166E24-96F7-FF47-9080-9A393803116D}" destId="{18454EEA-5581-0F4C-978A-CAE9A54798AF}" srcOrd="0" destOrd="0" presId="urn:microsoft.com/office/officeart/2005/8/layout/vList2"/>
    <dgm:cxn modelId="{E03E748E-2CD5-614B-87AB-B6E709EE2FF0}" srcId="{6D0F1388-D231-8D4C-9A5D-CC8B6D755913}" destId="{9DCFB119-F113-684F-A2BE-1B750AE07590}" srcOrd="0" destOrd="0" parTransId="{E146E9C1-E3EE-7B48-A484-B03644252840}" sibTransId="{4DC8D13A-F8C1-0F41-9F5E-DAF34EBDAE1A}"/>
    <dgm:cxn modelId="{05B027AD-C97B-604C-AB3D-E51AB4CD5B00}" type="presOf" srcId="{9DCFB119-F113-684F-A2BE-1B750AE07590}" destId="{7C5C7A86-6B09-A74A-896D-3C1EDF7B4190}" srcOrd="0" destOrd="0" presId="urn:microsoft.com/office/officeart/2005/8/layout/vList2"/>
    <dgm:cxn modelId="{18F6D400-5964-1444-AD97-B4532897CAF3}" type="presParOf" srcId="{C0274865-CCA1-E341-B228-F42DCF82DAC9}" destId="{7C5C7A86-6B09-A74A-896D-3C1EDF7B4190}" srcOrd="0" destOrd="0" presId="urn:microsoft.com/office/officeart/2005/8/layout/vList2"/>
    <dgm:cxn modelId="{17563B58-E8CC-4A44-9935-D3FF1AB15400}" type="presParOf" srcId="{C0274865-CCA1-E341-B228-F42DCF82DAC9}" destId="{22A6116F-45C4-DA4D-8386-8CDBF1AFB5DC}" srcOrd="1" destOrd="0" presId="urn:microsoft.com/office/officeart/2005/8/layout/vList2"/>
    <dgm:cxn modelId="{898D4101-C583-5D44-BDA3-227A0F552DE0}" type="presParOf" srcId="{C0274865-CCA1-E341-B228-F42DCF82DAC9}" destId="{17A7BDB6-6642-EC4F-9CDA-A73C38C5BC97}" srcOrd="2" destOrd="0" presId="urn:microsoft.com/office/officeart/2005/8/layout/vList2"/>
    <dgm:cxn modelId="{8BC3F91C-C6B2-A648-A4A0-70B8DCFC5705}" type="presParOf" srcId="{C0274865-CCA1-E341-B228-F42DCF82DAC9}" destId="{29F17475-74B6-A84A-8F5F-9CAA1E9DC1AC}" srcOrd="3" destOrd="0" presId="urn:microsoft.com/office/officeart/2005/8/layout/vList2"/>
    <dgm:cxn modelId="{4D157CD0-6E36-1145-A3B4-D214AE106912}" type="presParOf" srcId="{C0274865-CCA1-E341-B228-F42DCF82DAC9}" destId="{18454EEA-5581-0F4C-978A-CAE9A54798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0F1388-D231-8D4C-9A5D-CC8B6D75591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5260-BD1C-9D4E-AB5F-6F153E3092B3}">
      <dgm:prSet custT="1"/>
      <dgm:spPr/>
      <dgm:t>
        <a:bodyPr/>
        <a:lstStyle/>
        <a:p>
          <a:pPr rtl="0"/>
          <a:r>
            <a:rPr lang="en-US" sz="3600" dirty="0"/>
            <a:t>Resources</a:t>
          </a:r>
        </a:p>
      </dgm:t>
    </dgm:pt>
    <dgm:pt modelId="{B3500058-7C93-0540-9D7C-E9B2AC988C7E}" type="parTrans" cxnId="{1840CE4C-4C77-7741-BB0F-1D41F8CE35B3}">
      <dgm:prSet/>
      <dgm:spPr/>
      <dgm:t>
        <a:bodyPr/>
        <a:lstStyle/>
        <a:p>
          <a:endParaRPr lang="en-US"/>
        </a:p>
      </dgm:t>
    </dgm:pt>
    <dgm:pt modelId="{73512262-3EC9-3642-8E3D-637599932724}" type="sibTrans" cxnId="{1840CE4C-4C77-7741-BB0F-1D41F8CE35B3}">
      <dgm:prSet/>
      <dgm:spPr/>
      <dgm:t>
        <a:bodyPr/>
        <a:lstStyle/>
        <a:p>
          <a:endParaRPr lang="en-US"/>
        </a:p>
      </dgm:t>
    </dgm:pt>
    <dgm:pt modelId="{F5A6D06E-A850-E24B-9B86-C0A05B245123}">
      <dgm:prSet custT="1"/>
      <dgm:spPr/>
      <dgm:t>
        <a:bodyPr/>
        <a:lstStyle/>
        <a:p>
          <a:pPr>
            <a:buNone/>
          </a:pPr>
          <a:endParaRPr lang="en-US" sz="2400" dirty="0"/>
        </a:p>
      </dgm:t>
    </dgm:pt>
    <dgm:pt modelId="{B1A566D8-08DB-DC47-B241-D9C2D5921659}" type="parTrans" cxnId="{C92CE5AA-6281-D04F-A1B1-BB63BED9C911}">
      <dgm:prSet/>
      <dgm:spPr/>
      <dgm:t>
        <a:bodyPr/>
        <a:lstStyle/>
        <a:p>
          <a:endParaRPr lang="en-US"/>
        </a:p>
      </dgm:t>
    </dgm:pt>
    <dgm:pt modelId="{3F111840-F91B-BA42-9DB0-FB05F8BDC3CB}" type="sibTrans" cxnId="{C92CE5AA-6281-D04F-A1B1-BB63BED9C911}">
      <dgm:prSet/>
      <dgm:spPr/>
      <dgm:t>
        <a:bodyPr/>
        <a:lstStyle/>
        <a:p>
          <a:endParaRPr lang="en-US"/>
        </a:p>
      </dgm:t>
    </dgm:pt>
    <dgm:pt modelId="{9DCFB119-F113-684F-A2BE-1B750AE07590}">
      <dgm:prSet custT="1"/>
      <dgm:spPr/>
      <dgm:t>
        <a:bodyPr/>
        <a:lstStyle/>
        <a:p>
          <a:pPr rtl="0"/>
          <a:r>
            <a:rPr lang="en-US" sz="3600" dirty="0"/>
            <a:t>Product Design</a:t>
          </a:r>
        </a:p>
      </dgm:t>
    </dgm:pt>
    <dgm:pt modelId="{4DC8D13A-F8C1-0F41-9F5E-DAF34EBDAE1A}" type="sibTrans" cxnId="{E03E748E-2CD5-614B-87AB-B6E709EE2FF0}">
      <dgm:prSet/>
      <dgm:spPr/>
      <dgm:t>
        <a:bodyPr/>
        <a:lstStyle/>
        <a:p>
          <a:endParaRPr lang="en-US"/>
        </a:p>
      </dgm:t>
    </dgm:pt>
    <dgm:pt modelId="{E146E9C1-E3EE-7B48-A484-B03644252840}" type="parTrans" cxnId="{E03E748E-2CD5-614B-87AB-B6E709EE2FF0}">
      <dgm:prSet/>
      <dgm:spPr/>
      <dgm:t>
        <a:bodyPr/>
        <a:lstStyle/>
        <a:p>
          <a:endParaRPr lang="en-US"/>
        </a:p>
      </dgm:t>
    </dgm:pt>
    <dgm:pt modelId="{ACDE3B6B-17EF-A546-B4C9-BAF0A98DFEB9}">
      <dgm:prSet custT="1"/>
      <dgm:spPr/>
      <dgm:t>
        <a:bodyPr/>
        <a:lstStyle/>
        <a:p>
          <a:pPr rtl="0"/>
          <a:r>
            <a:rPr lang="en-US" sz="2000" dirty="0"/>
            <a:t>Understand D-SNP Basics</a:t>
          </a:r>
        </a:p>
      </dgm:t>
    </dgm:pt>
    <dgm:pt modelId="{C50D0E61-D2D8-774D-98A0-C2E1771B0047}" type="parTrans" cxnId="{9CFE7B7A-E5B4-EB42-83A6-D1C3D8FFAB23}">
      <dgm:prSet/>
      <dgm:spPr/>
      <dgm:t>
        <a:bodyPr/>
        <a:lstStyle/>
        <a:p>
          <a:endParaRPr lang="en-US"/>
        </a:p>
      </dgm:t>
    </dgm:pt>
    <dgm:pt modelId="{560E420A-F367-924C-A4B4-1F96321401AA}" type="sibTrans" cxnId="{9CFE7B7A-E5B4-EB42-83A6-D1C3D8FFAB23}">
      <dgm:prSet/>
      <dgm:spPr/>
      <dgm:t>
        <a:bodyPr/>
        <a:lstStyle/>
        <a:p>
          <a:endParaRPr lang="en-US"/>
        </a:p>
      </dgm:t>
    </dgm:pt>
    <dgm:pt modelId="{49742D8C-7D33-7F46-8637-304F5A5CB1BB}">
      <dgm:prSet custT="1"/>
      <dgm:spPr/>
      <dgm:t>
        <a:bodyPr/>
        <a:lstStyle/>
        <a:p>
          <a:pPr rtl="0"/>
          <a:r>
            <a:rPr lang="en-US" sz="2000" dirty="0"/>
            <a:t>Understand 2026 Benefit Structure</a:t>
          </a:r>
        </a:p>
      </dgm:t>
    </dgm:pt>
    <dgm:pt modelId="{355C1D3C-F189-4D49-A73E-9AF78997E71A}" type="parTrans" cxnId="{6AA3C1FB-307A-0642-BFC5-D0C6121F1E22}">
      <dgm:prSet/>
      <dgm:spPr/>
      <dgm:t>
        <a:bodyPr/>
        <a:lstStyle/>
        <a:p>
          <a:endParaRPr lang="en-US"/>
        </a:p>
      </dgm:t>
    </dgm:pt>
    <dgm:pt modelId="{AB1DC6EC-59B0-0A4E-A5F1-45A5A8BA4578}" type="sibTrans" cxnId="{6AA3C1FB-307A-0642-BFC5-D0C6121F1E22}">
      <dgm:prSet/>
      <dgm:spPr/>
      <dgm:t>
        <a:bodyPr/>
        <a:lstStyle/>
        <a:p>
          <a:endParaRPr lang="en-US"/>
        </a:p>
      </dgm:t>
    </dgm:pt>
    <dgm:pt modelId="{A4423BF5-4DC7-6D4E-8DBE-F125EE09E493}">
      <dgm:prSet custT="1"/>
      <dgm:spPr/>
      <dgm:t>
        <a:bodyPr/>
        <a:lstStyle/>
        <a:p>
          <a:pPr rtl="0"/>
          <a:r>
            <a:rPr lang="en-US" sz="2000" dirty="0"/>
            <a:t>Understand Benefit Categories</a:t>
          </a:r>
        </a:p>
      </dgm:t>
    </dgm:pt>
    <dgm:pt modelId="{6C625E28-5053-0146-A470-5B9282AE69CC}" type="parTrans" cxnId="{4B332AF1-FDEF-684F-99EE-14F8A0133B30}">
      <dgm:prSet/>
      <dgm:spPr/>
      <dgm:t>
        <a:bodyPr/>
        <a:lstStyle/>
        <a:p>
          <a:endParaRPr lang="en-US"/>
        </a:p>
      </dgm:t>
    </dgm:pt>
    <dgm:pt modelId="{2DD56DB1-719B-FC40-AA39-9B7EB3C57389}" type="sibTrans" cxnId="{4B332AF1-FDEF-684F-99EE-14F8A0133B30}">
      <dgm:prSet/>
      <dgm:spPr/>
      <dgm:t>
        <a:bodyPr/>
        <a:lstStyle/>
        <a:p>
          <a:endParaRPr lang="en-US"/>
        </a:p>
      </dgm:t>
    </dgm:pt>
    <dgm:pt modelId="{036F09FB-1A59-BA44-B150-FDB1322311D6}">
      <dgm:prSet custT="1"/>
      <dgm:spPr/>
      <dgm:t>
        <a:bodyPr/>
        <a:lstStyle/>
        <a:p>
          <a:pPr rtl="0"/>
          <a:r>
            <a:rPr lang="en-US" sz="2000" dirty="0"/>
            <a:t>Understand Benefit Rules</a:t>
          </a:r>
        </a:p>
      </dgm:t>
    </dgm:pt>
    <dgm:pt modelId="{D05D86D7-FC75-4045-9A38-59DAE018DA9D}" type="parTrans" cxnId="{4F95B66C-70D7-734C-AEE9-EF36705C7057}">
      <dgm:prSet/>
      <dgm:spPr/>
      <dgm:t>
        <a:bodyPr/>
        <a:lstStyle/>
        <a:p>
          <a:endParaRPr lang="en-US"/>
        </a:p>
      </dgm:t>
    </dgm:pt>
    <dgm:pt modelId="{1604F35D-8B27-E84D-B5EE-DFC784F66BD4}" type="sibTrans" cxnId="{4F95B66C-70D7-734C-AEE9-EF36705C7057}">
      <dgm:prSet/>
      <dgm:spPr/>
      <dgm:t>
        <a:bodyPr/>
        <a:lstStyle/>
        <a:p>
          <a:endParaRPr lang="en-US"/>
        </a:p>
      </dgm:t>
    </dgm:pt>
    <dgm:pt modelId="{C0274865-CCA1-E341-B228-F42DCF82DAC9}" type="pres">
      <dgm:prSet presAssocID="{6D0F1388-D231-8D4C-9A5D-CC8B6D755913}" presName="linear" presStyleCnt="0">
        <dgm:presLayoutVars>
          <dgm:animLvl val="lvl"/>
          <dgm:resizeHandles val="exact"/>
        </dgm:presLayoutVars>
      </dgm:prSet>
      <dgm:spPr/>
    </dgm:pt>
    <dgm:pt modelId="{7C5C7A86-6B09-A74A-896D-3C1EDF7B4190}" type="pres">
      <dgm:prSet presAssocID="{9DCFB119-F113-684F-A2BE-1B750AE075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90258F-DDE5-D14A-92DD-B40C4344D332}" type="pres">
      <dgm:prSet presAssocID="{9DCFB119-F113-684F-A2BE-1B750AE07590}" presName="childText" presStyleLbl="revTx" presStyleIdx="0" presStyleCnt="2">
        <dgm:presLayoutVars>
          <dgm:bulletEnabled val="1"/>
        </dgm:presLayoutVars>
      </dgm:prSet>
      <dgm:spPr/>
    </dgm:pt>
    <dgm:pt modelId="{17A7BDB6-6642-EC4F-9CDA-A73C38C5BC97}" type="pres">
      <dgm:prSet presAssocID="{E9E35260-BD1C-9D4E-AB5F-6F153E3092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3296DF-F635-C84D-9C5F-D6E9C179298A}" type="pres">
      <dgm:prSet presAssocID="{E9E35260-BD1C-9D4E-AB5F-6F153E3092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5D30D06-0B9E-0D4D-A28C-B8659DC88809}" type="presOf" srcId="{036F09FB-1A59-BA44-B150-FDB1322311D6}" destId="{4A90258F-DDE5-D14A-92DD-B40C4344D332}" srcOrd="0" destOrd="3" presId="urn:microsoft.com/office/officeart/2005/8/layout/vList2"/>
    <dgm:cxn modelId="{5BF75D61-6EFA-5944-ACFD-428384DBC013}" type="presOf" srcId="{6D0F1388-D231-8D4C-9A5D-CC8B6D755913}" destId="{C0274865-CCA1-E341-B228-F42DCF82DAC9}" srcOrd="0" destOrd="0" presId="urn:microsoft.com/office/officeart/2005/8/layout/vList2"/>
    <dgm:cxn modelId="{5FBDB745-FBF2-F744-B633-AA52BE583BD9}" type="presOf" srcId="{F5A6D06E-A850-E24B-9B86-C0A05B245123}" destId="{D33296DF-F635-C84D-9C5F-D6E9C179298A}" srcOrd="0" destOrd="0" presId="urn:microsoft.com/office/officeart/2005/8/layout/vList2"/>
    <dgm:cxn modelId="{4F95B66C-70D7-734C-AEE9-EF36705C7057}" srcId="{9DCFB119-F113-684F-A2BE-1B750AE07590}" destId="{036F09FB-1A59-BA44-B150-FDB1322311D6}" srcOrd="3" destOrd="0" parTransId="{D05D86D7-FC75-4045-9A38-59DAE018DA9D}" sibTransId="{1604F35D-8B27-E84D-B5EE-DFC784F66BD4}"/>
    <dgm:cxn modelId="{1840CE4C-4C77-7741-BB0F-1D41F8CE35B3}" srcId="{6D0F1388-D231-8D4C-9A5D-CC8B6D755913}" destId="{E9E35260-BD1C-9D4E-AB5F-6F153E3092B3}" srcOrd="1" destOrd="0" parTransId="{B3500058-7C93-0540-9D7C-E9B2AC988C7E}" sibTransId="{73512262-3EC9-3642-8E3D-637599932724}"/>
    <dgm:cxn modelId="{9972FC6D-1FDA-5340-BDB4-832D9E57C5C1}" type="presOf" srcId="{49742D8C-7D33-7F46-8637-304F5A5CB1BB}" destId="{4A90258F-DDE5-D14A-92DD-B40C4344D332}" srcOrd="0" destOrd="1" presId="urn:microsoft.com/office/officeart/2005/8/layout/vList2"/>
    <dgm:cxn modelId="{BE1A7C72-103A-094C-8D62-BA096E0C8CF8}" type="presOf" srcId="{ACDE3B6B-17EF-A546-B4C9-BAF0A98DFEB9}" destId="{4A90258F-DDE5-D14A-92DD-B40C4344D332}" srcOrd="0" destOrd="0" presId="urn:microsoft.com/office/officeart/2005/8/layout/vList2"/>
    <dgm:cxn modelId="{9CFE7B7A-E5B4-EB42-83A6-D1C3D8FFAB23}" srcId="{9DCFB119-F113-684F-A2BE-1B750AE07590}" destId="{ACDE3B6B-17EF-A546-B4C9-BAF0A98DFEB9}" srcOrd="0" destOrd="0" parTransId="{C50D0E61-D2D8-774D-98A0-C2E1771B0047}" sibTransId="{560E420A-F367-924C-A4B4-1F96321401AA}"/>
    <dgm:cxn modelId="{6A41B58C-687C-B049-8F1C-2CCFECE2C1D3}" type="presOf" srcId="{E9E35260-BD1C-9D4E-AB5F-6F153E3092B3}" destId="{17A7BDB6-6642-EC4F-9CDA-A73C38C5BC97}" srcOrd="0" destOrd="0" presId="urn:microsoft.com/office/officeart/2005/8/layout/vList2"/>
    <dgm:cxn modelId="{E03E748E-2CD5-614B-87AB-B6E709EE2FF0}" srcId="{6D0F1388-D231-8D4C-9A5D-CC8B6D755913}" destId="{9DCFB119-F113-684F-A2BE-1B750AE07590}" srcOrd="0" destOrd="0" parTransId="{E146E9C1-E3EE-7B48-A484-B03644252840}" sibTransId="{4DC8D13A-F8C1-0F41-9F5E-DAF34EBDAE1A}"/>
    <dgm:cxn modelId="{C92CE5AA-6281-D04F-A1B1-BB63BED9C911}" srcId="{E9E35260-BD1C-9D4E-AB5F-6F153E3092B3}" destId="{F5A6D06E-A850-E24B-9B86-C0A05B245123}" srcOrd="0" destOrd="0" parTransId="{B1A566D8-08DB-DC47-B241-D9C2D5921659}" sibTransId="{3F111840-F91B-BA42-9DB0-FB05F8BDC3CB}"/>
    <dgm:cxn modelId="{14C466CC-FEAA-E94E-8B00-90A45186D079}" type="presOf" srcId="{A4423BF5-4DC7-6D4E-8DBE-F125EE09E493}" destId="{4A90258F-DDE5-D14A-92DD-B40C4344D332}" srcOrd="0" destOrd="2" presId="urn:microsoft.com/office/officeart/2005/8/layout/vList2"/>
    <dgm:cxn modelId="{910613DB-5681-C34A-BA15-6F4AD2DB8D0B}" type="presOf" srcId="{9DCFB119-F113-684F-A2BE-1B750AE07590}" destId="{7C5C7A86-6B09-A74A-896D-3C1EDF7B4190}" srcOrd="0" destOrd="0" presId="urn:microsoft.com/office/officeart/2005/8/layout/vList2"/>
    <dgm:cxn modelId="{4B332AF1-FDEF-684F-99EE-14F8A0133B30}" srcId="{9DCFB119-F113-684F-A2BE-1B750AE07590}" destId="{A4423BF5-4DC7-6D4E-8DBE-F125EE09E493}" srcOrd="2" destOrd="0" parTransId="{6C625E28-5053-0146-A470-5B9282AE69CC}" sibTransId="{2DD56DB1-719B-FC40-AA39-9B7EB3C57389}"/>
    <dgm:cxn modelId="{6AA3C1FB-307A-0642-BFC5-D0C6121F1E22}" srcId="{9DCFB119-F113-684F-A2BE-1B750AE07590}" destId="{49742D8C-7D33-7F46-8637-304F5A5CB1BB}" srcOrd="1" destOrd="0" parTransId="{355C1D3C-F189-4D49-A73E-9AF78997E71A}" sibTransId="{AB1DC6EC-59B0-0A4E-A5F1-45A5A8BA4578}"/>
    <dgm:cxn modelId="{7A2B344D-4E1B-744A-8C14-29EFED19D964}" type="presParOf" srcId="{C0274865-CCA1-E341-B228-F42DCF82DAC9}" destId="{7C5C7A86-6B09-A74A-896D-3C1EDF7B4190}" srcOrd="0" destOrd="0" presId="urn:microsoft.com/office/officeart/2005/8/layout/vList2"/>
    <dgm:cxn modelId="{90F1CA28-E4EB-C94E-AFB1-0A78AB68E2A6}" type="presParOf" srcId="{C0274865-CCA1-E341-B228-F42DCF82DAC9}" destId="{4A90258F-DDE5-D14A-92DD-B40C4344D332}" srcOrd="1" destOrd="0" presId="urn:microsoft.com/office/officeart/2005/8/layout/vList2"/>
    <dgm:cxn modelId="{FED0386D-DB84-DE4B-B8DA-077C12359886}" type="presParOf" srcId="{C0274865-CCA1-E341-B228-F42DCF82DAC9}" destId="{17A7BDB6-6642-EC4F-9CDA-A73C38C5BC97}" srcOrd="2" destOrd="0" presId="urn:microsoft.com/office/officeart/2005/8/layout/vList2"/>
    <dgm:cxn modelId="{E2DC60A6-043B-4B46-AA30-476FF7AE101D}" type="presParOf" srcId="{C0274865-CCA1-E341-B228-F42DCF82DAC9}" destId="{D33296DF-F635-C84D-9C5F-D6E9C17929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7A86-6B09-A74A-896D-3C1EDF7B4190}">
      <dsp:nvSpPr>
        <dsp:cNvPr id="0" name=""/>
        <dsp:cNvSpPr/>
      </dsp:nvSpPr>
      <dsp:spPr>
        <a:xfrm>
          <a:off x="0" y="24843"/>
          <a:ext cx="8001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Medicare Basics</a:t>
          </a:r>
        </a:p>
      </dsp:txBody>
      <dsp:txXfrm>
        <a:off x="59399" y="84242"/>
        <a:ext cx="7882202" cy="1098002"/>
      </dsp:txXfrm>
    </dsp:sp>
    <dsp:sp modelId="{17A7BDB6-6642-EC4F-9CDA-A73C38C5BC97}">
      <dsp:nvSpPr>
        <dsp:cNvPr id="0" name=""/>
        <dsp:cNvSpPr/>
      </dsp:nvSpPr>
      <dsp:spPr>
        <a:xfrm>
          <a:off x="0" y="1428843"/>
          <a:ext cx="8001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Understanding Original Medicare</a:t>
          </a:r>
        </a:p>
      </dsp:txBody>
      <dsp:txXfrm>
        <a:off x="59399" y="1488242"/>
        <a:ext cx="7882202" cy="1098002"/>
      </dsp:txXfrm>
    </dsp:sp>
    <dsp:sp modelId="{D33296DF-F635-C84D-9C5F-D6E9C179298A}">
      <dsp:nvSpPr>
        <dsp:cNvPr id="0" name=""/>
        <dsp:cNvSpPr/>
      </dsp:nvSpPr>
      <dsp:spPr>
        <a:xfrm>
          <a:off x="0" y="2645643"/>
          <a:ext cx="80010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Part 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Part 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Part D</a:t>
          </a:r>
        </a:p>
      </dsp:txBody>
      <dsp:txXfrm>
        <a:off x="0" y="2645643"/>
        <a:ext cx="8001000" cy="1210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7A86-6B09-A74A-896D-3C1EDF7B4190}">
      <dsp:nvSpPr>
        <dsp:cNvPr id="0" name=""/>
        <dsp:cNvSpPr/>
      </dsp:nvSpPr>
      <dsp:spPr>
        <a:xfrm>
          <a:off x="0" y="178912"/>
          <a:ext cx="800100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Medicare Advantage Basics</a:t>
          </a:r>
        </a:p>
      </dsp:txBody>
      <dsp:txXfrm>
        <a:off x="68680" y="247592"/>
        <a:ext cx="7863640" cy="1269564"/>
      </dsp:txXfrm>
    </dsp:sp>
    <dsp:sp modelId="{17A7BDB6-6642-EC4F-9CDA-A73C38C5BC97}">
      <dsp:nvSpPr>
        <dsp:cNvPr id="0" name=""/>
        <dsp:cNvSpPr/>
      </dsp:nvSpPr>
      <dsp:spPr>
        <a:xfrm>
          <a:off x="0" y="1773037"/>
          <a:ext cx="800100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Understanding Medicare Advantage</a:t>
          </a:r>
        </a:p>
      </dsp:txBody>
      <dsp:txXfrm>
        <a:off x="68680" y="1841717"/>
        <a:ext cx="7863640" cy="1269564"/>
      </dsp:txXfrm>
    </dsp:sp>
    <dsp:sp modelId="{18454EEA-5581-0F4C-978A-CAE9A54798AF}">
      <dsp:nvSpPr>
        <dsp:cNvPr id="0" name=""/>
        <dsp:cNvSpPr/>
      </dsp:nvSpPr>
      <dsp:spPr>
        <a:xfrm>
          <a:off x="0" y="3367162"/>
          <a:ext cx="800100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Special Needs Plans</a:t>
          </a:r>
        </a:p>
      </dsp:txBody>
      <dsp:txXfrm>
        <a:off x="68680" y="3435842"/>
        <a:ext cx="7863640" cy="1269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7A86-6B09-A74A-896D-3C1EDF7B4190}">
      <dsp:nvSpPr>
        <dsp:cNvPr id="0" name=""/>
        <dsp:cNvSpPr/>
      </dsp:nvSpPr>
      <dsp:spPr>
        <a:xfrm>
          <a:off x="0" y="27511"/>
          <a:ext cx="8001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Product Design</a:t>
          </a:r>
        </a:p>
      </dsp:txBody>
      <dsp:txXfrm>
        <a:off x="59399" y="86910"/>
        <a:ext cx="7882202" cy="1098002"/>
      </dsp:txXfrm>
    </dsp:sp>
    <dsp:sp modelId="{17A7BDB6-6642-EC4F-9CDA-A73C38C5BC97}">
      <dsp:nvSpPr>
        <dsp:cNvPr id="0" name=""/>
        <dsp:cNvSpPr/>
      </dsp:nvSpPr>
      <dsp:spPr>
        <a:xfrm>
          <a:off x="0" y="1431512"/>
          <a:ext cx="8001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Resources</a:t>
          </a:r>
        </a:p>
      </dsp:txBody>
      <dsp:txXfrm>
        <a:off x="59399" y="1490911"/>
        <a:ext cx="7882202" cy="1098002"/>
      </dsp:txXfrm>
    </dsp:sp>
    <dsp:sp modelId="{D33296DF-F635-C84D-9C5F-D6E9C179298A}">
      <dsp:nvSpPr>
        <dsp:cNvPr id="0" name=""/>
        <dsp:cNvSpPr/>
      </dsp:nvSpPr>
      <dsp:spPr>
        <a:xfrm>
          <a:off x="0" y="2648312"/>
          <a:ext cx="8001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/>
        </a:p>
      </dsp:txBody>
      <dsp:txXfrm>
        <a:off x="0" y="2648312"/>
        <a:ext cx="8001000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7A86-6B09-A74A-896D-3C1EDF7B4190}">
      <dsp:nvSpPr>
        <dsp:cNvPr id="0" name=""/>
        <dsp:cNvSpPr/>
      </dsp:nvSpPr>
      <dsp:spPr>
        <a:xfrm>
          <a:off x="0" y="178912"/>
          <a:ext cx="800100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Medicare Advantage Basics</a:t>
          </a:r>
        </a:p>
      </dsp:txBody>
      <dsp:txXfrm>
        <a:off x="68680" y="247592"/>
        <a:ext cx="7863640" cy="1269564"/>
      </dsp:txXfrm>
    </dsp:sp>
    <dsp:sp modelId="{17A7BDB6-6642-EC4F-9CDA-A73C38C5BC97}">
      <dsp:nvSpPr>
        <dsp:cNvPr id="0" name=""/>
        <dsp:cNvSpPr/>
      </dsp:nvSpPr>
      <dsp:spPr>
        <a:xfrm>
          <a:off x="0" y="1773037"/>
          <a:ext cx="800100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Understanding Medicare Advantage</a:t>
          </a:r>
        </a:p>
      </dsp:txBody>
      <dsp:txXfrm>
        <a:off x="68680" y="1841717"/>
        <a:ext cx="7863640" cy="1269564"/>
      </dsp:txXfrm>
    </dsp:sp>
    <dsp:sp modelId="{18454EEA-5581-0F4C-978A-CAE9A54798AF}">
      <dsp:nvSpPr>
        <dsp:cNvPr id="0" name=""/>
        <dsp:cNvSpPr/>
      </dsp:nvSpPr>
      <dsp:spPr>
        <a:xfrm>
          <a:off x="0" y="3367162"/>
          <a:ext cx="800100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Special Needs Plans</a:t>
          </a:r>
        </a:p>
      </dsp:txBody>
      <dsp:txXfrm>
        <a:off x="68680" y="3435842"/>
        <a:ext cx="7863640" cy="1269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7A86-6B09-A74A-896D-3C1EDF7B4190}">
      <dsp:nvSpPr>
        <dsp:cNvPr id="0" name=""/>
        <dsp:cNvSpPr/>
      </dsp:nvSpPr>
      <dsp:spPr>
        <a:xfrm>
          <a:off x="0" y="48749"/>
          <a:ext cx="8001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Product Design</a:t>
          </a:r>
        </a:p>
      </dsp:txBody>
      <dsp:txXfrm>
        <a:off x="59399" y="108148"/>
        <a:ext cx="7882202" cy="1098002"/>
      </dsp:txXfrm>
    </dsp:sp>
    <dsp:sp modelId="{4A90258F-DDE5-D14A-92DD-B40C4344D332}">
      <dsp:nvSpPr>
        <dsp:cNvPr id="0" name=""/>
        <dsp:cNvSpPr/>
      </dsp:nvSpPr>
      <dsp:spPr>
        <a:xfrm>
          <a:off x="0" y="1265549"/>
          <a:ext cx="8001000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Understand D-SNP Basics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Understand 2026 Benefit Structure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Understand Benefit Categories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Understand Benefit Rules</a:t>
          </a:r>
        </a:p>
      </dsp:txBody>
      <dsp:txXfrm>
        <a:off x="0" y="1265549"/>
        <a:ext cx="8001000" cy="1345500"/>
      </dsp:txXfrm>
    </dsp:sp>
    <dsp:sp modelId="{17A7BDB6-6642-EC4F-9CDA-A73C38C5BC97}">
      <dsp:nvSpPr>
        <dsp:cNvPr id="0" name=""/>
        <dsp:cNvSpPr/>
      </dsp:nvSpPr>
      <dsp:spPr>
        <a:xfrm>
          <a:off x="0" y="2611050"/>
          <a:ext cx="80010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Resources</a:t>
          </a:r>
        </a:p>
      </dsp:txBody>
      <dsp:txXfrm>
        <a:off x="59399" y="2670449"/>
        <a:ext cx="7882202" cy="1098002"/>
      </dsp:txXfrm>
    </dsp:sp>
    <dsp:sp modelId="{D33296DF-F635-C84D-9C5F-D6E9C179298A}">
      <dsp:nvSpPr>
        <dsp:cNvPr id="0" name=""/>
        <dsp:cNvSpPr/>
      </dsp:nvSpPr>
      <dsp:spPr>
        <a:xfrm>
          <a:off x="0" y="3827850"/>
          <a:ext cx="8001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/>
        </a:p>
      </dsp:txBody>
      <dsp:txXfrm>
        <a:off x="0" y="3827850"/>
        <a:ext cx="8001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1A95-49A4-4D14-B763-E737B5EC9777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7DA90-B2E1-4077-9990-9BEA0E604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to review annual DSNP Benefits including information about benefits, prior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copays, supplemental benefits.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7DA90-B2E1-4077-9990-9BEA0E604C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05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>
            <a:extLst>
              <a:ext uri="{FF2B5EF4-FFF2-40B4-BE49-F238E27FC236}">
                <a16:creationId xmlns:a16="http://schemas.microsoft.com/office/drawing/2014/main" id="{91FC2CBA-E965-0828-5C05-C329C26CCC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6082" name="Rectangle 7">
            <a:extLst>
              <a:ext uri="{FF2B5EF4-FFF2-40B4-BE49-F238E27FC236}">
                <a16:creationId xmlns:a16="http://schemas.microsoft.com/office/drawing/2014/main" id="{94FBCBB2-CB3E-8869-5AA5-8912E279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7F447E1D-4716-5B43-B957-0AD990BC211D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56266E3-268D-F070-E3E0-D1D4C4FAC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978D5F6-B64C-0E6E-0004-B499C180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>
            <a:extLst>
              <a:ext uri="{FF2B5EF4-FFF2-40B4-BE49-F238E27FC236}">
                <a16:creationId xmlns:a16="http://schemas.microsoft.com/office/drawing/2014/main" id="{982EA27C-4E87-90DE-6C6A-EE48ECD663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8130" name="Rectangle 7">
            <a:extLst>
              <a:ext uri="{FF2B5EF4-FFF2-40B4-BE49-F238E27FC236}">
                <a16:creationId xmlns:a16="http://schemas.microsoft.com/office/drawing/2014/main" id="{57A586A1-1F2B-BC84-EE3D-EFABCA009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39586E8E-4E01-324D-A40E-F32B7A851172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084CF31-2D98-21D7-7D44-E8F8D5345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75D8B4E-79AD-7B43-0C6C-F41253AF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5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>
            <a:extLst>
              <a:ext uri="{FF2B5EF4-FFF2-40B4-BE49-F238E27FC236}">
                <a16:creationId xmlns:a16="http://schemas.microsoft.com/office/drawing/2014/main" id="{6C9564EC-1618-1349-4CF3-8780BFFDF2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4034" name="Rectangle 7">
            <a:extLst>
              <a:ext uri="{FF2B5EF4-FFF2-40B4-BE49-F238E27FC236}">
                <a16:creationId xmlns:a16="http://schemas.microsoft.com/office/drawing/2014/main" id="{D6C426E3-EFAB-F83C-3C48-7C23BA07E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FC97B94D-5BBE-454C-93E0-3E83E28534B0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6156EE5-9EC9-D9CA-EA72-71B900AE4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079979F-E9D6-1A11-91CC-16193A8E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68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6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>
            <a:extLst>
              <a:ext uri="{FF2B5EF4-FFF2-40B4-BE49-F238E27FC236}">
                <a16:creationId xmlns:a16="http://schemas.microsoft.com/office/drawing/2014/main" id="{6C9564EC-1618-1349-4CF3-8780BFFDF2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4034" name="Rectangle 7">
            <a:extLst>
              <a:ext uri="{FF2B5EF4-FFF2-40B4-BE49-F238E27FC236}">
                <a16:creationId xmlns:a16="http://schemas.microsoft.com/office/drawing/2014/main" id="{D6C426E3-EFAB-F83C-3C48-7C23BA07E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FC97B94D-5BBE-454C-93E0-3E83E28534B0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6156EE5-9EC9-D9CA-EA72-71B900AE4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079979F-E9D6-1A11-91CC-16193A8E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35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5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>
            <a:extLst>
              <a:ext uri="{FF2B5EF4-FFF2-40B4-BE49-F238E27FC236}">
                <a16:creationId xmlns:a16="http://schemas.microsoft.com/office/drawing/2014/main" id="{578211C8-88FF-88AD-78DE-F0044F6662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70658" name="Rectangle 7">
            <a:extLst>
              <a:ext uri="{FF2B5EF4-FFF2-40B4-BE49-F238E27FC236}">
                <a16:creationId xmlns:a16="http://schemas.microsoft.com/office/drawing/2014/main" id="{80CCA0AE-6ABF-25D2-9279-B805EF9FC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E4B264B5-B5F8-5A42-BAD6-DA3EE1C16FD3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4C7FD81-36BF-2165-F8B5-1DB3B95FE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66ED506-ED81-99C2-6214-D2849BB4B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6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>
            <a:extLst>
              <a:ext uri="{FF2B5EF4-FFF2-40B4-BE49-F238E27FC236}">
                <a16:creationId xmlns:a16="http://schemas.microsoft.com/office/drawing/2014/main" id="{542A0232-E305-14ED-356A-238765A9FA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3554" name="Rectangle 7">
            <a:extLst>
              <a:ext uri="{FF2B5EF4-FFF2-40B4-BE49-F238E27FC236}">
                <a16:creationId xmlns:a16="http://schemas.microsoft.com/office/drawing/2014/main" id="{44F8C8BF-B1CB-2D65-849A-411FD020C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383C74A6-69F5-4C4C-8F8F-EE8916BDD265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D6C3459-3022-0925-BDEC-5196F2E9C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500FF51-0D1B-D336-F609-93AC819AA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>
            <a:extLst>
              <a:ext uri="{FF2B5EF4-FFF2-40B4-BE49-F238E27FC236}">
                <a16:creationId xmlns:a16="http://schemas.microsoft.com/office/drawing/2014/main" id="{1C17381E-7CFB-C7FD-46DE-ACC147BE0B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5602" name="Rectangle 7">
            <a:extLst>
              <a:ext uri="{FF2B5EF4-FFF2-40B4-BE49-F238E27FC236}">
                <a16:creationId xmlns:a16="http://schemas.microsoft.com/office/drawing/2014/main" id="{D2AE2539-C3F0-83C8-0015-3B22AB63B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425CEB16-4970-7143-B430-1C5DEC96C13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D7E5AC-182F-31F1-6439-348271089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272190D-B42B-D280-B02F-74FD3175D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425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2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61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81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4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45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20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5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12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>
            <a:extLst>
              <a:ext uri="{FF2B5EF4-FFF2-40B4-BE49-F238E27FC236}">
                <a16:creationId xmlns:a16="http://schemas.microsoft.com/office/drawing/2014/main" id="{1C17381E-7CFB-C7FD-46DE-ACC147BE0B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5602" name="Rectangle 7">
            <a:extLst>
              <a:ext uri="{FF2B5EF4-FFF2-40B4-BE49-F238E27FC236}">
                <a16:creationId xmlns:a16="http://schemas.microsoft.com/office/drawing/2014/main" id="{D2AE2539-C3F0-83C8-0015-3B22AB63B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425CEB16-4970-7143-B430-1C5DEC96C13E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D7E5AC-182F-31F1-6439-348271089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272190D-B42B-D280-B02F-74FD3175D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>
            <a:extLst>
              <a:ext uri="{FF2B5EF4-FFF2-40B4-BE49-F238E27FC236}">
                <a16:creationId xmlns:a16="http://schemas.microsoft.com/office/drawing/2014/main" id="{578211C8-88FF-88AD-78DE-F0044F6662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70658" name="Rectangle 7">
            <a:extLst>
              <a:ext uri="{FF2B5EF4-FFF2-40B4-BE49-F238E27FC236}">
                <a16:creationId xmlns:a16="http://schemas.microsoft.com/office/drawing/2014/main" id="{80CCA0AE-6ABF-25D2-9279-B805EF9FC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E4B264B5-B5F8-5A42-BAD6-DA3EE1C16FD3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4C7FD81-36BF-2165-F8B5-1DB3B95FE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66ED506-ED81-99C2-6214-D2849BB4B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90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>
            <a:extLst>
              <a:ext uri="{FF2B5EF4-FFF2-40B4-BE49-F238E27FC236}">
                <a16:creationId xmlns:a16="http://schemas.microsoft.com/office/drawing/2014/main" id="{578211C8-88FF-88AD-78DE-F0044F6662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70658" name="Rectangle 7">
            <a:extLst>
              <a:ext uri="{FF2B5EF4-FFF2-40B4-BE49-F238E27FC236}">
                <a16:creationId xmlns:a16="http://schemas.microsoft.com/office/drawing/2014/main" id="{80CCA0AE-6ABF-25D2-9279-B805EF9FC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E4B264B5-B5F8-5A42-BAD6-DA3EE1C16FD3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4C7FD81-36BF-2165-F8B5-1DB3B95FE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66ED506-ED81-99C2-6214-D2849BB4B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80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23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8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>
            <a:extLst>
              <a:ext uri="{FF2B5EF4-FFF2-40B4-BE49-F238E27FC236}">
                <a16:creationId xmlns:a16="http://schemas.microsoft.com/office/drawing/2014/main" id="{91FC2CBA-E965-0828-5C05-C329C26CCC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6082" name="Rectangle 7">
            <a:extLst>
              <a:ext uri="{FF2B5EF4-FFF2-40B4-BE49-F238E27FC236}">
                <a16:creationId xmlns:a16="http://schemas.microsoft.com/office/drawing/2014/main" id="{94FBCBB2-CB3E-8869-5AA5-8912E2796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7F447E1D-4716-5B43-B957-0AD990BC211D}" type="slidenum">
              <a:rPr lang="en-US" altLang="en-US" smtClean="0">
                <a:latin typeface="Times New Roman" panose="02020603050405020304" pitchFamily="18" charset="0"/>
              </a:rPr>
              <a:pPr/>
              <a:t>35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56266E3-268D-F070-E3E0-D1D4C4FAC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978D5F6-B64C-0E6E-0004-B499C180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94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07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3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>
            <a:extLst>
              <a:ext uri="{FF2B5EF4-FFF2-40B4-BE49-F238E27FC236}">
                <a16:creationId xmlns:a16="http://schemas.microsoft.com/office/drawing/2014/main" id="{1C17381E-7CFB-C7FD-46DE-ACC147BE0B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5602" name="Rectangle 7">
            <a:extLst>
              <a:ext uri="{FF2B5EF4-FFF2-40B4-BE49-F238E27FC236}">
                <a16:creationId xmlns:a16="http://schemas.microsoft.com/office/drawing/2014/main" id="{D2AE2539-C3F0-83C8-0015-3B22AB63B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425CEB16-4970-7143-B430-1C5DEC96C13E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D7E5AC-182F-31F1-6439-348271089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272190D-B42B-D280-B02F-74FD3175D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284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13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6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>
            <a:extLst>
              <a:ext uri="{FF2B5EF4-FFF2-40B4-BE49-F238E27FC236}">
                <a16:creationId xmlns:a16="http://schemas.microsoft.com/office/drawing/2014/main" id="{1C17381E-7CFB-C7FD-46DE-ACC147BE0B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5602" name="Rectangle 7">
            <a:extLst>
              <a:ext uri="{FF2B5EF4-FFF2-40B4-BE49-F238E27FC236}">
                <a16:creationId xmlns:a16="http://schemas.microsoft.com/office/drawing/2014/main" id="{D2AE2539-C3F0-83C8-0015-3B22AB63B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425CEB16-4970-7143-B430-1C5DEC96C13E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D7E5AC-182F-31F1-6439-348271089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272190D-B42B-D280-B02F-74FD3175D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228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92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550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13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56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79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34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62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90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49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95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5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>
            <a:extLst>
              <a:ext uri="{FF2B5EF4-FFF2-40B4-BE49-F238E27FC236}">
                <a16:creationId xmlns:a16="http://schemas.microsoft.com/office/drawing/2014/main" id="{F1B4D48F-6B45-BD0E-FB93-28838BECBC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33794" name="Rectangle 7">
            <a:extLst>
              <a:ext uri="{FF2B5EF4-FFF2-40B4-BE49-F238E27FC236}">
                <a16:creationId xmlns:a16="http://schemas.microsoft.com/office/drawing/2014/main" id="{0178B2E4-77CB-FFC1-85D9-B14058B3C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FD67CDE5-150F-0B4D-A9A7-569CE10750ED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7DAB028-03EC-B14B-BFA7-0DABA7053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3AB9ED7-B685-DE82-AF63-1BBDA6EF2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62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10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003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926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>
            <a:extLst>
              <a:ext uri="{FF2B5EF4-FFF2-40B4-BE49-F238E27FC236}">
                <a16:creationId xmlns:a16="http://schemas.microsoft.com/office/drawing/2014/main" id="{B831C76F-6F72-A89E-76B8-CFDC7420EE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9698" name="Rectangle 7">
            <a:extLst>
              <a:ext uri="{FF2B5EF4-FFF2-40B4-BE49-F238E27FC236}">
                <a16:creationId xmlns:a16="http://schemas.microsoft.com/office/drawing/2014/main" id="{05801568-0DA8-B1BA-F51E-2465C5A13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724432F8-9722-884F-9ADC-2BFA27C1EF12}" type="slidenum">
              <a:rPr lang="en-US" altLang="en-US" smtClean="0">
                <a:latin typeface="Times New Roman" panose="02020603050405020304" pitchFamily="18" charset="0"/>
              </a:rPr>
              <a:pPr/>
              <a:t>55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42F565C-FD96-A278-E5EB-1B5490755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5C3BA67-95B9-298C-F224-EA6757419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115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72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>
            <a:extLst>
              <a:ext uri="{FF2B5EF4-FFF2-40B4-BE49-F238E27FC236}">
                <a16:creationId xmlns:a16="http://schemas.microsoft.com/office/drawing/2014/main" id="{B831C76F-6F72-A89E-76B8-CFDC7420EE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29698" name="Rectangle 7">
            <a:extLst>
              <a:ext uri="{FF2B5EF4-FFF2-40B4-BE49-F238E27FC236}">
                <a16:creationId xmlns:a16="http://schemas.microsoft.com/office/drawing/2014/main" id="{05801568-0DA8-B1BA-F51E-2465C5A13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724432F8-9722-884F-9ADC-2BFA27C1EF12}" type="slidenum">
              <a:rPr lang="en-US" altLang="en-US" smtClean="0">
                <a:latin typeface="Times New Roman" panose="02020603050405020304" pitchFamily="18" charset="0"/>
              </a:rPr>
              <a:pPr/>
              <a:t>57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42F565C-FD96-A278-E5EB-1B5490755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5C3BA67-95B9-298C-F224-EA6757419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487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302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59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727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3DA37311-6C0B-D5F7-D878-67CDB9CE06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50178" name="Rectangle 7">
            <a:extLst>
              <a:ext uri="{FF2B5EF4-FFF2-40B4-BE49-F238E27FC236}">
                <a16:creationId xmlns:a16="http://schemas.microsoft.com/office/drawing/2014/main" id="{F91C3ECC-B2B6-AA1F-89CE-5F02323D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1B616AB-7695-8046-B0FD-94FB87B9697B}" type="slidenum">
              <a:rPr lang="en-US" altLang="en-US" smtClean="0">
                <a:latin typeface="Times New Roman" panose="02020603050405020304" pitchFamily="18" charset="0"/>
              </a:rPr>
              <a:pPr/>
              <a:t>60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BFE9E69-8A05-6B51-6131-EA54FC6A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B9B0156-A342-D277-602C-AC061E2F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4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>
            <a:extLst>
              <a:ext uri="{FF2B5EF4-FFF2-40B4-BE49-F238E27FC236}">
                <a16:creationId xmlns:a16="http://schemas.microsoft.com/office/drawing/2014/main" id="{86E4B4CC-656D-1D21-45FE-7C05FBEFB7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35842" name="Rectangle 7">
            <a:extLst>
              <a:ext uri="{FF2B5EF4-FFF2-40B4-BE49-F238E27FC236}">
                <a16:creationId xmlns:a16="http://schemas.microsoft.com/office/drawing/2014/main" id="{7C494AA2-CA0B-0519-FC3D-37E8BA092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C66EDF83-1ECE-B345-95CF-78C65C64C868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CD10D85-8C37-F15B-3193-A381CC9D8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034DFA9-D218-1A1A-295E-DB2603D51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6">
            <a:extLst>
              <a:ext uri="{FF2B5EF4-FFF2-40B4-BE49-F238E27FC236}">
                <a16:creationId xmlns:a16="http://schemas.microsoft.com/office/drawing/2014/main" id="{2BD71345-A1BF-B05D-5312-1A9ED177B7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134146" name="Rectangle 7">
            <a:extLst>
              <a:ext uri="{FF2B5EF4-FFF2-40B4-BE49-F238E27FC236}">
                <a16:creationId xmlns:a16="http://schemas.microsoft.com/office/drawing/2014/main" id="{03F03031-1A6F-6040-AE58-9B0E2069E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4901F010-0435-BD4A-B703-B2F4C22D6AC0}" type="slidenum">
              <a:rPr lang="en-US" altLang="en-US" smtClean="0">
                <a:latin typeface="Times New Roman" panose="02020603050405020304" pitchFamily="18" charset="0"/>
              </a:rPr>
              <a:pPr/>
              <a:t>61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5BDAAE19-2173-4558-2468-0C661390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BE6BC80-8B01-6A01-4E91-F063812C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465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6">
            <a:extLst>
              <a:ext uri="{FF2B5EF4-FFF2-40B4-BE49-F238E27FC236}">
                <a16:creationId xmlns:a16="http://schemas.microsoft.com/office/drawing/2014/main" id="{2BD71345-A1BF-B05D-5312-1A9ED177B7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134146" name="Rectangle 7">
            <a:extLst>
              <a:ext uri="{FF2B5EF4-FFF2-40B4-BE49-F238E27FC236}">
                <a16:creationId xmlns:a16="http://schemas.microsoft.com/office/drawing/2014/main" id="{03F03031-1A6F-6040-AE58-9B0E2069E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4901F010-0435-BD4A-B703-B2F4C22D6AC0}" type="slidenum">
              <a:rPr lang="en-US" altLang="en-US" smtClean="0">
                <a:latin typeface="Times New Roman" panose="02020603050405020304" pitchFamily="18" charset="0"/>
              </a:rPr>
              <a:pPr/>
              <a:t>62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5BDAAE19-2173-4558-2468-0C661390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BE6BC80-8B01-6A01-4E91-F063812C5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73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>
            <a:extLst>
              <a:ext uri="{FF2B5EF4-FFF2-40B4-BE49-F238E27FC236}">
                <a16:creationId xmlns:a16="http://schemas.microsoft.com/office/drawing/2014/main" id="{5F4ED2E8-07D6-AA64-ED01-203696AC76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37890" name="Rectangle 7">
            <a:extLst>
              <a:ext uri="{FF2B5EF4-FFF2-40B4-BE49-F238E27FC236}">
                <a16:creationId xmlns:a16="http://schemas.microsoft.com/office/drawing/2014/main" id="{D867CF42-69CD-8908-0CB2-2F5949DAF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9146A7DB-85EE-2343-820B-17AF4C6327D3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1F67F4C-0DAD-BCF0-7914-12BC59DF1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4E44159-C73B-F53C-82B0-5595AADEF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>
            <a:extLst>
              <a:ext uri="{FF2B5EF4-FFF2-40B4-BE49-F238E27FC236}">
                <a16:creationId xmlns:a16="http://schemas.microsoft.com/office/drawing/2014/main" id="{00F78501-1829-3949-44C4-B3A76E457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1986" name="Rectangle 7">
            <a:extLst>
              <a:ext uri="{FF2B5EF4-FFF2-40B4-BE49-F238E27FC236}">
                <a16:creationId xmlns:a16="http://schemas.microsoft.com/office/drawing/2014/main" id="{D63E423A-1281-4265-08A0-6CA206CE8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D8922677-8B17-1E45-BC08-CEB6CC5B297F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07B915F-898C-4DBF-16B6-0EC249A7D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4F5232C-F982-5AFB-B2D3-85B598249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>
            <a:extLst>
              <a:ext uri="{FF2B5EF4-FFF2-40B4-BE49-F238E27FC236}">
                <a16:creationId xmlns:a16="http://schemas.microsoft.com/office/drawing/2014/main" id="{6C9564EC-1618-1349-4CF3-8780BFFDF2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Day One</a:t>
            </a:r>
          </a:p>
        </p:txBody>
      </p:sp>
      <p:sp>
        <p:nvSpPr>
          <p:cNvPr id="44034" name="Rectangle 7">
            <a:extLst>
              <a:ext uri="{FF2B5EF4-FFF2-40B4-BE49-F238E27FC236}">
                <a16:creationId xmlns:a16="http://schemas.microsoft.com/office/drawing/2014/main" id="{D6C426E3-EFAB-F83C-3C48-7C23BA07E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FC97B94D-5BBE-454C-93E0-3E83E28534B0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6156EE5-9EC9-D9CA-EA72-71B900AE4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079979F-E9D6-1A11-91CC-16193A8E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380D40-9651-BC69-B724-2E4475F7F7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6921" y="1182502"/>
            <a:ext cx="5235079" cy="56754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3AA132D-45CA-3D02-3C32-5B75FFBEEA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7083800" y="1293813"/>
            <a:ext cx="4510088" cy="4510087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B6A78-1A88-8AB0-E478-3FFD6C738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3656868"/>
            <a:ext cx="6253163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DB70EEA-4238-F26D-8976-1FF6058D1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91AE91EE-442C-8A72-D15D-89B1809FD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9893255-472F-0E5F-D085-84A0F1FA6F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2535"/>
            <a:ext cx="4282197" cy="676656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A1AF7946-F33B-BCB0-2E3A-D4313C6937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6" y="6091500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264832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2647-3BE3-0BB5-819D-8BF7C55B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215C5-3AE0-4A16-E354-2D076FBC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CD0F-EE46-0C4D-FEA2-27D8553D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FB6C-558D-5249-96A6-FD1E930F6D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981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C17F4E25-7551-FCC9-54AE-C6F8309B8A28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5D15B4A-5CCE-F336-CA0E-82CAD5BE3060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8287A9-0B5B-C9E9-683C-3B5E8F5B569B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C1F023F5-0DBC-0566-13B9-2D471F5E682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888B516A-B7FA-B967-4ECC-A81680EF3008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92C17C90-0134-60B6-FCE5-FA4F5DE88A59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566EA83-7708-6CA3-349E-4EB6F381C427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1AC2EA2A-9574-5576-FE69-2BB50B895FC8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F3411ADA-1A03-00B8-5567-E7E3068027C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5F713ACE-93DB-F8D9-CDA5-FA5B5C13E01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BAAEC26-4350-366A-EA5E-FF0A5BD3F6D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A70E57A-17D1-459A-FA4E-097EB47D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7E9460-3782-D34F-67F7-2649C5EB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6C0971-8D6E-DD7A-E828-50ED61A8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FEC4-3E12-B548-B4A0-92C8F46843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02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">
    <p:bg>
      <p:bgPr>
        <a:gradFill>
          <a:gsLst>
            <a:gs pos="0">
              <a:srgbClr val="A3CF5F"/>
            </a:gs>
            <a:gs pos="70000">
              <a:srgbClr val="0062A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E0954B2-94F8-B184-6A58-1FA129CB6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21" y="1182502"/>
            <a:ext cx="5235079" cy="56754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40E623-7383-58A6-AA32-D613E37D8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146" y="3656868"/>
            <a:ext cx="6252592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3AA132D-45CA-3D02-3C32-5B75FFBEEA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7126328" y="1293813"/>
            <a:ext cx="4510088" cy="4510087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2933153-073A-BBEC-39D9-C61790422B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7AE3CAA-3B93-62CF-0123-C7013C1DBD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7A08E680-50AB-8BB5-92BD-9EF0FD2D7F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7720"/>
            <a:ext cx="3758660" cy="671678"/>
          </a:xfrm>
          <a:prstGeom prst="rect">
            <a:avLst/>
          </a:prstGeom>
        </p:spPr>
      </p:pic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78B5166-F8EB-9FA3-F7B2-84BD10A4DC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576" y="6090824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72147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2">
    <p:bg>
      <p:bgPr>
        <a:gradFill>
          <a:gsLst>
            <a:gs pos="0">
              <a:srgbClr val="A3CF5F"/>
            </a:gs>
            <a:gs pos="70000">
              <a:srgbClr val="0062A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AFEC24-8FF4-E30A-C44A-3626362B8E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7720"/>
            <a:ext cx="3758660" cy="67167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40E623-7383-58A6-AA32-D613E37D8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145" y="3656868"/>
            <a:ext cx="8572069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0D54299C-B4FA-6973-BBD5-57D0505ADD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4A845A2B-75ED-D81F-FF27-AF2DD3CA4B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8B819C2-DED4-24D2-3C84-EE3EFDDA25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576" y="6090824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164DB-9232-6287-6DC5-1F0C49B1E3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730" y="5279293"/>
            <a:ext cx="3453269" cy="15787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364985-5B0C-B700-E691-A5A822C7D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896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ransition">
    <p:bg>
      <p:bgPr>
        <a:gradFill flip="none" rotWithShape="1">
          <a:gsLst>
            <a:gs pos="0">
              <a:srgbClr val="A3CF5F"/>
            </a:gs>
            <a:gs pos="70000">
              <a:srgbClr val="0062A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2462" y="4665135"/>
            <a:ext cx="8967075" cy="728662"/>
          </a:xfrm>
        </p:spPr>
        <p:txBody>
          <a:bodyPr lIns="0" tIns="0" rIns="0" bIns="0"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25CD1493-A9CA-3BA3-1EE9-5156050D10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61" y="5536711"/>
            <a:ext cx="8967075" cy="851391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Subtitle or Caption if needed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3D2273-E09C-7464-DFEF-A8C646C84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84134" y="832105"/>
            <a:ext cx="3623733" cy="3623733"/>
          </a:xfrm>
          <a:prstGeom prst="ellipse">
            <a:avLst/>
          </a:prstGeom>
          <a:gradFill flip="none" rotWithShape="1">
            <a:gsLst>
              <a:gs pos="10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D6F472B8-3D2B-50C0-5F3C-4ECCE6EF47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379128" y="889002"/>
            <a:ext cx="3433744" cy="343374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2B1F5-3DCD-BF26-CB37-D8A336C28C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F849A-E60F-6C63-16D1-DFCB31E30E8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3F38DF-ED57-4E6B-4E53-9A635689B4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7" y="1036156"/>
            <a:ext cx="6237737" cy="127455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and Slide Title Goes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A6E9F65-9E4F-2366-0A35-083669457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0957A27-B6B3-A3DA-A1AA-32A5FB09A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66BF30-4CDF-71C8-C066-8750961767DA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F322B23-52A1-A253-E2A9-E7253B1F89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8980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67DF8-393C-0371-77B9-E720248CAD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04848"/>
            <a:ext cx="2303669" cy="105315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6342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5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286F67-E925-1F28-0364-6FEB0B3D7210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0663856-0641-0874-F7C5-8E391809AA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119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53678-FFB0-EE21-F491-B9226F5B564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0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26728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26727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3B538F-8187-9EE0-367F-8050D9DE2FF7}"/>
              </a:ext>
            </a:extLst>
          </p:cNvPr>
          <p:cNvCxnSpPr>
            <a:cxnSpLocks/>
          </p:cNvCxnSpPr>
          <p:nvPr userDrawn="1"/>
        </p:nvCxnSpPr>
        <p:spPr>
          <a:xfrm>
            <a:off x="5526726" y="545807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6EBD564-86FE-F2FC-BC49-6898C958B48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26727" y="99232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5091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10D556-82B7-9E51-73B2-72E21A16F92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5096D71-0E63-5B02-29F6-F68182DDE9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8717C0-F31D-8E30-0BA4-76BAEFE1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5770" y="4298681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BA3D3AB-9B9D-C188-DA66-C52E1C823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770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68B1993-63F2-E3BE-318E-D52A36327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96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64D7D1D-7E56-C755-AD30-B6776B1413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965" y="4703565"/>
            <a:ext cx="3080461" cy="1053151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4A3258-59FB-AEB9-2248-AE5F54F0A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573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E18195-B874-CBBC-38B7-FDF5D77489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3862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E749DFD7-FAF4-331A-33B7-FFA2AF5AE4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6059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A9774028-8722-8AAA-4F13-E5F92C2C27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8254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C6B9B65-CDE0-0A66-21CE-72DD036CF8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6" y="1036156"/>
            <a:ext cx="9630643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262DD7-DEAC-0844-117C-9AAE29FC9EAD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60AD8CE-6034-127A-3986-04BA46086C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2453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301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19CFD9-D076-CE8C-E0DD-4A5371D81C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577" y="2101226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4E2469-1715-D16E-84BC-02B1366EC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3301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0CEE4FA-7792-7A18-F4E0-C3431A2E25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3577" y="3603720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1BA1D8-8B92-AB3E-BB33-CB7588E53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7512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7A52410-44F6-232A-8296-1E408F4CB2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7787" y="2101225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74119C1-2A81-E14A-A99E-0B4BC2F0F6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7512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4ABD186-417D-A568-0599-674A1C1EC39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787" y="3603719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E2B096-4866-4E6C-F35D-77D727E20E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1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3D18F4D-0578-EFB6-B3F9-833FC811E0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3301" y="5105772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750AAC6-D6A6-FFB0-992E-38212398A5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577" y="5106214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D17B79-D302-0519-C9F4-521A8EFF0EB8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95EF093-FD1A-6673-8F09-E7017172B0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576" y="1036156"/>
            <a:ext cx="9813355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4DE470E-BE99-DAEC-EA24-8A40A152D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6610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2">
    <p:bg>
      <p:bgPr>
        <a:gradFill>
          <a:gsLst>
            <a:gs pos="0">
              <a:schemeClr val="tx1"/>
            </a:gs>
            <a:gs pos="47000">
              <a:schemeClr val="bg1"/>
            </a:gs>
            <a:gs pos="100000">
              <a:schemeClr val="bg1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B6A78-1A88-8AB0-E478-3FFD6C738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3656868"/>
            <a:ext cx="6253163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06EE94C-698A-B7FC-3915-5C862D9B7D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2535"/>
            <a:ext cx="4282197" cy="676656"/>
          </a:xfrm>
          <a:prstGeom prst="rect">
            <a:avLst/>
          </a:prstGeom>
        </p:spPr>
      </p:pic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25CD1493-A9CA-3BA3-1EE9-5156050D10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C76E2D4B-9114-E8FE-AD56-270AF28A8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79710DAB-D9A2-BFBE-B34E-978B41C590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6" y="6091500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C2799-64BC-0503-1C4E-6201ADF241C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730" y="5279293"/>
            <a:ext cx="3453269" cy="15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9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End">
    <p:bg>
      <p:bgPr>
        <a:gradFill>
          <a:gsLst>
            <a:gs pos="0">
              <a:srgbClr val="A3CF5F"/>
            </a:gs>
            <a:gs pos="70000">
              <a:srgbClr val="0062A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6266EE-F34D-2C96-53B7-4EB107E29885}"/>
              </a:ext>
            </a:extLst>
          </p:cNvPr>
          <p:cNvSpPr txBox="1"/>
          <p:nvPr userDrawn="1"/>
        </p:nvSpPr>
        <p:spPr>
          <a:xfrm>
            <a:off x="774344" y="1096796"/>
            <a:ext cx="5045834" cy="2554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</a:t>
            </a:r>
            <a:b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YOU!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ABCD03-5576-7A86-2AE5-75712EA5B3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77982"/>
            <a:ext cx="4169914" cy="15800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0CBCF5-027D-1D51-0E23-96E6858A62C2}"/>
              </a:ext>
            </a:extLst>
          </p:cNvPr>
          <p:cNvGrpSpPr/>
          <p:nvPr userDrawn="1"/>
        </p:nvGrpSpPr>
        <p:grpSpPr>
          <a:xfrm>
            <a:off x="6232915" y="1179780"/>
            <a:ext cx="5298386" cy="4461209"/>
            <a:chOff x="6232915" y="1179780"/>
            <a:chExt cx="5298386" cy="44612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20D74A-AA0E-3ACF-ED9F-BF0E31AFE776}"/>
                </a:ext>
              </a:extLst>
            </p:cNvPr>
            <p:cNvGrpSpPr/>
            <p:nvPr userDrawn="1"/>
          </p:nvGrpSpPr>
          <p:grpSpPr>
            <a:xfrm>
              <a:off x="7577336" y="2838865"/>
              <a:ext cx="2609544" cy="1316784"/>
              <a:chOff x="4791229" y="2651345"/>
              <a:chExt cx="2609544" cy="1316784"/>
            </a:xfrm>
          </p:grpSpPr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17191A6E-3C1C-DB7E-A16D-910A9BDA3C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1" y="2651345"/>
                <a:ext cx="274320" cy="27432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D6169-394A-8AA1-F8FB-7F044607592B}"/>
                  </a:ext>
                </a:extLst>
              </p:cNvPr>
              <p:cNvSpPr txBox="1"/>
              <p:nvPr userDrawn="1"/>
            </p:nvSpPr>
            <p:spPr>
              <a:xfrm>
                <a:off x="4791229" y="2998633"/>
                <a:ext cx="2609544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A3D55F"/>
                    </a:solidFill>
                    <a:latin typeface="Century Gothic" panose="020B0502020202020204" pitchFamily="34" charset="0"/>
                  </a:rPr>
                  <a:t>San Joaquin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HPSJ/MVHP Headquarters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7751 South Manthey Road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French Camp, CA 95231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DED6E40-F810-B0CE-BB94-30669148F380}"/>
                </a:ext>
              </a:extLst>
            </p:cNvPr>
            <p:cNvGrpSpPr/>
            <p:nvPr userDrawn="1"/>
          </p:nvGrpSpPr>
          <p:grpSpPr>
            <a:xfrm>
              <a:off x="6232915" y="4539648"/>
              <a:ext cx="5298386" cy="1101341"/>
              <a:chOff x="6449453" y="4630219"/>
              <a:chExt cx="5298386" cy="110134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716A83B-F56D-9F32-4583-D628D013A572}"/>
                  </a:ext>
                </a:extLst>
              </p:cNvPr>
              <p:cNvGrpSpPr/>
              <p:nvPr userDrawn="1"/>
            </p:nvGrpSpPr>
            <p:grpSpPr>
              <a:xfrm>
                <a:off x="6449453" y="4630219"/>
                <a:ext cx="2609544" cy="1101341"/>
                <a:chOff x="1515036" y="2651345"/>
                <a:chExt cx="2609544" cy="110134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9C15816-8235-F2AF-8B5F-201095AE807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682648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88B7B7-8525-E0C6-202F-09B3DFFFBC5A}"/>
                    </a:ext>
                  </a:extLst>
                </p:cNvPr>
                <p:cNvSpPr txBox="1"/>
                <p:nvPr userDrawn="1"/>
              </p:nvSpPr>
              <p:spPr>
                <a:xfrm>
                  <a:off x="1515036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A3D55F"/>
                      </a:solidFill>
                      <a:latin typeface="Century Gothic" panose="020B0502020202020204" pitchFamily="34" charset="0"/>
                    </a:rPr>
                    <a:t>Stanislaus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1025 J Street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Modesto, CA 95354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B48882-A246-D510-FA84-196AB6EF0F6B}"/>
                  </a:ext>
                </a:extLst>
              </p:cNvPr>
              <p:cNvGrpSpPr/>
              <p:nvPr userDrawn="1"/>
            </p:nvGrpSpPr>
            <p:grpSpPr>
              <a:xfrm>
                <a:off x="9138295" y="4630219"/>
                <a:ext cx="2609544" cy="1101341"/>
                <a:chOff x="8067420" y="2651345"/>
                <a:chExt cx="2609544" cy="110134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4610584-129F-622C-E630-F24DE8332DA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235032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4DABA1-1BCC-D219-5ED8-7F09A00C6909}"/>
                    </a:ext>
                  </a:extLst>
                </p:cNvPr>
                <p:cNvSpPr txBox="1"/>
                <p:nvPr userDrawn="1"/>
              </p:nvSpPr>
              <p:spPr>
                <a:xfrm>
                  <a:off x="8067420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A3D55F"/>
                      </a:solidFill>
                      <a:latin typeface="Century Gothic" panose="020B0502020202020204" pitchFamily="34" charset="0"/>
                    </a:rPr>
                    <a:t>El Dorado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4237 Golden Circle Drive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Placerville, CA 95667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F3B1A6-AAD1-7183-0BB9-363B66B8314B}"/>
                </a:ext>
              </a:extLst>
            </p:cNvPr>
            <p:cNvGrpSpPr/>
            <p:nvPr userDrawn="1"/>
          </p:nvGrpSpPr>
          <p:grpSpPr>
            <a:xfrm>
              <a:off x="6265188" y="1179780"/>
              <a:ext cx="5233838" cy="1215614"/>
              <a:chOff x="6265188" y="1179780"/>
              <a:chExt cx="5233838" cy="121561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F04E9-6279-656E-E704-436CFCAD0B4E}"/>
                  </a:ext>
                </a:extLst>
              </p:cNvPr>
              <p:cNvSpPr txBox="1"/>
              <p:nvPr userDrawn="1"/>
            </p:nvSpPr>
            <p:spPr>
              <a:xfrm>
                <a:off x="6551608" y="2056840"/>
                <a:ext cx="4660999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www.hpsj-mvhp-org | 1-888-936-PLAN (7526)</a:t>
                </a:r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ED210AC4-0B40-E9C6-8919-4DC58C681E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188" y="1179780"/>
                <a:ext cx="5233838" cy="9352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2411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380D40-9651-BC69-B724-2E4475F7F7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6921" y="1182502"/>
            <a:ext cx="5235078" cy="56754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rgbClr val="BC332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3AA132D-45CA-3D02-3C32-5B75FFBEEA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7083800" y="1293813"/>
            <a:ext cx="4510088" cy="4510087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B6A78-1A88-8AB0-E478-3FFD6C738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3656868"/>
            <a:ext cx="6253163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DB70EEA-4238-F26D-8976-1FF6058D1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91AE91EE-442C-8A72-D15D-89B1809FD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9893255-472F-0E5F-D085-84A0F1FA6F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2535"/>
            <a:ext cx="4282197" cy="676656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A1AF7946-F33B-BCB0-2E3A-D4313C6937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6" y="6091500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1919769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2">
    <p:bg>
      <p:bgPr>
        <a:gradFill>
          <a:gsLst>
            <a:gs pos="4000">
              <a:srgbClr val="BC332C"/>
            </a:gs>
            <a:gs pos="22000">
              <a:srgbClr val="F18C21"/>
            </a:gs>
            <a:gs pos="40000">
              <a:schemeClr val="bg1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B6A78-1A88-8AB0-E478-3FFD6C738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3656868"/>
            <a:ext cx="6253163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06EE94C-698A-B7FC-3915-5C862D9B7D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2535"/>
            <a:ext cx="4282197" cy="676656"/>
          </a:xfrm>
          <a:prstGeom prst="rect">
            <a:avLst/>
          </a:prstGeom>
        </p:spPr>
      </p:pic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25CD1493-A9CA-3BA3-1EE9-5156050D10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C76E2D4B-9114-E8FE-AD56-270AF28A8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79710DAB-D9A2-BFBE-B34E-978B41C590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6" y="6091500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55124-BD2B-4905-A597-59494AADFA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730" y="5279293"/>
            <a:ext cx="3453269" cy="15787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0A3E07-56FE-E84F-E0A5-B8CEBC69AD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rgbClr val="BC332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2248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ransition">
    <p:bg>
      <p:bgPr>
        <a:gradFill>
          <a:gsLst>
            <a:gs pos="60000">
              <a:schemeClr val="bg1"/>
            </a:gs>
            <a:gs pos="78000">
              <a:srgbClr val="F18C21"/>
            </a:gs>
            <a:gs pos="95000">
              <a:srgbClr val="BC332C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60B925-23A4-B5EA-4AC5-AE1440D9E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2462" y="4665135"/>
            <a:ext cx="8967075" cy="728662"/>
          </a:xfrm>
        </p:spPr>
        <p:txBody>
          <a:bodyPr lIns="0" tIns="0" rIns="0" bIns="0" anchor="b">
            <a:noAutofit/>
          </a:bodyPr>
          <a:lstStyle>
            <a:lvl1pPr algn="ctr">
              <a:defRPr sz="4000" b="1">
                <a:solidFill>
                  <a:srgbClr val="BC332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50838B81-1803-9BA6-20F3-549DB028F3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61" y="5536711"/>
            <a:ext cx="8967075" cy="851391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400" b="0"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Subtitle or Caption if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78512-7C7A-F3FF-95AB-3723BBAE950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C6315C8-1EC9-E35C-98E9-9580124A3F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84134" y="832105"/>
            <a:ext cx="3623733" cy="3623733"/>
          </a:xfrm>
          <a:prstGeom prst="ellipse">
            <a:avLst/>
          </a:prstGeom>
          <a:gradFill flip="none" rotWithShape="1">
            <a:gsLst>
              <a:gs pos="0">
                <a:srgbClr val="BC332C"/>
              </a:gs>
              <a:gs pos="100000">
                <a:srgbClr val="F18C2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3EBFD601-5344-FA07-C72F-83C5564B33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379128" y="889002"/>
            <a:ext cx="3433744" cy="343374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2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2C6E7-D980-8389-4BD0-1B0B7E109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FE5369-1ED2-77CF-9E16-B98975FA244F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F18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149F4E8-5E80-6927-43EF-A63A23CB39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246A756-E509-D903-A40C-A4743732ED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6" y="1036156"/>
            <a:ext cx="6250657" cy="127456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and Slide Title Goes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21FE74F-2BED-A184-9CEC-6BF5FA5B6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7F7205-E89F-83F6-60A4-7A1EC64F9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303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6342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5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1ABEA-8CDE-5AD6-A1E1-D6DB5D46E4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04848"/>
            <a:ext cx="2303669" cy="105315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AEFD09-0EAF-E862-C4A3-2EA7BEEE4A8A}"/>
              </a:ext>
            </a:extLst>
          </p:cNvPr>
          <p:cNvCxnSpPr>
            <a:cxnSpLocks/>
          </p:cNvCxnSpPr>
          <p:nvPr userDrawn="1"/>
        </p:nvCxnSpPr>
        <p:spPr>
          <a:xfrm>
            <a:off x="663573" y="547902"/>
            <a:ext cx="3062264" cy="0"/>
          </a:xfrm>
          <a:prstGeom prst="line">
            <a:avLst/>
          </a:prstGeom>
          <a:ln w="12700">
            <a:solidFill>
              <a:srgbClr val="F18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BC66036-45E7-E2CC-C646-9963089BC3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2165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9234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9233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0410C-D572-A159-69CF-87B4CB98B6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73B4D1-E710-29BA-5078-10B48CE58201}"/>
              </a:ext>
            </a:extLst>
          </p:cNvPr>
          <p:cNvCxnSpPr>
            <a:cxnSpLocks/>
          </p:cNvCxnSpPr>
          <p:nvPr userDrawn="1"/>
        </p:nvCxnSpPr>
        <p:spPr>
          <a:xfrm>
            <a:off x="5689232" y="545807"/>
            <a:ext cx="3062264" cy="0"/>
          </a:xfrm>
          <a:prstGeom prst="line">
            <a:avLst/>
          </a:prstGeom>
          <a:ln w="12700">
            <a:solidFill>
              <a:srgbClr val="F18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0ED21B0A-4035-C1B9-26A8-D704C84D5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9233" y="99232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1635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5096D71-0E63-5B02-29F6-F68182DDE9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8717C0-F31D-8E30-0BA4-76BAEFE1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5770" y="4298681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BA3D3AB-9B9D-C188-DA66-C52E1C823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770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68B1993-63F2-E3BE-318E-D52A36327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96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64D7D1D-7E56-C755-AD30-B6776B1413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965" y="4703565"/>
            <a:ext cx="3080461" cy="1053151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4A3258-59FB-AEB9-2248-AE5F54F0A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573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E18195-B874-CBBC-38B7-FDF5D77489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3862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E749DFD7-FAF4-331A-33B7-FFA2AF5AE4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6059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A9774028-8722-8AAA-4F13-E5F92C2C27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8254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B6A8D-B721-2FB1-FB36-B3FEFF54BA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1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DACD918-505B-66BF-E4E8-E6065DCF29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6" y="1036156"/>
            <a:ext cx="8525917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345AE4-2407-9636-AAC4-9813BF3B319E}"/>
              </a:ext>
            </a:extLst>
          </p:cNvPr>
          <p:cNvCxnSpPr>
            <a:cxnSpLocks/>
          </p:cNvCxnSpPr>
          <p:nvPr userDrawn="1"/>
        </p:nvCxnSpPr>
        <p:spPr>
          <a:xfrm>
            <a:off x="663572" y="547902"/>
            <a:ext cx="3062264" cy="0"/>
          </a:xfrm>
          <a:prstGeom prst="line">
            <a:avLst/>
          </a:prstGeom>
          <a:ln w="12700">
            <a:solidFill>
              <a:srgbClr val="F18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6F6066B-9E0F-D8F8-BB54-0B5C7B1F4B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3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95812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6" y="1036156"/>
            <a:ext cx="8525917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301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19CFD9-D076-CE8C-E0DD-4A5371D81C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577" y="2101226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4E2469-1715-D16E-84BC-02B1366EC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3301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0CEE4FA-7792-7A18-F4E0-C3431A2E25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3577" y="3603720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1BA1D8-8B92-AB3E-BB33-CB7588E53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7512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7A52410-44F6-232A-8296-1E408F4CB2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7787" y="2101225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74119C1-2A81-E14A-A99E-0B4BC2F0F6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7512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4ABD186-417D-A568-0599-674A1C1EC39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787" y="3603719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E2B096-4866-4E6C-F35D-77D727E20E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2" y="5804848"/>
            <a:ext cx="2303667" cy="1053150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3D18F4D-0578-EFB6-B3F9-833FC811E0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3301" y="5105772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750AAC6-D6A6-FFB0-992E-38212398A5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577" y="5106214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86BFE8-DEAA-82A5-038C-18F4DEE251D8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F18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EC2EC9E-8733-AD4A-C358-155497EC30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F18C2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11909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6266EE-F34D-2C96-53B7-4EB107E29885}"/>
              </a:ext>
            </a:extLst>
          </p:cNvPr>
          <p:cNvSpPr txBox="1"/>
          <p:nvPr userDrawn="1"/>
        </p:nvSpPr>
        <p:spPr>
          <a:xfrm>
            <a:off x="774344" y="1096796"/>
            <a:ext cx="5045834" cy="2554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</a:t>
            </a:r>
            <a:b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A642C5-6DDC-DBF1-E356-F218C357DF67}"/>
              </a:ext>
            </a:extLst>
          </p:cNvPr>
          <p:cNvGrpSpPr/>
          <p:nvPr userDrawn="1"/>
        </p:nvGrpSpPr>
        <p:grpSpPr>
          <a:xfrm>
            <a:off x="6232915" y="1220386"/>
            <a:ext cx="5298386" cy="4420603"/>
            <a:chOff x="6232915" y="1220386"/>
            <a:chExt cx="5298386" cy="44206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2F04E9-6279-656E-E704-436CFCAD0B4E}"/>
                </a:ext>
              </a:extLst>
            </p:cNvPr>
            <p:cNvSpPr txBox="1"/>
            <p:nvPr userDrawn="1"/>
          </p:nvSpPr>
          <p:spPr>
            <a:xfrm>
              <a:off x="6551608" y="2056840"/>
              <a:ext cx="4660999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www.hpsj-mvhp-org | 1-888-936-PLAN (7526)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20D74A-AA0E-3ACF-ED9F-BF0E31AFE776}"/>
                </a:ext>
              </a:extLst>
            </p:cNvPr>
            <p:cNvGrpSpPr/>
            <p:nvPr userDrawn="1"/>
          </p:nvGrpSpPr>
          <p:grpSpPr>
            <a:xfrm>
              <a:off x="7577336" y="2838865"/>
              <a:ext cx="2609544" cy="1316784"/>
              <a:chOff x="4791229" y="2651345"/>
              <a:chExt cx="2609544" cy="131678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7191A6E-3C1C-DB7E-A16D-910A9BDA3C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58841" y="2651345"/>
                <a:ext cx="274320" cy="27432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D6169-394A-8AA1-F8FB-7F044607592B}"/>
                  </a:ext>
                </a:extLst>
              </p:cNvPr>
              <p:cNvSpPr txBox="1"/>
              <p:nvPr userDrawn="1"/>
            </p:nvSpPr>
            <p:spPr>
              <a:xfrm>
                <a:off x="4791229" y="2998633"/>
                <a:ext cx="2609544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San Joaquin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HPSJ/MVHP Headquarters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7751 South Manthey Road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French Camp, CA 95231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DED6E40-F810-B0CE-BB94-30669148F380}"/>
                </a:ext>
              </a:extLst>
            </p:cNvPr>
            <p:cNvGrpSpPr/>
            <p:nvPr userDrawn="1"/>
          </p:nvGrpSpPr>
          <p:grpSpPr>
            <a:xfrm>
              <a:off x="6232915" y="4539648"/>
              <a:ext cx="5298386" cy="1101341"/>
              <a:chOff x="6449453" y="4630219"/>
              <a:chExt cx="5298386" cy="110134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716A83B-F56D-9F32-4583-D628D013A572}"/>
                  </a:ext>
                </a:extLst>
              </p:cNvPr>
              <p:cNvGrpSpPr/>
              <p:nvPr userDrawn="1"/>
            </p:nvGrpSpPr>
            <p:grpSpPr>
              <a:xfrm>
                <a:off x="6449453" y="4630219"/>
                <a:ext cx="2609544" cy="1101341"/>
                <a:chOff x="1515036" y="2651345"/>
                <a:chExt cx="2609544" cy="110134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9C15816-8235-F2AF-8B5F-201095AE807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682648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88B7B7-8525-E0C6-202F-09B3DFFFBC5A}"/>
                    </a:ext>
                  </a:extLst>
                </p:cNvPr>
                <p:cNvSpPr txBox="1"/>
                <p:nvPr userDrawn="1"/>
              </p:nvSpPr>
              <p:spPr>
                <a:xfrm>
                  <a:off x="1515036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Stanislaus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1025 J Street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Modesto, CA 95354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B48882-A246-D510-FA84-196AB6EF0F6B}"/>
                  </a:ext>
                </a:extLst>
              </p:cNvPr>
              <p:cNvGrpSpPr/>
              <p:nvPr userDrawn="1"/>
            </p:nvGrpSpPr>
            <p:grpSpPr>
              <a:xfrm>
                <a:off x="9138295" y="4630219"/>
                <a:ext cx="2609544" cy="1101341"/>
                <a:chOff x="8067420" y="2651345"/>
                <a:chExt cx="2609544" cy="110134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4610584-129F-622C-E630-F24DE8332DA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235032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4DABA1-1BCC-D219-5ED8-7F09A00C6909}"/>
                    </a:ext>
                  </a:extLst>
                </p:cNvPr>
                <p:cNvSpPr txBox="1"/>
                <p:nvPr userDrawn="1"/>
              </p:nvSpPr>
              <p:spPr>
                <a:xfrm>
                  <a:off x="8067420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El Dorado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4237 Golden Circle Drive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Placerville, CA 95667</a:t>
                  </a:r>
                </a:p>
              </p:txBody>
            </p:sp>
          </p:grpSp>
        </p:grpSp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8982012-E008-A6E9-EBC8-39040BB510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851" y="1220386"/>
              <a:ext cx="5058514" cy="7993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A22646-5A14-86D1-7A50-F55B545081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5277982"/>
            <a:ext cx="4169913" cy="1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4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ransition">
    <p:bg>
      <p:bgPr>
        <a:gradFill>
          <a:gsLst>
            <a:gs pos="1000">
              <a:schemeClr val="bg1"/>
            </a:gs>
            <a:gs pos="47000">
              <a:schemeClr val="bg1"/>
            </a:gs>
            <a:gs pos="100000">
              <a:schemeClr val="tx1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60B925-23A4-B5EA-4AC5-AE1440D9E1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2462" y="4665135"/>
            <a:ext cx="8967075" cy="728662"/>
          </a:xfrm>
        </p:spPr>
        <p:txBody>
          <a:bodyPr lIns="0" tIns="0" rIns="0" bIns="0" anchor="b">
            <a:noAutofit/>
          </a:bodyPr>
          <a:lstStyle>
            <a:lvl1pPr algn="ctr"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50838B81-1803-9BA6-20F3-549DB028F3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61" y="5536711"/>
            <a:ext cx="8967075" cy="851391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400" b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Subtitle or Caption if needed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3378512-7C7A-F3FF-95AB-3723BBAE950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31" y="5804848"/>
            <a:ext cx="2303670" cy="105315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C6315C8-1EC9-E35C-98E9-9580124A3F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84134" y="832105"/>
            <a:ext cx="3623733" cy="362373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3EBFD601-5344-FA07-C72F-83C5564B33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379128" y="889002"/>
            <a:ext cx="3433744" cy="343374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1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itle">
    <p:bg>
      <p:bgPr>
        <a:gradFill>
          <a:gsLst>
            <a:gs pos="0">
              <a:srgbClr val="F18C21"/>
            </a:gs>
            <a:gs pos="70000">
              <a:srgbClr val="BC332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917D9F2-E2AD-F7CE-0D8B-CA07D1F3F3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21" y="1182502"/>
            <a:ext cx="5235079" cy="5675498"/>
          </a:xfrm>
          <a:prstGeom prst="rect">
            <a:avLst/>
          </a:prstGeom>
        </p:spPr>
      </p:pic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B70FCC49-C6C8-78F3-D01F-2296981A5C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7126328" y="1293813"/>
            <a:ext cx="4510088" cy="4510087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9" y="1578707"/>
            <a:ext cx="6251900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B6A78-1A88-8AB0-E478-3FFD6C738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3656868"/>
            <a:ext cx="6253163" cy="8466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0927DEB-06A4-25C5-6845-A7F93160BF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7720"/>
            <a:ext cx="3758660" cy="671678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024065E3-E293-42F2-4E34-44B4C4864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434E9802-F465-1954-02EE-6FFA1922D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04740C10-01D7-1DA9-29B5-BDC6AEE48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576" y="6090824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526968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itle 2">
    <p:bg>
      <p:bgPr>
        <a:gradFill>
          <a:gsLst>
            <a:gs pos="0">
              <a:srgbClr val="F18C21"/>
            </a:gs>
            <a:gs pos="70000">
              <a:srgbClr val="BC332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AFEC24-8FF4-E30A-C44A-3626362B8E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7720"/>
            <a:ext cx="3758660" cy="671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38" y="1578707"/>
            <a:ext cx="8572069" cy="1931255"/>
          </a:xfrm>
        </p:spPr>
        <p:txBody>
          <a:bodyPr lIns="0" tIns="0" rIns="0" bIns="0" anchor="b">
            <a:noAutofit/>
          </a:bodyPr>
          <a:lstStyle>
            <a:lvl1pPr algn="l">
              <a:defRPr sz="62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7E721-79E2-BCA6-1CCA-E87BB2278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576" y="3657600"/>
            <a:ext cx="8572068" cy="8461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FC782724-859B-26E2-6D89-CFBB09A0A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5430877"/>
            <a:ext cx="6251900" cy="236447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9C42DBC0-C45E-DFC0-B0FB-EC49D9391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76" y="5740058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B12D2E0-F08D-20C6-65C4-44D2EBA646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576" y="6090824"/>
            <a:ext cx="6251900" cy="291408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0A7C0-D735-B094-BD87-1B0841810B3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730" y="5279293"/>
            <a:ext cx="3453269" cy="15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ransition">
    <p:bg>
      <p:bgPr>
        <a:gradFill flip="none" rotWithShape="1">
          <a:gsLst>
            <a:gs pos="0">
              <a:srgbClr val="F18C21"/>
            </a:gs>
            <a:gs pos="70000">
              <a:srgbClr val="BC332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138954-7F36-F38E-DA6E-440DC20A4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2462" y="4665135"/>
            <a:ext cx="8967075" cy="728662"/>
          </a:xfrm>
        </p:spPr>
        <p:txBody>
          <a:bodyPr lIns="0" tIns="0" rIns="0" bIns="0"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25CD1493-A9CA-3BA3-1EE9-5156050D10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61" y="5536711"/>
            <a:ext cx="8967075" cy="851391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Subtitle or Caption if needed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3D2273-E09C-7464-DFEF-A8C646C8460A}"/>
              </a:ext>
            </a:extLst>
          </p:cNvPr>
          <p:cNvSpPr/>
          <p:nvPr userDrawn="1"/>
        </p:nvSpPr>
        <p:spPr>
          <a:xfrm>
            <a:off x="4284134" y="832105"/>
            <a:ext cx="3623733" cy="3623733"/>
          </a:xfrm>
          <a:prstGeom prst="ellipse">
            <a:avLst/>
          </a:prstGeom>
          <a:gradFill flip="none" rotWithShape="1">
            <a:gsLst>
              <a:gs pos="10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D6F472B8-3D2B-50C0-5F3C-4ECCE6EF4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9128" y="889002"/>
            <a:ext cx="3433744" cy="343374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E7584-6016-0C68-0677-7C3E2BCDE06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2" y="5804848"/>
            <a:ext cx="2303667" cy="10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16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2D27DED-3674-1460-D300-8C454607A0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46B7F3-6D4F-255C-2D2D-69F65130B2C3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5807"/>
            <a:ext cx="30622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C60D25F-E1A2-DD94-76C9-B8CBCA5408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99232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F849A-E60F-6C63-16D1-DFCB31E30E8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2" y="5804848"/>
            <a:ext cx="2303667" cy="105315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2E17C1C-E36D-776E-19CC-A8B06D24C6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7" y="1036156"/>
            <a:ext cx="6223994" cy="127456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and 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71589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67DF8-393C-0371-77B9-E720248CAD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804848"/>
            <a:ext cx="2303667" cy="105315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6342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5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2477D4-DEBE-9030-4098-FC4146CFAA7D}"/>
              </a:ext>
            </a:extLst>
          </p:cNvPr>
          <p:cNvCxnSpPr>
            <a:cxnSpLocks/>
          </p:cNvCxnSpPr>
          <p:nvPr userDrawn="1"/>
        </p:nvCxnSpPr>
        <p:spPr>
          <a:xfrm>
            <a:off x="663573" y="545807"/>
            <a:ext cx="30622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A120A7A-D7B1-C493-80A1-1FF4B23469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99232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2285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62BD8-1603-F931-CAB9-08942195891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2" y="5804848"/>
            <a:ext cx="2303667" cy="105315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0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26728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26727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3B538F-8187-9EE0-367F-8050D9DE2FF7}"/>
              </a:ext>
            </a:extLst>
          </p:cNvPr>
          <p:cNvCxnSpPr>
            <a:cxnSpLocks/>
          </p:cNvCxnSpPr>
          <p:nvPr userDrawn="1"/>
        </p:nvCxnSpPr>
        <p:spPr>
          <a:xfrm>
            <a:off x="5526726" y="545807"/>
            <a:ext cx="30622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6EBD564-86FE-F2FC-BC49-6898C958B48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26728" y="99232"/>
            <a:ext cx="3062262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3272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6C5E3-0744-BBCB-B7BD-104B13D11F4D}"/>
              </a:ext>
            </a:extLst>
          </p:cNvPr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BC33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0D556-82B7-9E51-73B2-72E21A16F92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5096D71-0E63-5B02-29F6-F68182DDE9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8717C0-F31D-8E30-0BA4-76BAEFE1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5770" y="4298681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BA3D3AB-9B9D-C188-DA66-C52E1C823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770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68B1993-63F2-E3BE-318E-D52A36327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96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64D7D1D-7E56-C755-AD30-B6776B1413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965" y="4703565"/>
            <a:ext cx="3080461" cy="1053151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4A3258-59FB-AEB9-2248-AE5F54F0A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573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E18195-B874-CBBC-38B7-FDF5D77489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3862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E749DFD7-FAF4-331A-33B7-FFA2AF5AE4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6059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A9774028-8722-8AAA-4F13-E5F92C2C27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8254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C18813-BE7B-1A6C-874A-42E1319EA2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6" y="1036156"/>
            <a:ext cx="9813355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6D7F0-F103-796B-EBA7-C9905A230FCE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EC2B21D-F758-20E0-5304-C1D36B513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9172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Cont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6" y="1036156"/>
            <a:ext cx="8525917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301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19CFD9-D076-CE8C-E0DD-4A5371D81C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577" y="2101226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4E2469-1715-D16E-84BC-02B1366EC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3301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0CEE4FA-7792-7A18-F4E0-C3431A2E25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3577" y="3603720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1BA1D8-8B92-AB3E-BB33-CB7588E53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7512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7A52410-44F6-232A-8296-1E408F4CB2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7787" y="2101225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74119C1-2A81-E14A-A99E-0B4BC2F0F6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7512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4ABD186-417D-A568-0599-674A1C1EC39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787" y="3603719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E2B096-4866-4E6C-F35D-77D727E20E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0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3D18F4D-0578-EFB6-B3F9-833FC811E0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3301" y="5105772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750AAC6-D6A6-FFB0-992E-38212398A5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577" y="5106214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D17B79-D302-0519-C9F4-521A8EFF0EB8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9097C45-3849-4F31-8D6D-C466E15760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06699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End">
    <p:bg>
      <p:bgPr>
        <a:gradFill>
          <a:gsLst>
            <a:gs pos="0">
              <a:srgbClr val="F18C21"/>
            </a:gs>
            <a:gs pos="70000">
              <a:srgbClr val="BC332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6266EE-F34D-2C96-53B7-4EB107E29885}"/>
              </a:ext>
            </a:extLst>
          </p:cNvPr>
          <p:cNvSpPr txBox="1"/>
          <p:nvPr userDrawn="1"/>
        </p:nvSpPr>
        <p:spPr>
          <a:xfrm>
            <a:off x="774344" y="1096796"/>
            <a:ext cx="5045834" cy="2554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</a:t>
            </a:r>
            <a:b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82BEF1-0FA3-5882-D65B-C2023DE5B719}"/>
              </a:ext>
            </a:extLst>
          </p:cNvPr>
          <p:cNvGrpSpPr/>
          <p:nvPr userDrawn="1"/>
        </p:nvGrpSpPr>
        <p:grpSpPr>
          <a:xfrm>
            <a:off x="6232915" y="1179780"/>
            <a:ext cx="5298386" cy="4461209"/>
            <a:chOff x="6232915" y="1179780"/>
            <a:chExt cx="5298386" cy="4461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9270A0-EA2E-C651-0ED0-9EB4EE75900B}"/>
                </a:ext>
              </a:extLst>
            </p:cNvPr>
            <p:cNvGrpSpPr/>
            <p:nvPr userDrawn="1"/>
          </p:nvGrpSpPr>
          <p:grpSpPr>
            <a:xfrm>
              <a:off x="6265188" y="1179780"/>
              <a:ext cx="5233838" cy="1210308"/>
              <a:chOff x="6265188" y="1179780"/>
              <a:chExt cx="5233838" cy="1210308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3CAFEC24-8FF4-E30A-C44A-3626362B8E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188" y="1179780"/>
                <a:ext cx="5233838" cy="935294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F04E9-6279-656E-E704-436CFCAD0B4E}"/>
                  </a:ext>
                </a:extLst>
              </p:cNvPr>
              <p:cNvSpPr txBox="1"/>
              <p:nvPr userDrawn="1"/>
            </p:nvSpPr>
            <p:spPr>
              <a:xfrm>
                <a:off x="6536642" y="2051534"/>
                <a:ext cx="4690931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www.hpsj-mvhp-org | 1-888-936-PLAN (7526)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20D74A-AA0E-3ACF-ED9F-BF0E31AFE776}"/>
                </a:ext>
              </a:extLst>
            </p:cNvPr>
            <p:cNvGrpSpPr/>
            <p:nvPr userDrawn="1"/>
          </p:nvGrpSpPr>
          <p:grpSpPr>
            <a:xfrm>
              <a:off x="7577336" y="2838865"/>
              <a:ext cx="2609544" cy="1316784"/>
              <a:chOff x="4791229" y="2651345"/>
              <a:chExt cx="2609544" cy="1316784"/>
            </a:xfrm>
          </p:grpSpPr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17191A6E-3C1C-DB7E-A16D-910A9BDA3C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841" y="2651345"/>
                <a:ext cx="274320" cy="27432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D6169-394A-8AA1-F8FB-7F044607592B}"/>
                  </a:ext>
                </a:extLst>
              </p:cNvPr>
              <p:cNvSpPr txBox="1"/>
              <p:nvPr userDrawn="1"/>
            </p:nvSpPr>
            <p:spPr>
              <a:xfrm>
                <a:off x="4791229" y="2998633"/>
                <a:ext cx="2609544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San Joaquin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HPSJ/MVHP Headquarters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7751 South Manthey Road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French Camp, CA 95231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DED6E40-F810-B0CE-BB94-30669148F380}"/>
                </a:ext>
              </a:extLst>
            </p:cNvPr>
            <p:cNvGrpSpPr/>
            <p:nvPr userDrawn="1"/>
          </p:nvGrpSpPr>
          <p:grpSpPr>
            <a:xfrm>
              <a:off x="6232915" y="4539648"/>
              <a:ext cx="5298386" cy="1101341"/>
              <a:chOff x="6449453" y="4630219"/>
              <a:chExt cx="5298386" cy="110134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716A83B-F56D-9F32-4583-D628D013A572}"/>
                  </a:ext>
                </a:extLst>
              </p:cNvPr>
              <p:cNvGrpSpPr/>
              <p:nvPr userDrawn="1"/>
            </p:nvGrpSpPr>
            <p:grpSpPr>
              <a:xfrm>
                <a:off x="6449453" y="4630219"/>
                <a:ext cx="2609544" cy="1101341"/>
                <a:chOff x="1515036" y="2651345"/>
                <a:chExt cx="2609544" cy="110134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9C15816-8235-F2AF-8B5F-201095AE807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682648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88B7B7-8525-E0C6-202F-09B3DFFFBC5A}"/>
                    </a:ext>
                  </a:extLst>
                </p:cNvPr>
                <p:cNvSpPr txBox="1"/>
                <p:nvPr userDrawn="1"/>
              </p:nvSpPr>
              <p:spPr>
                <a:xfrm>
                  <a:off x="1515036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chemeClr val="accent4"/>
                      </a:solidFill>
                      <a:latin typeface="Century Gothic" panose="020B0502020202020204" pitchFamily="34" charset="0"/>
                    </a:rPr>
                    <a:t>Stanislaus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1025 J Street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Modesto, CA 95354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B48882-A246-D510-FA84-196AB6EF0F6B}"/>
                  </a:ext>
                </a:extLst>
              </p:cNvPr>
              <p:cNvGrpSpPr/>
              <p:nvPr userDrawn="1"/>
            </p:nvGrpSpPr>
            <p:grpSpPr>
              <a:xfrm>
                <a:off x="9138295" y="4630219"/>
                <a:ext cx="2609544" cy="1101341"/>
                <a:chOff x="8067420" y="2651345"/>
                <a:chExt cx="2609544" cy="110134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4610584-129F-622C-E630-F24DE8332DA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235032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4DABA1-1BCC-D219-5ED8-7F09A00C6909}"/>
                    </a:ext>
                  </a:extLst>
                </p:cNvPr>
                <p:cNvSpPr txBox="1"/>
                <p:nvPr userDrawn="1"/>
              </p:nvSpPr>
              <p:spPr>
                <a:xfrm>
                  <a:off x="8067420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chemeClr val="accent4"/>
                      </a:solidFill>
                      <a:latin typeface="Century Gothic" panose="020B0502020202020204" pitchFamily="34" charset="0"/>
                    </a:rPr>
                    <a:t>El Dorado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4237 Golden Circle Drive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Placerville, CA 95667</a:t>
                  </a:r>
                </a:p>
              </p:txBody>
            </p:sp>
          </p:grpSp>
        </p:grpSp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614A088-1CC9-7C81-9731-8A17BC6090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77982"/>
            <a:ext cx="4169914" cy="15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2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2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D62C6E7-D980-8389-4BD0-1B0B7E109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31" y="5804848"/>
            <a:ext cx="2303670" cy="105315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FE5369-1ED2-77CF-9E16-B98975FA244F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CF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149F4E8-5E80-6927-43EF-A63A23CB39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246A756-E509-D903-A40C-A4743732ED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76" y="1036156"/>
            <a:ext cx="6250657" cy="127456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and Slide Title Goes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21FE74F-2BED-A184-9CEC-6BF5FA5B6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7F7205-E89F-83F6-60A4-7A1EC64F9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634298"/>
            <a:ext cx="4531673" cy="340301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03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6342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5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1ABEA-8CDE-5AD6-A1E1-D6DB5D46E4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04848"/>
            <a:ext cx="2303669" cy="105315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DE6B5D-1411-7B3E-B366-7E6399EA3F0D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CF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9A2D571F-78FE-3F44-582E-7BB08CC89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0326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9E5BED4-D907-90FC-E127-82AC06C5C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56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9234" y="1036156"/>
            <a:ext cx="5839191" cy="126287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 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9233" y="2634298"/>
            <a:ext cx="5839192" cy="299613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1460410C-D572-A159-69CF-87B4CB98B6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31" y="5804848"/>
            <a:ext cx="2303670" cy="10531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3B538F-8187-9EE0-367F-8050D9DE2FF7}"/>
              </a:ext>
            </a:extLst>
          </p:cNvPr>
          <p:cNvCxnSpPr>
            <a:cxnSpLocks/>
          </p:cNvCxnSpPr>
          <p:nvPr userDrawn="1"/>
        </p:nvCxnSpPr>
        <p:spPr>
          <a:xfrm>
            <a:off x="5689232" y="545807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6EBD564-86FE-F2FC-BC49-6898C958B4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9233" y="99232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058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5096D71-0E63-5B02-29F6-F68182DDE9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57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8717C0-F31D-8E30-0BA4-76BAEFE1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5770" y="4298681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BA3D3AB-9B9D-C188-DA66-C52E1C823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770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68B1993-63F2-E3BE-318E-D52A36327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965" y="4298682"/>
            <a:ext cx="3080461" cy="26093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64D7D1D-7E56-C755-AD30-B6776B1413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965" y="4703565"/>
            <a:ext cx="3080461" cy="1053151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F4A3258-59FB-AEB9-2248-AE5F54F0A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573" y="4703565"/>
            <a:ext cx="3080461" cy="105315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libero ad diam nec </a:t>
            </a:r>
            <a:r>
              <a:rPr lang="en-US" dirty="0" err="1"/>
              <a:t>morbi</a:t>
            </a:r>
            <a:r>
              <a:rPr lang="en-US" dirty="0"/>
              <a:t> nec.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semper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?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E18195-B874-CBBC-38B7-FDF5D77489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3862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E749DFD7-FAF4-331A-33B7-FFA2AF5AE4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6059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A9774028-8722-8AAA-4F13-E5F92C2C27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8254" y="2020237"/>
            <a:ext cx="2079882" cy="207799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D50B6A8D-B721-2FB1-FB36-B3FEFF54BA4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31" y="5804848"/>
            <a:ext cx="2303670" cy="105315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BD11BA-3CEE-D9B8-FC2E-C5B0ECD4C0D9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CF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854F5597-FB01-A75A-7948-867EA66540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DACD918-505B-66BF-E4E8-E6065DCF29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6" y="1036156"/>
            <a:ext cx="8525917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836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6F9FD-0C2C-0405-1A50-175F12F7D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76" y="1036156"/>
            <a:ext cx="8525917" cy="6334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FA90-86DE-EE16-B253-B732A0175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3301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19CFD9-D076-CE8C-E0DD-4A5371D81C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577" y="2101226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4E2469-1715-D16E-84BC-02B1366EC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3301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0CEE4FA-7792-7A18-F4E0-C3431A2E25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3577" y="3603720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1BA1D8-8B92-AB3E-BB33-CB7588E53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7512" y="2100784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7A52410-44F6-232A-8296-1E408F4CB2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7787" y="2101225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74119C1-2A81-E14A-A99E-0B4BC2F0F6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7512" y="3603278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4ABD186-417D-A568-0599-674A1C1EC39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787" y="3603719"/>
            <a:ext cx="598155" cy="59815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E2B096-4866-4E6C-F35D-77D727E20E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331" y="5804848"/>
            <a:ext cx="2303669" cy="1053150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3D18F4D-0578-EFB6-B3F9-833FC811E0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3301" y="5105772"/>
            <a:ext cx="3831088" cy="110796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Lorem ipsum odor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pulvinar.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fames </a:t>
            </a:r>
            <a:r>
              <a:rPr lang="en-US" dirty="0" err="1"/>
              <a:t>vivamus</a:t>
            </a:r>
            <a:r>
              <a:rPr lang="en-US" dirty="0"/>
              <a:t>. 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750AAC6-D6A6-FFB0-992E-38212398A5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577" y="5106214"/>
            <a:ext cx="598154" cy="59815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D17B79-D302-0519-C9F4-521A8EFF0EB8}"/>
              </a:ext>
            </a:extLst>
          </p:cNvPr>
          <p:cNvCxnSpPr>
            <a:cxnSpLocks/>
          </p:cNvCxnSpPr>
          <p:nvPr userDrawn="1"/>
        </p:nvCxnSpPr>
        <p:spPr>
          <a:xfrm>
            <a:off x="663575" y="547902"/>
            <a:ext cx="3062264" cy="0"/>
          </a:xfrm>
          <a:prstGeom prst="line">
            <a:avLst/>
          </a:prstGeom>
          <a:ln w="12700">
            <a:solidFill>
              <a:srgbClr val="A3D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9097C45-3849-4F31-8D6D-C466E15760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76" y="101327"/>
            <a:ext cx="3062263" cy="43593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4395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6266EE-F34D-2C96-53B7-4EB107E29885}"/>
              </a:ext>
            </a:extLst>
          </p:cNvPr>
          <p:cNvSpPr txBox="1"/>
          <p:nvPr userDrawn="1"/>
        </p:nvSpPr>
        <p:spPr>
          <a:xfrm>
            <a:off x="774344" y="1096796"/>
            <a:ext cx="5045834" cy="2554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0" b="1" dirty="0">
                <a:solidFill>
                  <a:srgbClr val="005DB9"/>
                </a:solidFill>
                <a:latin typeface="Century Gothic" panose="020B0502020202020204" pitchFamily="34" charset="0"/>
              </a:rPr>
              <a:t>THANK</a:t>
            </a:r>
            <a:br>
              <a:rPr lang="en-US" sz="8000" b="1" dirty="0">
                <a:solidFill>
                  <a:srgbClr val="005DB9"/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rgbClr val="005DB9"/>
                </a:solidFill>
                <a:latin typeface="Century Gothic" panose="020B0502020202020204" pitchFamily="34" charset="0"/>
              </a:rPr>
              <a:t>YOU!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A642C5-6DDC-DBF1-E356-F218C357DF67}"/>
              </a:ext>
            </a:extLst>
          </p:cNvPr>
          <p:cNvGrpSpPr/>
          <p:nvPr userDrawn="1"/>
        </p:nvGrpSpPr>
        <p:grpSpPr>
          <a:xfrm>
            <a:off x="6232915" y="1220386"/>
            <a:ext cx="5298386" cy="4420603"/>
            <a:chOff x="6232915" y="1220386"/>
            <a:chExt cx="5298386" cy="44206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2F04E9-6279-656E-E704-436CFCAD0B4E}"/>
                </a:ext>
              </a:extLst>
            </p:cNvPr>
            <p:cNvSpPr txBox="1"/>
            <p:nvPr userDrawn="1"/>
          </p:nvSpPr>
          <p:spPr>
            <a:xfrm>
              <a:off x="6551608" y="2056840"/>
              <a:ext cx="4660999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5DB9"/>
                  </a:solidFill>
                  <a:latin typeface="Century Gothic" panose="020B0502020202020204" pitchFamily="34" charset="0"/>
                </a:rPr>
                <a:t>www.hpsj-mvhp-org | 1-888-936-PLAN (7526)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20D74A-AA0E-3ACF-ED9F-BF0E31AFE776}"/>
                </a:ext>
              </a:extLst>
            </p:cNvPr>
            <p:cNvGrpSpPr/>
            <p:nvPr userDrawn="1"/>
          </p:nvGrpSpPr>
          <p:grpSpPr>
            <a:xfrm>
              <a:off x="7577336" y="2838865"/>
              <a:ext cx="2609544" cy="1316784"/>
              <a:chOff x="4791229" y="2651345"/>
              <a:chExt cx="2609544" cy="131678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7191A6E-3C1C-DB7E-A16D-910A9BDA3C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58841" y="2651345"/>
                <a:ext cx="274320" cy="27432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D6169-394A-8AA1-F8FB-7F044607592B}"/>
                  </a:ext>
                </a:extLst>
              </p:cNvPr>
              <p:cNvSpPr txBox="1"/>
              <p:nvPr userDrawn="1"/>
            </p:nvSpPr>
            <p:spPr>
              <a:xfrm>
                <a:off x="4791229" y="2998633"/>
                <a:ext cx="2609544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A3D55F"/>
                    </a:solidFill>
                    <a:latin typeface="Century Gothic" panose="020B0502020202020204" pitchFamily="34" charset="0"/>
                  </a:rPr>
                  <a:t>San Joaquin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HPSJ/MVHP Headquarters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7751 South Manthey Road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French Camp, CA 95231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DED6E40-F810-B0CE-BB94-30669148F380}"/>
                </a:ext>
              </a:extLst>
            </p:cNvPr>
            <p:cNvGrpSpPr/>
            <p:nvPr userDrawn="1"/>
          </p:nvGrpSpPr>
          <p:grpSpPr>
            <a:xfrm>
              <a:off x="6232915" y="4539648"/>
              <a:ext cx="5298386" cy="1101341"/>
              <a:chOff x="6449453" y="4630219"/>
              <a:chExt cx="5298386" cy="110134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716A83B-F56D-9F32-4583-D628D013A572}"/>
                  </a:ext>
                </a:extLst>
              </p:cNvPr>
              <p:cNvGrpSpPr/>
              <p:nvPr userDrawn="1"/>
            </p:nvGrpSpPr>
            <p:grpSpPr>
              <a:xfrm>
                <a:off x="6449453" y="4630219"/>
                <a:ext cx="2609544" cy="1101341"/>
                <a:chOff x="1515036" y="2651345"/>
                <a:chExt cx="2609544" cy="110134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9C15816-8235-F2AF-8B5F-201095AE807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682648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88B7B7-8525-E0C6-202F-09B3DFFFBC5A}"/>
                    </a:ext>
                  </a:extLst>
                </p:cNvPr>
                <p:cNvSpPr txBox="1"/>
                <p:nvPr userDrawn="1"/>
              </p:nvSpPr>
              <p:spPr>
                <a:xfrm>
                  <a:off x="1515036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A3D55F"/>
                      </a:solidFill>
                      <a:latin typeface="Century Gothic" panose="020B0502020202020204" pitchFamily="34" charset="0"/>
                    </a:rPr>
                    <a:t>Stanislaus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2"/>
                      </a:solidFill>
                      <a:latin typeface="Century Gothic" panose="020B0502020202020204" pitchFamily="34" charset="0"/>
                    </a:rPr>
                    <a:t>1025 J Street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2"/>
                      </a:solidFill>
                      <a:latin typeface="Century Gothic" panose="020B0502020202020204" pitchFamily="34" charset="0"/>
                    </a:rPr>
                    <a:t>Modesto, CA 95354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6B48882-A246-D510-FA84-196AB6EF0F6B}"/>
                  </a:ext>
                </a:extLst>
              </p:cNvPr>
              <p:cNvGrpSpPr/>
              <p:nvPr userDrawn="1"/>
            </p:nvGrpSpPr>
            <p:grpSpPr>
              <a:xfrm>
                <a:off x="9138295" y="4630219"/>
                <a:ext cx="2609544" cy="1101341"/>
                <a:chOff x="8067420" y="2651345"/>
                <a:chExt cx="2609544" cy="110134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4610584-129F-622C-E630-F24DE8332DA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235032" y="2651345"/>
                  <a:ext cx="274320" cy="274320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4DABA1-1BCC-D219-5ED8-7F09A00C6909}"/>
                    </a:ext>
                  </a:extLst>
                </p:cNvPr>
                <p:cNvSpPr txBox="1"/>
                <p:nvPr userDrawn="1"/>
              </p:nvSpPr>
              <p:spPr>
                <a:xfrm>
                  <a:off x="8067420" y="2998633"/>
                  <a:ext cx="2609544" cy="754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A3D55F"/>
                      </a:solidFill>
                      <a:latin typeface="Century Gothic" panose="020B0502020202020204" pitchFamily="34" charset="0"/>
                    </a:rPr>
                    <a:t>El Dorado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2"/>
                      </a:solidFill>
                      <a:latin typeface="Century Gothic" panose="020B0502020202020204" pitchFamily="34" charset="0"/>
                    </a:rPr>
                    <a:t>4237 Golden Circle Drive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2"/>
                      </a:solidFill>
                      <a:latin typeface="Century Gothic" panose="020B0502020202020204" pitchFamily="34" charset="0"/>
                    </a:rPr>
                    <a:t>Placerville, CA 95667</a:t>
                  </a:r>
                </a:p>
              </p:txBody>
            </p:sp>
          </p:grpSp>
        </p:grpSp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8982012-E008-A6E9-EBC8-39040BB510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851" y="1220386"/>
              <a:ext cx="5058514" cy="7993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A22646-5A14-86D1-7A50-F55B545081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5277982"/>
            <a:ext cx="4169913" cy="15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2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95A44-39F2-65D2-25FA-B3EA30FD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9576B-A684-02D3-1145-F33A8F9CE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225E-2624-3ED0-4F30-58A6BA8F3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1247C67F-B528-4944-865D-F7D712AC6D96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4C54-D04B-3C15-1CC9-D761282D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B30D9-1158-9FDE-52FB-3F2482F1B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41681455-D5EF-4324-A092-00E90FBB9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30" r:id="rId2"/>
    <p:sldLayoutId id="2147483731" r:id="rId3"/>
    <p:sldLayoutId id="2147483682" r:id="rId4"/>
    <p:sldLayoutId id="2147483683" r:id="rId5"/>
    <p:sldLayoutId id="2147483710" r:id="rId6"/>
    <p:sldLayoutId id="2147483684" r:id="rId7"/>
    <p:sldLayoutId id="2147483717" r:id="rId8"/>
    <p:sldLayoutId id="2147483680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DB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9D2D4-A581-6642-F504-21E3A33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3BA-68D9-DAB4-5456-F4B12A45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1B4D-3F76-5186-1A12-50DB09464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655BCDE-67B9-4163-995E-4AFB25D68DA1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8C94-9D79-BC8A-68C2-C3695D2FC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9657-6CF3-9900-2DC6-BE4CE400D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307F5B1-B075-4A03-8195-5498C18081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728" r:id="rId3"/>
    <p:sldLayoutId id="2147483712" r:id="rId4"/>
    <p:sldLayoutId id="2147483722" r:id="rId5"/>
    <p:sldLayoutId id="2147483714" r:id="rId6"/>
    <p:sldLayoutId id="2147483718" r:id="rId7"/>
    <p:sldLayoutId id="2147483711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95A44-39F2-65D2-25FA-B3EA30FD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9576B-A684-02D3-1145-F33A8F9CE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225E-2624-3ED0-4F30-58A6BA8F3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C67F-B528-4944-865D-F7D712AC6D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4C54-D04B-3C15-1CC9-D761282D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B30D9-1158-9FDE-52FB-3F2482F1B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81455-D5EF-4324-A092-00E90FBB9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4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C332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F528C-6578-560B-3126-5D94A8C3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C13A2-70FC-FF66-65FF-E01C3F977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0F06-DD91-B73C-E6C4-087C93D26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C252692-9EBD-484D-BF76-985671FADB6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A35E-F2E8-0B76-1E72-3B898CAA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0FEE-6C44-3135-76A2-C1FD1F43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88785D7-2BBB-4925-A196-E8E9A8566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3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76" r:id="rId2"/>
    <p:sldLayoutId id="2147483729" r:id="rId3"/>
    <p:sldLayoutId id="2147483716" r:id="rId4"/>
    <p:sldLayoutId id="2147483723" r:id="rId5"/>
    <p:sldLayoutId id="2147483719" r:id="rId6"/>
    <p:sldLayoutId id="2147483724" r:id="rId7"/>
    <p:sldLayoutId id="2147483721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F528C-6578-560B-3126-5D94A8C3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C13A2-70FC-FF66-65FF-E01C3F977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0F06-DD91-B73C-E6C4-087C93D26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C252692-9EBD-484D-BF76-985671FADB6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A35E-F2E8-0B76-1E72-3B898CAA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0FEE-6C44-3135-76A2-C1FD1F43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8785D7-2BBB-4925-A196-E8E9A8566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7_B83EAD3F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5_FE316A2E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82497D-970B-7C07-479D-D7E332F43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38" y="1578707"/>
            <a:ext cx="11062105" cy="1931255"/>
          </a:xfrm>
        </p:spPr>
        <p:txBody>
          <a:bodyPr/>
          <a:lstStyle/>
          <a:p>
            <a:r>
              <a:rPr lang="en-US" sz="5400" dirty="0"/>
              <a:t>Dual Special Needs Plan Product Training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7F5B5D-27B4-DA27-4727-5033ADF80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Advantage D-SNP (HMO)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50169-835F-8994-04E6-9CAB76BCAC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839" y="6025512"/>
            <a:ext cx="6251900" cy="291408"/>
          </a:xfrm>
        </p:spPr>
        <p:txBody>
          <a:bodyPr/>
          <a:lstStyle/>
          <a:p>
            <a:r>
              <a:rPr lang="en-US" dirty="0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278791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F7A5C-A91E-A8AA-E0F7-EE97C1B1F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093" y="383990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5060374-3836-1370-35C8-CE1BC87B598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2552" y="1898938"/>
            <a:ext cx="8425997" cy="3403012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Hospitalization (in 2025)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0-60		$1,676 deductible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61-90		$419 per day coinsurance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91-150	$838 per day coinsurance*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150+		all costs</a:t>
            </a: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*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Lifetime reserve days 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09" name="Rectangle 2">
            <a:extLst>
              <a:ext uri="{FF2B5EF4-FFF2-40B4-BE49-F238E27FC236}">
                <a16:creationId xmlns:a16="http://schemas.microsoft.com/office/drawing/2014/main" id="{149897A9-27DA-239E-F7D9-C7943671D6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7819" y="895650"/>
            <a:ext cx="10740556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A – What are the beneficiary costs?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CD204-DB3C-3327-3282-3E5F7C89F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4756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16ACF970-28F7-C9FC-9D8C-00B85CD96635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2214100"/>
            <a:ext cx="10582601" cy="3403012"/>
          </a:xfrm>
        </p:spPr>
        <p:txBody>
          <a:bodyPr/>
          <a:lstStyle/>
          <a:p>
            <a:r>
              <a:rPr lang="en-US" altLang="en-US" sz="2200" dirty="0">
                <a:solidFill>
                  <a:srgbClr val="000000"/>
                </a:solidFill>
              </a:rPr>
              <a:t>Beneficiary has a combined 100 days of acute inpatient and SNF coverage per benefit period.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Stays do not need to be continuous.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First benefit period begins when member is admitted to an acute inpatient facility or SNF for the first time each calendar year.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A new benefit period begins when beneficiary has been out of a facility for 60 days in a row following the first benefit period. 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Beneficiary may have multiple 100-day benefit periods within a calendar year.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057" name="Rectangle 2">
            <a:extLst>
              <a:ext uri="{FF2B5EF4-FFF2-40B4-BE49-F238E27FC236}">
                <a16:creationId xmlns:a16="http://schemas.microsoft.com/office/drawing/2014/main" id="{74D77173-A6D8-81C3-A460-C6640D531D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9"/>
            <a:ext cx="10104831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Benefit period for Acute Inpatient and Skilled Nursing Facility (SNF)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AF53-D7E9-6DE4-D62D-D4C16F9685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70" y="388784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47105" name="Rectangle 2">
            <a:extLst>
              <a:ext uri="{FF2B5EF4-FFF2-40B4-BE49-F238E27FC236}">
                <a16:creationId xmlns:a16="http://schemas.microsoft.com/office/drawing/2014/main" id="{9595F6D7-B55F-8073-5009-51977E724B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9417" y="710446"/>
            <a:ext cx="8899972" cy="8107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Example: Benefit Period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49D863-7205-5CF0-A971-065205AA6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49980"/>
              </p:ext>
            </p:extLst>
          </p:nvPr>
        </p:nvGraphicFramePr>
        <p:xfrm>
          <a:off x="664470" y="1635424"/>
          <a:ext cx="10921072" cy="398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278">
                  <a:extLst>
                    <a:ext uri="{9D8B030D-6E8A-4147-A177-3AD203B41FA5}">
                      <a16:colId xmlns:a16="http://schemas.microsoft.com/office/drawing/2014/main" val="2807165289"/>
                    </a:ext>
                  </a:extLst>
                </a:gridCol>
                <a:gridCol w="1833805">
                  <a:extLst>
                    <a:ext uri="{9D8B030D-6E8A-4147-A177-3AD203B41FA5}">
                      <a16:colId xmlns:a16="http://schemas.microsoft.com/office/drawing/2014/main" val="43810485"/>
                    </a:ext>
                  </a:extLst>
                </a:gridCol>
                <a:gridCol w="1912062">
                  <a:extLst>
                    <a:ext uri="{9D8B030D-6E8A-4147-A177-3AD203B41FA5}">
                      <a16:colId xmlns:a16="http://schemas.microsoft.com/office/drawing/2014/main" val="1614800833"/>
                    </a:ext>
                  </a:extLst>
                </a:gridCol>
                <a:gridCol w="1946193">
                  <a:extLst>
                    <a:ext uri="{9D8B030D-6E8A-4147-A177-3AD203B41FA5}">
                      <a16:colId xmlns:a16="http://schemas.microsoft.com/office/drawing/2014/main" val="3580118222"/>
                    </a:ext>
                  </a:extLst>
                </a:gridCol>
                <a:gridCol w="768736">
                  <a:extLst>
                    <a:ext uri="{9D8B030D-6E8A-4147-A177-3AD203B41FA5}">
                      <a16:colId xmlns:a16="http://schemas.microsoft.com/office/drawing/2014/main" val="2489898408"/>
                    </a:ext>
                  </a:extLst>
                </a:gridCol>
                <a:gridCol w="2935998">
                  <a:extLst>
                    <a:ext uri="{9D8B030D-6E8A-4147-A177-3AD203B41FA5}">
                      <a16:colId xmlns:a16="http://schemas.microsoft.com/office/drawing/2014/main" val="1838884877"/>
                    </a:ext>
                  </a:extLst>
                </a:gridCol>
              </a:tblGrid>
              <a:tr h="535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Type of stay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Hospitalization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Member cost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Cumulative Number of days in benefit period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Benefit Period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Rationale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extLst>
                  <a:ext uri="{0D108BD9-81ED-4DB2-BD59-A6C34878D82A}">
                    <a16:rowId xmlns:a16="http://schemas.microsoft.com/office/drawing/2014/main" val="1740786925"/>
                  </a:ext>
                </a:extLst>
              </a:tr>
              <a:tr h="4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Acute Inpatient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January 7-13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$1676 deductible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Start of a benefit period-1</a:t>
                      </a:r>
                      <a:r>
                        <a:rPr lang="en-US" sz="1200" kern="100" baseline="30000">
                          <a:effectLst/>
                        </a:rPr>
                        <a:t>st</a:t>
                      </a:r>
                      <a:r>
                        <a:rPr lang="en-US" sz="1200" kern="100">
                          <a:effectLst/>
                        </a:rPr>
                        <a:t> admission of the year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extLst>
                  <a:ext uri="{0D108BD9-81ED-4DB2-BD59-A6C34878D82A}">
                    <a16:rowId xmlns:a16="http://schemas.microsoft.com/office/drawing/2014/main" val="946092297"/>
                  </a:ext>
                </a:extLst>
              </a:tr>
              <a:tr h="318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SNF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January 13-31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24  (6 +18)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Less than 60 days from last discharge, same benefit period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extLst>
                  <a:ext uri="{0D108BD9-81ED-4DB2-BD59-A6C34878D82A}">
                    <a16:rowId xmlns:a16="http://schemas.microsoft.com/office/drawing/2014/main" val="3303698129"/>
                  </a:ext>
                </a:extLst>
              </a:tr>
              <a:tr h="318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Acute Inpatient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March 24-26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$0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26  (24 + 2)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Less than 60 days from last discharge, same benefit period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extLst>
                  <a:ext uri="{0D108BD9-81ED-4DB2-BD59-A6C34878D82A}">
                    <a16:rowId xmlns:a16="http://schemas.microsoft.com/office/drawing/2014/main" val="2588152800"/>
                  </a:ext>
                </a:extLst>
              </a:tr>
              <a:tr h="643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Acute Inpatient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June 15 – July 22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$1676 deductible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38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NEW benefit period, more than 60 days from last discharge (March 26 – June15 = 81 days out of a facility)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extLst>
                  <a:ext uri="{0D108BD9-81ED-4DB2-BD59-A6C34878D82A}">
                    <a16:rowId xmlns:a16="http://schemas.microsoft.com/office/drawing/2014/main" val="270282797"/>
                  </a:ext>
                </a:extLst>
              </a:tr>
              <a:tr h="145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Acute Inpatient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August 1 – October 15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$0 until day 60 is reached on August 22,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$12,570 from August 22 – September 21 (30 days x $419), and $8,380 from September 22-October 2 (10 days x $838)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100 (38 + 62 covered days)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Benefit of 100 days in benefit period exceeded, last 14 days of stay denied as exceeding the benefit 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6" marR="41506" marT="0" marB="0"/>
                </a:tc>
                <a:extLst>
                  <a:ext uri="{0D108BD9-81ED-4DB2-BD59-A6C34878D82A}">
                    <a16:rowId xmlns:a16="http://schemas.microsoft.com/office/drawing/2014/main" val="13295263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0875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Semi-private room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General nursing services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Lab tests, radiology services and radiation therapy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Drugs furnished by the hospital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Medical supplies and services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12982"/>
            <a:ext cx="7696200" cy="1096964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A – What is included?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0875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latin typeface="+mj-lt"/>
              </a:rPr>
              <a:t>Doctor’</a:t>
            </a:r>
            <a:r>
              <a:rPr lang="en-US" altLang="ja-JP" sz="2200" dirty="0">
                <a:latin typeface="+mj-lt"/>
                <a:ea typeface="メイリオ" panose="020B0604030504040204" pitchFamily="34" charset="-128"/>
              </a:rPr>
              <a:t>s fees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latin typeface="+mj-lt"/>
              </a:rPr>
              <a:t>Private room and private duty nursing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latin typeface="+mj-lt"/>
              </a:rPr>
              <a:t>First three pints of blood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latin typeface="+mj-lt"/>
              </a:rPr>
              <a:t>Expenses incidental to the hospital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latin typeface="+mj-lt"/>
              </a:rPr>
              <a:t>Custodial or personal care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12982"/>
            <a:ext cx="8827874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A – What </a:t>
            </a:r>
            <a:r>
              <a:rPr lang="en-US" altLang="en-US" u="sng" dirty="0">
                <a:solidFill>
                  <a:schemeClr val="accent1"/>
                </a:solidFill>
              </a:rPr>
              <a:t>isn’t</a:t>
            </a:r>
            <a:r>
              <a:rPr lang="en-US" altLang="en-US" dirty="0">
                <a:solidFill>
                  <a:schemeClr val="accent1"/>
                </a:solidFill>
              </a:rPr>
              <a:t> included?</a:t>
            </a:r>
          </a:p>
        </p:txBody>
      </p:sp>
    </p:spTree>
    <p:extLst>
      <p:ext uri="{BB962C8B-B14F-4D97-AF65-F5344CB8AC3E}">
        <p14:creationId xmlns:p14="http://schemas.microsoft.com/office/powerpoint/2010/main" val="334286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F7A5C-A91E-A8AA-E0F7-EE97C1B1F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093" y="383990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5060374-3836-1370-35C8-CE1BC87B598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10705" y="1955499"/>
            <a:ext cx="8277385" cy="3403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Skilled Nursing Facility (in 2025)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0-20			No cost, Medicare pays all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21-100		$209.50 per day coinsurance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Days 100+			All costs</a:t>
            </a: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09" name="Rectangle 2">
            <a:extLst>
              <a:ext uri="{FF2B5EF4-FFF2-40B4-BE49-F238E27FC236}">
                <a16:creationId xmlns:a16="http://schemas.microsoft.com/office/drawing/2014/main" id="{149897A9-27DA-239E-F7D9-C7943671D6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2093" y="727312"/>
            <a:ext cx="11111418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A – What are the beneficiary costs?</a:t>
            </a:r>
          </a:p>
        </p:txBody>
      </p:sp>
    </p:spTree>
    <p:extLst>
      <p:ext uri="{BB962C8B-B14F-4D97-AF65-F5344CB8AC3E}">
        <p14:creationId xmlns:p14="http://schemas.microsoft.com/office/powerpoint/2010/main" val="402089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0875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Physician services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Medical supplies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Emergency services in the United States and its territories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Diagnostic tests and procedures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One Welcome to Medicare examination (once in a lifetime)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Other preventive services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Certain non self-administered drugs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ＭＳ Ｐゴシック" charset="0"/>
              </a:rPr>
              <a:t>Outpatient medical services 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12982"/>
            <a:ext cx="7696200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B – What is included?</a:t>
            </a:r>
          </a:p>
        </p:txBody>
      </p:sp>
    </p:spTree>
    <p:extLst>
      <p:ext uri="{BB962C8B-B14F-4D97-AF65-F5344CB8AC3E}">
        <p14:creationId xmlns:p14="http://schemas.microsoft.com/office/powerpoint/2010/main" val="415418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05060374-3836-1370-35C8-CE1BC87B598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2552" y="1898938"/>
            <a:ext cx="8425997" cy="3403012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(in 2025)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$257 annual deductible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$185 standard Part B monthly premium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20% of the Medicare-approved amount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Up to 115% above Medicare-approved amount*</a:t>
            </a: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*If provider does not accept assignment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09" name="Rectangle 2">
            <a:extLst>
              <a:ext uri="{FF2B5EF4-FFF2-40B4-BE49-F238E27FC236}">
                <a16:creationId xmlns:a16="http://schemas.microsoft.com/office/drawing/2014/main" id="{149897A9-27DA-239E-F7D9-C7943671D6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7246" y="1017417"/>
            <a:ext cx="10740556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B – What are the beneficiary costs?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D420298-51E8-B4A7-3429-E371C88E15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6" y="381028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0875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Most prescriptions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Routine eye, hearing, dental and foot care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Transportation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Cosmetic surgery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12982"/>
            <a:ext cx="8827874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B – What </a:t>
            </a:r>
            <a:r>
              <a:rPr lang="en-US" altLang="en-US" u="sng" dirty="0">
                <a:solidFill>
                  <a:schemeClr val="accent1"/>
                </a:solidFill>
              </a:rPr>
              <a:t>isn’t</a:t>
            </a:r>
            <a:r>
              <a:rPr lang="en-US" altLang="en-US" dirty="0">
                <a:solidFill>
                  <a:schemeClr val="accent1"/>
                </a:solidFill>
              </a:rPr>
              <a:t> included?</a:t>
            </a:r>
          </a:p>
        </p:txBody>
      </p:sp>
    </p:spTree>
    <p:extLst>
      <p:ext uri="{BB962C8B-B14F-4D97-AF65-F5344CB8AC3E}">
        <p14:creationId xmlns:p14="http://schemas.microsoft.com/office/powerpoint/2010/main" val="32713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FAB81-5FAB-2A88-E48E-465BCD680E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959" y="387707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B75798F-39D7-DBA5-A2E9-6F00D90286E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2041" y="1897009"/>
            <a:ext cx="8458200" cy="3403012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For 2025,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Deductible Stage: Beneficiary pays deductible of $590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Initial Coverage Stage: Beneficiary pays 25% coinsurance until total out-of-pocket drug costs reach $2,000 (initial coverage limit)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Catastrophic Stage: Beneficiary pays nothing after initial coverage limit is met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9633" name="Rectangle 2">
            <a:extLst>
              <a:ext uri="{FF2B5EF4-FFF2-40B4-BE49-F238E27FC236}">
                <a16:creationId xmlns:a16="http://schemas.microsoft.com/office/drawing/2014/main" id="{C5403620-764D-3E32-3F74-4647DD3B68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7501" y="1017285"/>
            <a:ext cx="10771798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Standard Part D - What are beneficiary costs?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B3AA689E-A809-C328-0AE3-7A0C9A705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9796" y="489932"/>
            <a:ext cx="8153400" cy="104663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Part One - Original Medicare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604FEAD-FB7B-C628-E9BC-8916473A5C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676400"/>
          <a:ext cx="8001000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0875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Outpatient prescription drug coverage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12982"/>
            <a:ext cx="8827874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D – What is included?</a:t>
            </a:r>
          </a:p>
        </p:txBody>
      </p:sp>
    </p:spTree>
    <p:extLst>
      <p:ext uri="{BB962C8B-B14F-4D97-AF65-F5344CB8AC3E}">
        <p14:creationId xmlns:p14="http://schemas.microsoft.com/office/powerpoint/2010/main" val="132762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431FBC1-6575-DA7F-9559-A4F26E6D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0114" y="461652"/>
            <a:ext cx="8153400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Part Two - Medicare Advantage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A0E4B49-2CF7-AA5A-8DA4-7EC42B97ED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536552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412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Began as a demonstration program in 1982 to align Medicare with the managed care </a:t>
            </a:r>
            <a:r>
              <a:rPr lang="en-US" altLang="en-US" sz="2200" i="1" dirty="0"/>
              <a:t>trend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CMS paid health plans a monthly adjusted premium based on each member’s demographics and health risk score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Plans had to provide all Medicare benefits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Savings from managing care are passed to members by offering additional benefits not covered by Medicare  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Rules apply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23868"/>
            <a:ext cx="8827874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Medicare Advantage History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8725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Medicare Advantage Plans, sometimes called “Part C” or “MA Plans”, are offered by private insurance companies approved by Medicare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Provide all your Part A (Hospital) and Part B (Medical) services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May offer extra coverage, also referred to as supplemental benefits such as dental, hearing, and vision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Most include Part D Pharmacy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endParaRPr lang="en-US" altLang="en-US" sz="2200" dirty="0"/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9" y="723868"/>
            <a:ext cx="8827874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Medicare Advantage Basics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922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Arial" panose="020B0604020202020204" pitchFamily="34" charset="0"/>
              </a:rPr>
              <a:t>Plans must maintain an adequate contracted network: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Facilities (e.g. hospitals, skilled nursing facilities)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Primary Care Physicians (PCPs)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Specialists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Ancillary providers (e.g. lab, x-ray)</a:t>
            </a:r>
            <a:endParaRPr lang="en-US" altLang="en-US" sz="2200" dirty="0"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200" dirty="0">
                <a:ea typeface="ＭＳ Ｐゴシック" charset="0"/>
                <a:cs typeface="Arial" panose="020B0604020202020204" pitchFamily="34" charset="0"/>
              </a:rPr>
              <a:t>CMS rules on access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Number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Time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ea typeface="ＭＳ Ｐゴシック" charset="0"/>
                <a:cs typeface="Arial" panose="020B0604020202020204" pitchFamily="34" charset="0"/>
              </a:rPr>
              <a:t>Distance</a:t>
            </a:r>
            <a:endParaRPr lang="en-US" altLang="en-US" sz="3000" dirty="0"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8841" y="603314"/>
            <a:ext cx="9825133" cy="1205683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Network Adequacy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6389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Plans are restricted on how to market and sell their products: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Material review and approval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Educational and sales events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Sales practices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9825133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Sales and Marketing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990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5045"/>
            <a:ext cx="8752568" cy="3403012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Plans must only enroll those who meet criteria: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Have Medicare Part A and Part B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Reside in the service area at least six months per year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Additional requirements for Special Needs Plans (SNPs)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en-US" sz="2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9825133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Eligibility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356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276491" cy="3403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Enrolled during a qualified election period: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Initial Coverage Election Period/Initial Election Period for Part D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Annual Election Period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Medicare Advantage Open Enrollment Period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Special Election Periods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9825133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Eligibility Requirements (continued)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3018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Medicare Advantage products must include, at a minimum all Medicare-covered benefits (Part C)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Plans can offer HMO, HMO-POS or PPO products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Plans can choose to offer products with or without Prescription Drug coverage (Part D)*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Plans can choose to offer supplemental benefits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Mandatory – offered to all enrollees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Optional – offered to enrollees for an additional premium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altLang="en-US" sz="1800" dirty="0"/>
          </a:p>
          <a:p>
            <a:pPr eaLnBrk="1" hangingPunct="1">
              <a:buFont typeface="Wingdings 3" pitchFamily="2" charset="2"/>
              <a:buNone/>
            </a:pPr>
            <a:r>
              <a:rPr lang="en-US" altLang="en-US" sz="1900" dirty="0"/>
              <a:t>*</a:t>
            </a:r>
            <a:r>
              <a:rPr lang="en-US" altLang="en-US" sz="1800" dirty="0"/>
              <a:t>SNPs are required to include Part D in their products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9825133" cy="1086078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Benefit Structure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3845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41184" y="1727494"/>
            <a:ext cx="9470129" cy="3403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Plans must be available to members: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Hours of operation</a:t>
            </a:r>
          </a:p>
          <a:p>
            <a:pPr marL="1028700" lvl="1" indent="-342900">
              <a:buFont typeface="Wingdings" pitchFamily="2" charset="2"/>
              <a:buChar char="q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 April 1 – September 30 </a:t>
            </a:r>
          </a:p>
          <a:p>
            <a:pPr marL="1485900" lvl="2" indent="-342900">
              <a:buFont typeface="Wingdings" pitchFamily="2" charset="2"/>
              <a:buChar char="q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Available Monday – Friday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1485900" lvl="2" indent="-342900">
              <a:buFont typeface="Wingdings" pitchFamily="2" charset="2"/>
              <a:buChar char="q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Live coverage 8 a.m. – 8 p.m.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1485900" lvl="2" indent="-342900">
              <a:buFont typeface="Wingdings" pitchFamily="2" charset="2"/>
              <a:buChar char="q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Interactive voice response is acceptable Saturdays, Sundays, and Federal Holidays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1028700" lvl="1" indent="-342900">
              <a:buFont typeface="Wingdings" pitchFamily="2" charset="2"/>
              <a:buChar char="q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October 1 – March 31</a:t>
            </a:r>
          </a:p>
          <a:p>
            <a:pPr marL="1485900" lvl="2" indent="-342900">
              <a:buFont typeface="Wingdings" pitchFamily="2" charset="2"/>
              <a:buChar char="q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 Available 7 days/week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1485900" lvl="2" indent="-342900">
              <a:buFont typeface="Wingdings" pitchFamily="2" charset="2"/>
              <a:buChar char="q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 Live coverage 8 a.m. – 8 p.m.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1485900" lvl="2" indent="-342900">
              <a:buFont typeface="Wingdings" pitchFamily="2" charset="2"/>
              <a:buChar char="q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 Interactive voice response is acceptable Thanksgiving and Christmas Day 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Quality measures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Interpreters &amp; TTY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Scripts for common inquiries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CMS monitoring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659184"/>
            <a:ext cx="9825133" cy="905666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Customer Service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462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431FBC1-6575-DA7F-9559-A4F26E6D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7820" y="472144"/>
            <a:ext cx="8153400" cy="116812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Part Two - Medicare Advantage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A0E4B49-2CF7-AA5A-8DA4-7EC42B97E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46968"/>
              </p:ext>
            </p:extLst>
          </p:nvPr>
        </p:nvGraphicFramePr>
        <p:xfrm>
          <a:off x="1752600" y="1536552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5769" y="1925618"/>
            <a:ext cx="9470129" cy="3403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Plans must maintain a formal process to file member complaints: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A complaint concerning the health plan, its services, and/or providers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Grievance can be filed through any department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Must respond to grievances timely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Monitored by CMS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9825133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Grievance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504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FAB81-5FAB-2A88-E48E-465BCD680E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959" y="387707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B75798F-39D7-DBA5-A2E9-6F00D90286E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959" y="2232792"/>
            <a:ext cx="9794392" cy="35277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Plans must maintain a process to request services and payment: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Pre-Service (UM) request for item or service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</a:rPr>
              <a:t>Standard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</a:rPr>
              <a:t>Expedited 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Post-Service (claims) request for payment of item or service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Some services may require prior authorizations and/or referrals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9633" name="Rectangle 2">
            <a:extLst>
              <a:ext uri="{FF2B5EF4-FFF2-40B4-BE49-F238E27FC236}">
                <a16:creationId xmlns:a16="http://schemas.microsoft.com/office/drawing/2014/main" id="{C5403620-764D-3E32-3F74-4647DD3B68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7084" y="798870"/>
            <a:ext cx="11714916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Organization Determination </a:t>
            </a:r>
            <a:br>
              <a:rPr lang="en-US" altLang="en-US" dirty="0">
                <a:solidFill>
                  <a:schemeClr val="accent1"/>
                </a:solidFill>
              </a:rPr>
            </a:br>
            <a:r>
              <a:rPr lang="en-US" altLang="en-US" dirty="0">
                <a:solidFill>
                  <a:schemeClr val="accent1"/>
                </a:solidFill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428430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FAB81-5FAB-2A88-E48E-465BCD680E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959" y="387707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B75798F-39D7-DBA5-A2E9-6F00D90286E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37455" y="2347273"/>
            <a:ext cx="9794392" cy="274320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CMS does not allow prior authorizations or referrals for the following services: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Primary care visits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Emergency care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Out-of-area urgently needed care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Out-of-area dialysis treatment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9633" name="Rectangle 2">
            <a:extLst>
              <a:ext uri="{FF2B5EF4-FFF2-40B4-BE49-F238E27FC236}">
                <a16:creationId xmlns:a16="http://schemas.microsoft.com/office/drawing/2014/main" id="{C5403620-764D-3E32-3F74-4647DD3B68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0621" y="823641"/>
            <a:ext cx="11030758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Organization Determination Requirements (continued)</a:t>
            </a:r>
          </a:p>
        </p:txBody>
      </p:sp>
    </p:spTree>
    <p:extLst>
      <p:ext uri="{BB962C8B-B14F-4D97-AF65-F5344CB8AC3E}">
        <p14:creationId xmlns:p14="http://schemas.microsoft.com/office/powerpoint/2010/main" val="1025658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Plans must have a process for a member to request a reconsideration of a decision: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A request for reconsideration of a pre-service decision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1800" dirty="0">
                <a:ea typeface="ＭＳ Ｐゴシック" charset="0"/>
              </a:rPr>
              <a:t>Standard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1800" dirty="0">
                <a:ea typeface="ＭＳ Ｐゴシック" charset="0"/>
              </a:rPr>
              <a:t>Expedited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A request for a reconsideration of a claim (payment) decision 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9825133" cy="950928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Appeal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7355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Plans must maintain and provide documentation on its: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Monitoring and auditing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Training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Non-compliance/Fraud, Waste and Abuse (FWA) investigations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Corrective actions and disciplinary actions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9017" y="664142"/>
            <a:ext cx="9825133" cy="1149519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Compliance Requirements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33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CD204-DB3C-3327-3282-3E5F7C89F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4756"/>
            <a:ext cx="3062263" cy="435934"/>
          </a:xfrm>
        </p:spPr>
        <p:txBody>
          <a:bodyPr/>
          <a:lstStyle/>
          <a:p>
            <a:r>
              <a:rPr lang="en-US" dirty="0"/>
              <a:t>Part 2: </a:t>
            </a:r>
            <a:r>
              <a:rPr lang="en-US" dirty="0" err="1"/>
              <a:t>medicare</a:t>
            </a:r>
            <a:r>
              <a:rPr lang="en-US" dirty="0"/>
              <a:t> advantage</a:t>
            </a:r>
          </a:p>
          <a:p>
            <a:endParaRPr lang="en-US" dirty="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16ACF970-28F7-C9FC-9D8C-00B85CD96635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20132" y="1827818"/>
            <a:ext cx="10104831" cy="3403012"/>
          </a:xfrm>
        </p:spPr>
        <p:txBody>
          <a:bodyPr/>
          <a:lstStyle/>
          <a:p>
            <a:r>
              <a:rPr lang="en-US" altLang="en-US" sz="2200" dirty="0"/>
              <a:t>A </a:t>
            </a:r>
            <a:r>
              <a:rPr lang="en-US" altLang="en-US" sz="2200" u="sng" dirty="0"/>
              <a:t>Special Needs Plan </a:t>
            </a:r>
            <a:r>
              <a:rPr lang="en-US" altLang="en-US" sz="2200" dirty="0"/>
              <a:t>(SNP) is special type of Medicare Advantage Plan that provides more focused health care for specific groups of people. </a:t>
            </a:r>
          </a:p>
          <a:p>
            <a:r>
              <a:rPr lang="en-US" altLang="en-US" sz="2200" dirty="0"/>
              <a:t>There may different types of SNP plans such as a Dual Special Needs Plan (D-SNPs) for dual eligible members or others focused on chronic conditions or institutional members. </a:t>
            </a:r>
          </a:p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057" name="Rectangle 2">
            <a:extLst>
              <a:ext uri="{FF2B5EF4-FFF2-40B4-BE49-F238E27FC236}">
                <a16:creationId xmlns:a16="http://schemas.microsoft.com/office/drawing/2014/main" id="{74D77173-A6D8-81C3-A460-C6640D531D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659842"/>
            <a:ext cx="10104831" cy="116797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Special Needs Plans (SNPs)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80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Restricts enrollment to those </a:t>
            </a:r>
            <a:r>
              <a:rPr lang="en-US" altLang="en-US" sz="2200" dirty="0">
                <a:solidFill>
                  <a:srgbClr val="000000"/>
                </a:solidFill>
              </a:rPr>
              <a:t>entitled to Medicare </a:t>
            </a:r>
            <a:r>
              <a:rPr lang="en-US" altLang="en-US" sz="2200" i="1" dirty="0">
                <a:solidFill>
                  <a:srgbClr val="000000"/>
                </a:solidFill>
              </a:rPr>
              <a:t>and</a:t>
            </a:r>
            <a:r>
              <a:rPr lang="en-US" altLang="en-US" sz="2200" dirty="0">
                <a:solidFill>
                  <a:srgbClr val="000000"/>
                </a:solidFill>
              </a:rPr>
              <a:t> Medicaid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Requires an executed contract with applicable state agency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May require any combination of Medicaid eligibility category(</a:t>
            </a:r>
            <a:r>
              <a:rPr lang="en-US" altLang="en-US" sz="2200" dirty="0" err="1"/>
              <a:t>ies</a:t>
            </a:r>
            <a:r>
              <a:rPr lang="en-US" altLang="en-US" sz="2200" dirty="0"/>
              <a:t>) as indicated by the state agreement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When enrolling a prospect, verify member’s Medicaid status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0432" y="717278"/>
            <a:ext cx="9825133" cy="1087225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Dual Eligible SNP (D-SNP)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93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2: MEDICARE ADVANTAGE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743959"/>
            <a:ext cx="10139543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A unique D-SNP integrating care for individuals with both Medicare and Medicaid under one health plan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Execute and comply with a State Medicaid Agency Contract (SMAC) contract between plan, CMS and state agency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Combined benefit package with both Medicare and Medicaid benefits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Integrated member materials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Integrated benefit determinations and unified Plan—level appeal and grievance process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Integrated care coordination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/>
              <a:t>Consolidated provider billing</a:t>
            </a:r>
          </a:p>
          <a:p>
            <a:endParaRPr lang="en-US" altLang="en-US" sz="2200" dirty="0"/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02009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Exclusively Aligned Enrollment (EAE)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9752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431FBC1-6575-DA7F-9559-A4F26E6D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058" y="728343"/>
            <a:ext cx="9473938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Part Three - Health Plan of San Joaquin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Mountain Valley Health Plan Advantage D-SNP(HMO)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A0E4B49-2CF7-AA5A-8DA4-7EC42B97E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58765"/>
              </p:ext>
            </p:extLst>
          </p:nvPr>
        </p:nvGraphicFramePr>
        <p:xfrm>
          <a:off x="1927045" y="2332358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410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692177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Exclusively Aligned Enrollment D-SNP – both Medicare and Medi-Cal benefits are managed by HPSJ/MVHP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Eligibility Requirements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21 or older at time of enrollment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Have Medicare A&amp;B and Full Medi-Cal benefits*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Live in HPSJ/MVHP Service area of San Joaquin, Stanislaus, Alpine and El Dorado counties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endParaRPr lang="en-US" altLang="en-US" sz="1800" dirty="0">
              <a:ea typeface="ＭＳ 明朝" panose="02020609040205080304" pitchFamily="49" charset="-128"/>
            </a:endParaRPr>
          </a:p>
          <a:p>
            <a:pPr marL="0" indent="0">
              <a:buNone/>
            </a:pPr>
            <a:r>
              <a:rPr lang="en-US" altLang="en-US" sz="1800" dirty="0"/>
              <a:t>*If Enrollee loses Medi-Cal benefits, within the five months period of deemed continued eligibility, Medicare benefits in this plan will continue.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609600"/>
            <a:ext cx="10298471" cy="1153212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Advantage D-SNP Basics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998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431FBC1-6575-DA7F-9559-A4F26E6D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721" y="634074"/>
            <a:ext cx="9736558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Part Three - Health Plan of San Joaquin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Mountain Valley Health Plan Advantage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D-SNP(HMO)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A0E4B49-2CF7-AA5A-8DA4-7EC42B97E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84299"/>
              </p:ext>
            </p:extLst>
          </p:nvPr>
        </p:nvGraphicFramePr>
        <p:xfrm>
          <a:off x="1901987" y="2471702"/>
          <a:ext cx="8001000" cy="375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1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50202" y="1708482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Benefits include: 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Medicare-covered benefits (Parts A, B &amp; D)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Medi-Cal benefits listed in the State Medicaid Agency Contract 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Supplemental benefits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Premiums/copayments*/coinsurance are paid by the state on behalf of the enrollee.  Enrollees will pay nothing for covered medical services as long as Plan rules are followed  </a:t>
            </a:r>
          </a:p>
          <a:p>
            <a:pPr eaLnBrk="1" hangingPunct="1"/>
            <a:endParaRPr lang="en-US" altLang="en-US" sz="2200" dirty="0">
              <a:ea typeface="ＭＳ 明朝" panose="02020609040205080304" pitchFamily="49" charset="-128"/>
            </a:endParaRPr>
          </a:p>
          <a:p>
            <a:pPr marL="0" indent="0">
              <a:buNone/>
            </a:pPr>
            <a:r>
              <a:rPr lang="en-US" altLang="en-US" sz="2200" dirty="0">
                <a:ea typeface="ＭＳ 明朝" panose="02020609040205080304" pitchFamily="49" charset="-128"/>
              </a:rPr>
              <a:t>*</a:t>
            </a:r>
            <a:r>
              <a:rPr lang="en-US" altLang="en-US" sz="1800" dirty="0">
                <a:ea typeface="ＭＳ 明朝" panose="02020609040205080304" pitchFamily="49" charset="-128"/>
              </a:rPr>
              <a:t>Exception: Enrollees may be responsible for Part D Low-Income Subsidy cost shares.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4" y="609600"/>
            <a:ext cx="10298471" cy="1098882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Advantage D-SNP Basics (continued)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1548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Unlimited number of days are covered in an inpatient hospital Services include but not limited to: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Semi-private room 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Meals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Labs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Drugs/medications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Radiology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Physical, Occupational, and Speech Therapy</a:t>
            </a: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required, except in an emergency</a:t>
            </a:r>
          </a:p>
          <a:p>
            <a:pPr eaLnBrk="1" hangingPunct="1"/>
            <a:endParaRPr lang="en-US" altLang="en-US" sz="2200" dirty="0">
              <a:ea typeface="ＭＳ 明朝" panose="02020609040205080304" pitchFamily="49" charset="-128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Inpatient Hospital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7889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Inpatient, medically necessary mental health services in a freestanding psychiatric hospital are covered for the first 190 days. After 190 days, the local county mental health agency covers services</a:t>
            </a:r>
          </a:p>
          <a:p>
            <a:pPr marL="68580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190-day limit DOES NOT apply to inpatient mental health services provided in a psychiatric unit of a general hospital</a:t>
            </a:r>
          </a:p>
          <a:p>
            <a:pPr marL="68580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Enrollees over 65 are covered for services in an Institute for Mental Diseases (IMD</a:t>
            </a:r>
            <a:r>
              <a:rPr lang="en-US" altLang="en-US" sz="1000" dirty="0">
                <a:ea typeface="ＭＳ 明朝" panose="02020609040205080304" pitchFamily="49" charset="-128"/>
              </a:rPr>
              <a:t>)</a:t>
            </a:r>
            <a:endParaRPr lang="en-US" altLang="en-US" sz="1200" dirty="0">
              <a:ea typeface="ＭＳ 明朝" panose="02020609040205080304" pitchFamily="49" charset="-128"/>
            </a:endParaRP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required, except in an emergency</a:t>
            </a:r>
          </a:p>
          <a:p>
            <a:pPr eaLnBrk="1" hangingPunct="1"/>
            <a:endParaRPr lang="en-US" altLang="en-US" sz="2200" dirty="0">
              <a:ea typeface="ＭＳ 明朝" panose="02020609040205080304" pitchFamily="49" charset="-128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Inpatient Mental Health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1495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Outpatient hospital - Medically necessary services in the outpatient department of a hospital for diagnosis or treatment of an illness or injury, including but not limited to: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Observation Services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Labs, diagnostic tests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Radiology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Medical supplies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Preventive screenings and services</a:t>
            </a: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Outpatient Surgery - Medically necessary outpatient surgery services as hospital outpatient facilities or ambulatory surgical centers</a:t>
            </a: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</a:t>
            </a:r>
          </a:p>
          <a:p>
            <a:pPr eaLnBrk="1" hangingPunct="1"/>
            <a:endParaRPr lang="en-US" altLang="en-US" sz="2200" dirty="0">
              <a:ea typeface="ＭＳ 明朝" panose="02020609040205080304" pitchFamily="49" charset="-128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095307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Outpatient Hospital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2143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800291"/>
            <a:ext cx="9470129" cy="453132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mental health services provided by psychiatrists, psychologists, social workers, licensed marriage and family therapists, nurse practitioners and physician assistants. Services provided in either individual or group sessions.</a:t>
            </a:r>
          </a:p>
          <a:p>
            <a:pPr marL="1028700" lvl="1" indent="-342900">
              <a:buFont typeface="Wingdings" pitchFamily="2" charset="2"/>
              <a:buChar char="q"/>
            </a:pPr>
            <a:r>
              <a:rPr lang="en-US" altLang="en-US" sz="2000" dirty="0">
                <a:ea typeface="ＭＳ 明朝" panose="02020609040205080304" pitchFamily="49" charset="-128"/>
              </a:rPr>
              <a:t>Prior Authorization is not required</a:t>
            </a:r>
            <a:endParaRPr lang="en-US" altLang="en-US" sz="3000" dirty="0">
              <a:ea typeface="ＭＳ 明朝" panose="02020609040205080304" pitchFamily="49" charset="-128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Partial Hospitalization/Intensive Outpatient Services –structured programs of active treatment usually offered as a hospital outpatient service</a:t>
            </a:r>
          </a:p>
          <a:p>
            <a:pPr marL="1028700" lvl="1" indent="-342900">
              <a:buFont typeface="Wingdings" pitchFamily="2" charset="2"/>
              <a:buChar char="q"/>
            </a:pPr>
            <a:r>
              <a:rPr lang="en-US" altLang="en-US" sz="2000" dirty="0">
                <a:ea typeface="ＭＳ 明朝" panose="02020609040205080304" pitchFamily="49" charset="-128"/>
              </a:rPr>
              <a:t>Prior authorization is required</a:t>
            </a:r>
            <a:endParaRPr lang="en-US" altLang="en-US" sz="3000" dirty="0">
              <a:ea typeface="ＭＳ 明朝" panose="02020609040205080304" pitchFamily="49" charset="-128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Substance abuse services including but not limited to subacute detox programs and counseling service</a:t>
            </a:r>
          </a:p>
          <a:p>
            <a:pPr marL="1028700" lvl="1" indent="-342900">
              <a:buFont typeface="Wingdings" pitchFamily="2" charset="2"/>
              <a:buChar char="q"/>
            </a:pPr>
            <a:r>
              <a:rPr lang="en-US" altLang="en-US" sz="2000" dirty="0">
                <a:ea typeface="ＭＳ 明朝" panose="02020609040205080304" pitchFamily="49" charset="-128"/>
              </a:rPr>
              <a:t>Prior Authorization is not required</a:t>
            </a:r>
          </a:p>
          <a:p>
            <a:pPr marL="1028700" lvl="1" indent="-342900">
              <a:buFont typeface="Wingdings" pitchFamily="2" charset="2"/>
              <a:buChar char="q"/>
            </a:pPr>
            <a:endParaRPr lang="en-US" altLang="en-US" sz="3000" dirty="0">
              <a:ea typeface="ＭＳ 明朝" panose="02020609040205080304" pitchFamily="49" charset="-128"/>
            </a:endParaRPr>
          </a:p>
          <a:p>
            <a:pPr eaLnBrk="1" hangingPunct="1"/>
            <a:endParaRPr lang="en-US" altLang="en-US" sz="2200" dirty="0">
              <a:ea typeface="ＭＳ 明朝" panose="02020609040205080304" pitchFamily="49" charset="-128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211177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Outpatient Mental Health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3493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Emergency Care - An illness, injury, severe pain or medical condition that requires immediate medical attention or could result in serious risk, harm or injury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Covered within the United States and its territories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Urgent Care - A non-emergency that required immediate medial care, an unforeseen illness or injury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Covered within the United States and its territories</a:t>
            </a: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not required for emergency and urgent care, including out of network urgent care facilities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104932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Emergency or Urgent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6684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3" y="1925787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skilled nursing care and rehabilitation service provided on a continuous, daily basis in a Skilled Nursing Facility is covered. 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Covered up to 100 days per benefit period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Daily, skilled care is required</a:t>
            </a: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4" y="614245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Skilled Nursing Care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5263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809916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visits to treat injury or illness, including: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Primary Care Provider (PCP) visits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Specialist visits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Telehealth visits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Welcome to Medicare Visit -  a one-time preventive visit within the first 12 months of Medicare Part B enrollment.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Annual Wellness Visit – annual check up to make or update prevention plan. Covered once every 12 months after Welcome to Medicare visit.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and referral are not required for in-network services</a:t>
            </a:r>
          </a:p>
          <a:p>
            <a:pPr marL="457200" lvl="1" indent="0" eaLnBrk="1" hangingPunct="1">
              <a:spcBef>
                <a:spcPts val="1000"/>
              </a:spcBef>
              <a:buNone/>
            </a:pPr>
            <a:endParaRPr lang="en-US" altLang="en-US" sz="1800" dirty="0">
              <a:ea typeface="ＭＳ 明朝" panose="02020609040205080304" pitchFamily="49" charset="-128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4" y="609600"/>
            <a:ext cx="10298471" cy="1067225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Doctor’s Visits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6706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Emergency ground and air ambulance transportation is covered to the nearest, appropriate medical facility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Non-emergent ambulance services may be covered in limited circumstances if medically necessary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Non-medical transportation for the purpose of obtaining needed medical care, including travel to dental appointments and to pick up drugs is covered under Medi-Cal 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Non-medical transportation must be requested at least seven to 10 business days before an appointment or as soon as possible</a:t>
            </a: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104932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Ambulance/Transportation Services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7972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25617"/>
            <a:ext cx="9480886" cy="3380165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rgbClr val="002060"/>
                </a:solidFill>
                <a:ea typeface="ＭＳ 明朝" panose="02020609040205080304" pitchFamily="49" charset="-128"/>
              </a:rPr>
              <a:t>Medicare-covered preventive services are covered including but not limited to:</a:t>
            </a: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Preventive Services and Procedures</a:t>
            </a:r>
            <a:endParaRPr lang="en-US" sz="4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63B253B-B124-99F4-5CD9-C97BF1C9DA57}"/>
              </a:ext>
            </a:extLst>
          </p:cNvPr>
          <p:cNvSpPr txBox="1">
            <a:spLocks noChangeArrowheads="1"/>
          </p:cNvSpPr>
          <p:nvPr/>
        </p:nvSpPr>
        <p:spPr>
          <a:xfrm>
            <a:off x="1040090" y="2817177"/>
            <a:ext cx="4817571" cy="37290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Bone Mass Measurement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Breast Cancer Screening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Cervical and Vaginal Cancer Screening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Colorectal Cancer Screening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Depression Screening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Diabetes Screening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HIV </a:t>
            </a:r>
            <a:r>
              <a:rPr lang="en-US" altLang="en-US" dirty="0">
                <a:ea typeface="ＭＳ 明朝" panose="02020609040205080304" pitchFamily="49" charset="-128"/>
              </a:rPr>
              <a:t>Screening</a:t>
            </a:r>
          </a:p>
          <a:p>
            <a:pPr marL="2228850" lvl="5" indent="0">
              <a:buFont typeface="Arial" panose="020B0604020202020204" pitchFamily="34" charset="0"/>
              <a:buNone/>
            </a:pPr>
            <a:r>
              <a:rPr lang="en-US" altLang="en-US" sz="1600" dirty="0">
                <a:ea typeface="ＭＳ 明朝" panose="02020609040205080304" pitchFamily="49" charset="-128"/>
              </a:rPr>
              <a:t>							</a:t>
            </a:r>
          </a:p>
          <a:p>
            <a:pPr lvl="1">
              <a:buFont typeface="Wingdings" pitchFamily="2" charset="2"/>
              <a:buChar char="q"/>
            </a:pPr>
            <a:endParaRPr lang="en-US" altLang="en-US" sz="2000" dirty="0">
              <a:ea typeface="ＭＳ 明朝" panose="02020609040205080304" pitchFamily="49" charset="-128"/>
            </a:endParaRPr>
          </a:p>
          <a:p>
            <a:pPr lvl="1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E8466-19AB-374C-00BC-17E3D67DBB2A}"/>
              </a:ext>
            </a:extLst>
          </p:cNvPr>
          <p:cNvSpPr txBox="1"/>
          <p:nvPr/>
        </p:nvSpPr>
        <p:spPr>
          <a:xfrm>
            <a:off x="5961040" y="2714811"/>
            <a:ext cx="5178018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>
                    <a:lumMod val="10000"/>
                  </a:schemeClr>
                </a:solidFill>
                <a:latin typeface="+mj-lt"/>
                <a:ea typeface="ＭＳ 明朝" panose="02020609040205080304" pitchFamily="49" charset="-128"/>
              </a:rPr>
              <a:t>Immunizations including flu, pneumonia, hepatis B, COVID, HPV and others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>
                    <a:lumMod val="10000"/>
                  </a:schemeClr>
                </a:solidFill>
                <a:latin typeface="+mj-lt"/>
                <a:ea typeface="ＭＳ 明朝" panose="02020609040205080304" pitchFamily="49" charset="-128"/>
              </a:rPr>
              <a:t>Obesity Screening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>
                    <a:lumMod val="10000"/>
                  </a:schemeClr>
                </a:solidFill>
                <a:latin typeface="+mj-lt"/>
                <a:ea typeface="ＭＳ 明朝" panose="02020609040205080304" pitchFamily="49" charset="-128"/>
              </a:rPr>
              <a:t>Prostate Cancer Screening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>
                    <a:lumMod val="10000"/>
                  </a:schemeClr>
                </a:solidFill>
                <a:latin typeface="+mj-lt"/>
                <a:ea typeface="ＭＳ 明朝" panose="02020609040205080304" pitchFamily="49" charset="-128"/>
              </a:rPr>
              <a:t>Sexually Transmitted Infections Screening</a:t>
            </a:r>
          </a:p>
          <a:p>
            <a:pPr marL="285750" indent="-28575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>
                    <a:lumMod val="10000"/>
                  </a:schemeClr>
                </a:solidFill>
                <a:latin typeface="+mj-lt"/>
                <a:ea typeface="ＭＳ 明朝" panose="02020609040205080304" pitchFamily="49" charset="-128"/>
              </a:rPr>
              <a:t>Smoking Cessation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15D19-D8A3-F81A-ADD9-599F4F7D966A}"/>
              </a:ext>
            </a:extLst>
          </p:cNvPr>
          <p:cNvSpPr txBox="1"/>
          <p:nvPr/>
        </p:nvSpPr>
        <p:spPr>
          <a:xfrm>
            <a:off x="588268" y="5712315"/>
            <a:ext cx="5269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accent6">
                    <a:lumMod val="10000"/>
                  </a:schemeClr>
                </a:solidFill>
                <a:ea typeface="ＭＳ 明朝" panose="02020609040205080304" pitchFamily="49" charset="-128"/>
              </a:rPr>
              <a:t>Prior authorization is not required</a:t>
            </a:r>
            <a:endParaRPr lang="en-US" sz="2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A72659-286C-262F-82EB-475848C6A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544" y="69053"/>
            <a:ext cx="3342367" cy="43593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PART 1: ORIGINAL MEDICARE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F2B402-A074-A3EB-2BDE-65497E9F5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576" y="971322"/>
            <a:ext cx="10020466" cy="542387"/>
          </a:xfrm>
        </p:spPr>
        <p:txBody>
          <a:bodyPr/>
          <a:lstStyle/>
          <a:p>
            <a:r>
              <a:rPr lang="en-US" sz="4400" dirty="0"/>
              <a:t>TRAINING</a:t>
            </a:r>
            <a:r>
              <a:rPr lang="en-US" sz="3200" dirty="0"/>
              <a:t> </a:t>
            </a:r>
            <a:r>
              <a:rPr lang="en-US" sz="4400" dirty="0"/>
              <a:t>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1EDC76-19AF-A120-B639-20FBA8262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76" y="1941279"/>
            <a:ext cx="10020466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Understand Medicare Basics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Understand the differences between Part A, Part B and Part D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Understand Medicare covered benefits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Understand Medicare costs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55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diagnostic tests and procedures are covered including: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CT Scans, MRIs, EKGs, PET scans</a:t>
            </a:r>
          </a:p>
          <a:p>
            <a:pPr lvl="2">
              <a:buFont typeface="Wingdings" pitchFamily="2" charset="2"/>
              <a:buChar char="q"/>
            </a:pPr>
            <a:r>
              <a:rPr lang="en-US" altLang="en-US" sz="1400" dirty="0">
                <a:ea typeface="ＭＳ 明朝" panose="02020609040205080304" pitchFamily="49" charset="-128"/>
              </a:rPr>
              <a:t>Prior authorization is required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Lab Services</a:t>
            </a:r>
          </a:p>
          <a:p>
            <a:pPr lvl="2">
              <a:buFont typeface="Wingdings" pitchFamily="2" charset="2"/>
              <a:buChar char="q"/>
            </a:pPr>
            <a:r>
              <a:rPr lang="en-US" altLang="en-US" sz="1400" dirty="0">
                <a:ea typeface="ＭＳ 明朝" panose="02020609040205080304" pitchFamily="49" charset="-128"/>
              </a:rPr>
              <a:t>Prior authorization is required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X-rays</a:t>
            </a:r>
          </a:p>
          <a:p>
            <a:pPr lvl="2">
              <a:buFont typeface="Wingdings" pitchFamily="2" charset="2"/>
              <a:buChar char="q"/>
            </a:pPr>
            <a:r>
              <a:rPr lang="en-US" altLang="en-US" sz="1400" dirty="0">
                <a:ea typeface="ＭＳ 明朝" panose="02020609040205080304" pitchFamily="49" charset="-128"/>
              </a:rPr>
              <a:t>Prior authorization is not required</a:t>
            </a: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Outpatient Radiology, Labs, X-rays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4956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home health services are covered through a home health agency when enrollees are   homebound. Services may include but are not limited to: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Part-time or intermittent skilled nursing and home health aid services 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Physical therapy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Occupational therapy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Speech therapy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Medical equipment and supplies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</a:t>
            </a: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114359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Home Health Services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1549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Durable Medical Equipment 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oxygen equipment and supplies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Wheelchairs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walkers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Prosthetic Devices such as ostomy bags, artificial limbs or eyes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Braces, casts, surgical dressings, splints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</a:t>
            </a: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DME, Prosthetics/Orthotics, Supplies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3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Some drugs are covered outside of the Part D benefit and instead through the Part B.  These include but are not limited to: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Drugs that cannot be self administered and are injected at the doctor or outpatient hospital setting;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Insulin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Drugs taken with DME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Transplant/immunosuppressive drugs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Certain oral cancer drugs</a:t>
            </a:r>
          </a:p>
          <a:p>
            <a:pPr marL="1028700" lvl="1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Oral anti-nausea drugs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057798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Medicare Part B Drugs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2293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rehabilitation therapy is covered and can be obtained from outpatient hospitals, independent therapists offices, comprehensive outpatient rehabilitation facilities (CORFs)including: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Physical therapy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Occupational therapy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Speech therapy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Outpatient Rehabilitation Therapy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665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030ED-4C4A-202E-2471-A6CA19F1FF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3917"/>
            <a:ext cx="4757510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68F968B-21C4-0270-F637-D17116F701A3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27715"/>
            <a:ext cx="854573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dental services are covered as required after a fracture or injury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Medi-Cal includes but is not limited to dental check-ups, preventive care, dental restorative and emergency dental care.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Information about Medi-Cal dental is available for members at 1-800-322-6384(TTY 1-800-735-2922). Members can also go to the Medi-Cal Dental website at: https://smilecalifornia.org/</a:t>
            </a:r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A0F952AF-CB94-AB29-8FAC-AA0EC328D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1962" y="601884"/>
            <a:ext cx="8229600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Dental Services	</a:t>
            </a:r>
          </a:p>
        </p:txBody>
      </p:sp>
    </p:spTree>
    <p:extLst>
      <p:ext uri="{BB962C8B-B14F-4D97-AF65-F5344CB8AC3E}">
        <p14:creationId xmlns:p14="http://schemas.microsoft.com/office/powerpoint/2010/main" val="881729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vision services to diagnosis and treat illness and injury of the eye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The following routine vision services are covered as a supplemental benefit: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000" dirty="0">
                <a:ea typeface="ＭＳ 明朝" panose="02020609040205080304" pitchFamily="49" charset="-128"/>
              </a:rPr>
              <a:t>One routine eye exam per year and 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000" dirty="0">
                <a:ea typeface="ＭＳ 明朝" panose="02020609040205080304" pitchFamily="49" charset="-128"/>
              </a:rPr>
              <a:t>Base lenses and 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000" dirty="0">
                <a:ea typeface="ＭＳ 明朝" panose="02020609040205080304" pitchFamily="49" charset="-128"/>
              </a:rPr>
              <a:t>Up to $300 towards eyeglass frames or $115 towards contact lenses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not required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Vision Services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1588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3D1FC8-96D7-3E06-CDE3-247B0AB78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0942"/>
            <a:ext cx="4261121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68F968B-21C4-0270-F637-D17116F701A3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88704" y="1727494"/>
            <a:ext cx="9225008" cy="3403012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Medically necessary diagnostic hearing tests may be covered if ordered by a physician;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The following routine hearing services are covered as a supplemental benefit: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One hearing exam per year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One fitting/evaluation for hearing aid per year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Up to $1,500 per year towards hearing aids</a:t>
            </a:r>
          </a:p>
          <a:p>
            <a:pPr lvl="1" eaLnBrk="1" hangingPunct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ea typeface="ＭＳ 明朝" panose="02020609040205080304" pitchFamily="49" charset="-128"/>
              </a:rPr>
              <a:t>Up to an additional $1,510 per year towards hearing aids, molds, modifications and accessories covered by Medi-Cal</a:t>
            </a:r>
          </a:p>
          <a:p>
            <a:pPr marL="40005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required for Medi-Cal hearing aid benefit</a:t>
            </a:r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A0F952AF-CB94-AB29-8FAC-AA0EC328D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608909"/>
            <a:ext cx="8229600" cy="106733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Hearing Services</a:t>
            </a:r>
            <a:r>
              <a:rPr lang="en-US" altLang="en-US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11153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40576" y="1819542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Provides an allowance to purchase Over-the-Counter items such as bandages, cold and cough medicine, toothbrushes etc.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Up to $150 per quarter can be used to purchase eligible items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Offered through SODA OTC and can be used in retail stores, through a mail-order catalog or on the vendor website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Unused funds cannot be carried over to next quarter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Prior authorization is not required</a:t>
            </a:r>
          </a:p>
          <a:p>
            <a:endParaRPr lang="en-US" altLang="en-US" sz="2200" dirty="0">
              <a:ea typeface="ＭＳ 明朝" panose="02020609040205080304" pitchFamily="49" charset="-128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4" y="609600"/>
            <a:ext cx="10298471" cy="1111415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Over-the-Counter (OTC) items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9531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B9A7049-D51F-CA7B-43D9-9980FE457C1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4" y="1935045"/>
            <a:ext cx="947012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Managed through MedImpact, the Pharmacy Benefit Manager (PBM)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Benefit Structure is a 6-tier formulary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Prescriptions filled at network pharmacies or through Mail-Order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ea typeface="ＭＳ 明朝" panose="02020609040205080304" pitchFamily="49" charset="-128"/>
              </a:rPr>
              <a:t>D-SNP Enrollees get Extra Help/Low-Income Subsidy (LIS) from Medicare to pay for Part D Drugs.  This program covers or reduces premiums, deductibles and copays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altLang="en-US" sz="2200" dirty="0">
              <a:ea typeface="ＭＳ 明朝" panose="02020609040205080304" pitchFamily="49" charset="-128"/>
            </a:endParaRPr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23868"/>
            <a:ext cx="10298471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Pharmacy Benefit (Part D Drugs)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140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BED73-0B9F-8CF9-FBC8-7A7920BAF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225226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6F41B27-73C1-BFB9-DD0C-5DCB9C2336AE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6" y="1939784"/>
            <a:ext cx="9103879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accent6">
                    <a:lumMod val="10000"/>
                  </a:schemeClr>
                </a:solidFill>
              </a:rPr>
              <a:t>A federal health insurance program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accent6">
                    <a:lumMod val="10000"/>
                  </a:schemeClr>
                </a:solidFill>
              </a:rPr>
              <a:t>65 and older 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accent6">
                    <a:lumMod val="10000"/>
                  </a:schemeClr>
                </a:solidFill>
              </a:rPr>
              <a:t>Disabled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accent6">
                    <a:lumMod val="10000"/>
                  </a:schemeClr>
                </a:solidFill>
              </a:rPr>
              <a:t>Suffer from kidney failure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accent6">
                    <a:lumMod val="10000"/>
                  </a:schemeClr>
                </a:solidFill>
              </a:rPr>
              <a:t>Established by title XVIII of the Social Security Act of 1965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accent6">
                    <a:lumMod val="10000"/>
                  </a:schemeClr>
                </a:solidFill>
              </a:rPr>
              <a:t>Administered by the Centers for Medicare and Medicaid Services</a:t>
            </a:r>
            <a:endParaRPr lang="en-US" altLang="en-US" sz="2200" dirty="0"/>
          </a:p>
          <a:p>
            <a:pPr eaLnBrk="1" hangingPunct="1"/>
            <a:endParaRPr lang="en-US" altLang="en-US" dirty="0"/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2EDD0587-116B-C75D-0006-49707361A9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3906" y="714950"/>
            <a:ext cx="6348413" cy="1132704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What is Medicare?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34A99-5DC9-05A5-D0AB-E647D804F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91633"/>
            <a:ext cx="3062263" cy="435934"/>
          </a:xfrm>
        </p:spPr>
        <p:txBody>
          <a:bodyPr/>
          <a:lstStyle/>
          <a:p>
            <a:r>
              <a:rPr lang="en-US" dirty="0"/>
              <a:t>Part 3: ADVANTAGE D-SNP (HMO)</a:t>
            </a:r>
          </a:p>
          <a:p>
            <a:endParaRPr lang="en-US" dirty="0"/>
          </a:p>
        </p:txBody>
      </p:sp>
      <p:sp>
        <p:nvSpPr>
          <p:cNvPr id="49153" name="Rectangle 2">
            <a:extLst>
              <a:ext uri="{FF2B5EF4-FFF2-40B4-BE49-F238E27FC236}">
                <a16:creationId xmlns:a16="http://schemas.microsoft.com/office/drawing/2014/main" id="{ADE2C235-A145-92B6-BDE8-D5B9EA302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609600"/>
            <a:ext cx="10298471" cy="1038944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Pharmacy Benefit (continued)</a:t>
            </a:r>
            <a:endParaRPr lang="en-US" sz="4400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AD40123-EE82-970A-A6A4-D5FB0DB55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93702"/>
              </p:ext>
            </p:extLst>
          </p:nvPr>
        </p:nvGraphicFramePr>
        <p:xfrm>
          <a:off x="712023" y="1648544"/>
          <a:ext cx="8752115" cy="433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753">
                  <a:extLst>
                    <a:ext uri="{9D8B030D-6E8A-4147-A177-3AD203B41FA5}">
                      <a16:colId xmlns:a16="http://schemas.microsoft.com/office/drawing/2014/main" val="126447353"/>
                    </a:ext>
                  </a:extLst>
                </a:gridCol>
                <a:gridCol w="2817698">
                  <a:extLst>
                    <a:ext uri="{9D8B030D-6E8A-4147-A177-3AD203B41FA5}">
                      <a16:colId xmlns:a16="http://schemas.microsoft.com/office/drawing/2014/main" val="3820921987"/>
                    </a:ext>
                  </a:extLst>
                </a:gridCol>
                <a:gridCol w="2334664">
                  <a:extLst>
                    <a:ext uri="{9D8B030D-6E8A-4147-A177-3AD203B41FA5}">
                      <a16:colId xmlns:a16="http://schemas.microsoft.com/office/drawing/2014/main" val="1185905252"/>
                    </a:ext>
                  </a:extLst>
                </a:gridCol>
              </a:tblGrid>
              <a:tr h="956441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 Pharmacy Copay (30-day supply)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Mail-Order Pharmacy Copay (90/100-day supply)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202949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r>
                        <a:rPr lang="en-US" dirty="0"/>
                        <a:t>Tier 1 (Preferred Generic)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(100-day supply)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69194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r>
                        <a:rPr lang="en-US" dirty="0"/>
                        <a:t>Tier 2 (Generic)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$1.60 - $5.10*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$1.60 - $5.10*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4321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r>
                        <a:rPr lang="en-US" dirty="0"/>
                        <a:t>Tier 3 (Preferred Brand)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$4.90 - $12.65*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$4.90 - $12.65*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78556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r>
                        <a:rPr lang="en-US" dirty="0"/>
                        <a:t>Tier 4 (Non-Preferred Brand)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$4.90 - $12.65*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$4.90 - $12.65*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29545"/>
                  </a:ext>
                </a:extLst>
              </a:tr>
              <a:tr h="719959">
                <a:tc>
                  <a:txBody>
                    <a:bodyPr/>
                    <a:lstStyle/>
                    <a:p>
                      <a:r>
                        <a:rPr lang="en-US" dirty="0"/>
                        <a:t>Tier 5 (Specialty Tier)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Generic: $1.60-$5.10*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Brand: $4.90-$12.65*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57746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r>
                        <a:rPr lang="en-US" dirty="0"/>
                        <a:t>Tier 6 (Select Care Drugs)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(100-day supply)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408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D1B5D0-0CCF-31D3-F339-6EC689DD1F91}"/>
              </a:ext>
            </a:extLst>
          </p:cNvPr>
          <p:cNvSpPr txBox="1"/>
          <p:nvPr/>
        </p:nvSpPr>
        <p:spPr>
          <a:xfrm>
            <a:off x="663575" y="609703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*Varies based on LIS Level</a:t>
            </a:r>
          </a:p>
        </p:txBody>
      </p:sp>
    </p:spTree>
    <p:extLst>
      <p:ext uri="{BB962C8B-B14F-4D97-AF65-F5344CB8AC3E}">
        <p14:creationId xmlns:p14="http://schemas.microsoft.com/office/powerpoint/2010/main" val="3339132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32DDF-0823-B563-F784-30400C45B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230296"/>
            <a:ext cx="3062263" cy="435934"/>
          </a:xfrm>
        </p:spPr>
        <p:txBody>
          <a:bodyPr/>
          <a:lstStyle/>
          <a:p>
            <a:r>
              <a:rPr lang="en-US" dirty="0"/>
              <a:t>Part 3: REFERENCES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3A0273E1-227C-225B-F770-5C4B06CDFD7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27710"/>
            <a:ext cx="895068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For a complete list of covered benefits, limitations and exclusions, refer to Advantage D-SNP Evidence of Coverage/Member Handbook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For a complete list of covered drugs, refer to Advantage D-SNP Drug Formulary</a:t>
            </a:r>
          </a:p>
          <a:p>
            <a:pPr eaLnBrk="1" hangingPunct="1"/>
            <a:endParaRPr lang="en-US" altLang="en-US" sz="2200" dirty="0"/>
          </a:p>
          <a:p>
            <a:pPr eaLnBrk="1" hangingPunct="1">
              <a:buFont typeface="Wingdings" pitchFamily="2" charset="2"/>
              <a:buChar char="q"/>
            </a:pPr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133121" name="Rectangle 2">
            <a:extLst>
              <a:ext uri="{FF2B5EF4-FFF2-40B4-BE49-F238E27FC236}">
                <a16:creationId xmlns:a16="http://schemas.microsoft.com/office/drawing/2014/main" id="{76CF4853-8A30-720C-31F5-3A951F892F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0838" y="620191"/>
            <a:ext cx="10361180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Health Plan References</a:t>
            </a:r>
          </a:p>
        </p:txBody>
      </p:sp>
    </p:spTree>
    <p:extLst>
      <p:ext uri="{BB962C8B-B14F-4D97-AF65-F5344CB8AC3E}">
        <p14:creationId xmlns:p14="http://schemas.microsoft.com/office/powerpoint/2010/main" val="42646513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32DDF-0823-B563-F784-30400C45B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230296"/>
            <a:ext cx="3062263" cy="435934"/>
          </a:xfrm>
        </p:spPr>
        <p:txBody>
          <a:bodyPr/>
          <a:lstStyle/>
          <a:p>
            <a:r>
              <a:rPr lang="en-US" dirty="0"/>
              <a:t>Part 3: REFERENCES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3A0273E1-227C-225B-F770-5C4B06CDFD7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27710"/>
            <a:ext cx="8950688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 err="1"/>
              <a:t>medicare.gov</a:t>
            </a:r>
            <a:r>
              <a:rPr lang="en-US" altLang="en-US" sz="2200" dirty="0"/>
              <a:t> – A resource for beneficiaries to learn about original Medicare and their Medicare Advantage alternatives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Identify Medicare participating doctors, hospitals, providers, and suppliers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Compare all plans in the specific service area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Enroll in a specific Medicare Advantage Prescription Drug plan online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sz="2200" dirty="0" err="1"/>
              <a:t>cms.gov</a:t>
            </a:r>
            <a:r>
              <a:rPr lang="en-US" altLang="en-US" sz="2200" dirty="0"/>
              <a:t> – A resource for Medicare Advantage Organizations (MAOs)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Health plan-related news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Medicare managed care manuals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Health Plan Management System (HPMS) memos 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1800" dirty="0"/>
              <a:t>Medicare Advantage data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133121" name="Rectangle 2">
            <a:extLst>
              <a:ext uri="{FF2B5EF4-FFF2-40B4-BE49-F238E27FC236}">
                <a16:creationId xmlns:a16="http://schemas.microsoft.com/office/drawing/2014/main" id="{76CF4853-8A30-720C-31F5-3A951F892F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0838" y="721178"/>
            <a:ext cx="10361180" cy="105106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Web References</a:t>
            </a:r>
          </a:p>
        </p:txBody>
      </p:sp>
    </p:spTree>
    <p:extLst>
      <p:ext uri="{BB962C8B-B14F-4D97-AF65-F5344CB8AC3E}">
        <p14:creationId xmlns:p14="http://schemas.microsoft.com/office/powerpoint/2010/main" val="2724025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420F84-5B23-EF3F-DA13-FE6864DBF7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4756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B6372C0-2252-40E4-FA9D-9C0FF165F55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5619" y="1937727"/>
            <a:ext cx="9216136" cy="340301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Federally funded and state administered program providing health coverage for those with limited income and assets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Established by title XIX of the Social Security Act of 1965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Each state uses its own guidelines to determine eligibility 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If you are eligible for Medicare and Medicaid (dually eligible), you can enroll in both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>
                <a:solidFill>
                  <a:srgbClr val="000000"/>
                </a:solidFill>
              </a:rPr>
              <a:t>Medicaid Program in California is called Medi-Cal</a:t>
            </a:r>
            <a:endParaRPr lang="en-US" altLang="en-US" sz="2200" dirty="0"/>
          </a:p>
          <a:p>
            <a:pPr eaLnBrk="1" hangingPunct="1"/>
            <a:endParaRPr lang="en-US" altLang="en-US" dirty="0"/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A098DDCC-B60E-6610-B198-CA22D23D0B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616927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What is Medi-Cal?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AC532-CD95-408B-4701-F010AC1D99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8127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8486D81-19BA-F086-F412-7673E9521FB5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3575" y="1937088"/>
            <a:ext cx="8719911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  <a:cs typeface="ＭＳ Ｐゴシック" charset="0"/>
              </a:rPr>
              <a:t>Centers for Medicare and Medicaid Services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  <a:cs typeface="ＭＳ Ｐゴシック" charset="0"/>
              </a:rPr>
              <a:t>A federal agency within the US Department of Health and Human Services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  <a:cs typeface="ＭＳ Ｐゴシック" charset="0"/>
              </a:rPr>
              <a:t>Created in 1977 to administer Medicare and Medicaid programs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  <a:cs typeface="ＭＳ Ｐゴシック" charset="0"/>
              </a:rPr>
              <a:t>Responsible for </a:t>
            </a:r>
          </a:p>
          <a:p>
            <a:pPr lvl="1" eaLnBrk="1" hangingPunct="1"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</a:rPr>
              <a:t>Medicare</a:t>
            </a:r>
          </a:p>
          <a:p>
            <a:pPr lvl="1" eaLnBrk="1" hangingPunct="1"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</a:rPr>
              <a:t>Medicaid</a:t>
            </a:r>
          </a:p>
          <a:p>
            <a:pPr lvl="1" eaLnBrk="1" hangingPunct="1"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ea typeface="ＭＳ Ｐゴシック" charset="0"/>
              </a:rPr>
              <a:t>Quality</a:t>
            </a:r>
          </a:p>
          <a:p>
            <a:pPr eaLnBrk="1" hangingPunct="1">
              <a:buFont typeface="Wingdings 3" charset="0"/>
              <a:buChar char="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5" name="Rectangle 2">
            <a:extLst>
              <a:ext uri="{FF2B5EF4-FFF2-40B4-BE49-F238E27FC236}">
                <a16:creationId xmlns:a16="http://schemas.microsoft.com/office/drawing/2014/main" id="{E90CA146-0DF6-1E92-40CF-25B841447A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616288"/>
            <a:ext cx="6348413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Who is CMS?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98909-A2AB-05B5-FE6D-7CDC5276CF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5" y="384756"/>
            <a:ext cx="3062263" cy="435934"/>
          </a:xfrm>
        </p:spPr>
        <p:txBody>
          <a:bodyPr/>
          <a:lstStyle/>
          <a:p>
            <a:r>
              <a:rPr lang="en-US" dirty="0"/>
              <a:t>Part 1: Original medicare</a:t>
            </a:r>
          </a:p>
          <a:p>
            <a:endParaRPr 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127C8F79-D283-CBC1-D0B1-31FBA1FC446E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65873" y="1930312"/>
            <a:ext cx="4531673" cy="340301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Inpatient hospital care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Skilled Nursing Facility (SNF)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Home health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en-US" sz="2200" dirty="0"/>
              <a:t>Hospice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0961" name="Rectangle 2">
            <a:extLst>
              <a:ext uri="{FF2B5EF4-FFF2-40B4-BE49-F238E27FC236}">
                <a16:creationId xmlns:a16="http://schemas.microsoft.com/office/drawing/2014/main" id="{F7D6C632-8FC7-1412-1A6C-7A13FCC8D7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268" y="716480"/>
            <a:ext cx="9577705" cy="1320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Part A – What is covered?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+Blue">
  <a:themeElements>
    <a:clrScheme name="HPSJ MVHP">
      <a:dk1>
        <a:srgbClr val="0062A5"/>
      </a:dk1>
      <a:lt1>
        <a:srgbClr val="FFFFFF"/>
      </a:lt1>
      <a:dk2>
        <a:srgbClr val="3F3F3F"/>
      </a:dk2>
      <a:lt2>
        <a:srgbClr val="FFFFFF"/>
      </a:lt2>
      <a:accent1>
        <a:srgbClr val="0062A5"/>
      </a:accent1>
      <a:accent2>
        <a:srgbClr val="92D050"/>
      </a:accent2>
      <a:accent3>
        <a:srgbClr val="FFC000"/>
      </a:accent3>
      <a:accent4>
        <a:srgbClr val="FF0000"/>
      </a:accent4>
      <a:accent5>
        <a:srgbClr val="FFFFFF"/>
      </a:accent5>
      <a:accent6>
        <a:srgbClr val="D8D8D8"/>
      </a:accent6>
      <a:hlink>
        <a:srgbClr val="0062A5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+Green">
  <a:themeElements>
    <a:clrScheme name="HPSJ MVHP">
      <a:dk1>
        <a:srgbClr val="0062A5"/>
      </a:dk1>
      <a:lt1>
        <a:srgbClr val="FFFFFF"/>
      </a:lt1>
      <a:dk2>
        <a:srgbClr val="3F3F3F"/>
      </a:dk2>
      <a:lt2>
        <a:srgbClr val="FFFFFF"/>
      </a:lt2>
      <a:accent1>
        <a:srgbClr val="0062A5"/>
      </a:accent1>
      <a:accent2>
        <a:srgbClr val="92D050"/>
      </a:accent2>
      <a:accent3>
        <a:srgbClr val="FFC000"/>
      </a:accent3>
      <a:accent4>
        <a:srgbClr val="FF0000"/>
      </a:accent4>
      <a:accent5>
        <a:srgbClr val="FFFFFF"/>
      </a:accent5>
      <a:accent6>
        <a:srgbClr val="D8D8D8"/>
      </a:accent6>
      <a:hlink>
        <a:srgbClr val="0062A5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White+Red">
  <a:themeElements>
    <a:clrScheme name="HPSJ MVHP">
      <a:dk1>
        <a:srgbClr val="0062A5"/>
      </a:dk1>
      <a:lt1>
        <a:srgbClr val="FFFFFF"/>
      </a:lt1>
      <a:dk2>
        <a:srgbClr val="3F3F3F"/>
      </a:dk2>
      <a:lt2>
        <a:srgbClr val="FFFFFF"/>
      </a:lt2>
      <a:accent1>
        <a:srgbClr val="0062A5"/>
      </a:accent1>
      <a:accent2>
        <a:srgbClr val="92D050"/>
      </a:accent2>
      <a:accent3>
        <a:srgbClr val="BC332C"/>
      </a:accent3>
      <a:accent4>
        <a:srgbClr val="F18C21"/>
      </a:accent4>
      <a:accent5>
        <a:srgbClr val="FFFFFF"/>
      </a:accent5>
      <a:accent6>
        <a:srgbClr val="D8D8D8"/>
      </a:accent6>
      <a:hlink>
        <a:srgbClr val="0062A5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Red+Orange">
  <a:themeElements>
    <a:clrScheme name="HPSJ MVHP">
      <a:dk1>
        <a:srgbClr val="0062A5"/>
      </a:dk1>
      <a:lt1>
        <a:srgbClr val="FFFFFF"/>
      </a:lt1>
      <a:dk2>
        <a:srgbClr val="3F3F3F"/>
      </a:dk2>
      <a:lt2>
        <a:srgbClr val="FFFFFF"/>
      </a:lt2>
      <a:accent1>
        <a:srgbClr val="0062A5"/>
      </a:accent1>
      <a:accent2>
        <a:srgbClr val="92D050"/>
      </a:accent2>
      <a:accent3>
        <a:srgbClr val="BC332C"/>
      </a:accent3>
      <a:accent4>
        <a:srgbClr val="F18C21"/>
      </a:accent4>
      <a:accent5>
        <a:srgbClr val="FFFFFF"/>
      </a:accent5>
      <a:accent6>
        <a:srgbClr val="D8D8D8"/>
      </a:accent6>
      <a:hlink>
        <a:srgbClr val="0062A5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Blank">
  <a:themeElements>
    <a:clrScheme name="HPSJ MVHP">
      <a:dk1>
        <a:srgbClr val="0062A5"/>
      </a:dk1>
      <a:lt1>
        <a:srgbClr val="FFFFFF"/>
      </a:lt1>
      <a:dk2>
        <a:srgbClr val="3F3F3F"/>
      </a:dk2>
      <a:lt2>
        <a:srgbClr val="FFFFFF"/>
      </a:lt2>
      <a:accent1>
        <a:srgbClr val="0062A5"/>
      </a:accent1>
      <a:accent2>
        <a:srgbClr val="92D050"/>
      </a:accent2>
      <a:accent3>
        <a:srgbClr val="BC332C"/>
      </a:accent3>
      <a:accent4>
        <a:srgbClr val="F18C21"/>
      </a:accent4>
      <a:accent5>
        <a:srgbClr val="FFFFFF"/>
      </a:accent5>
      <a:accent6>
        <a:srgbClr val="D8D8D8"/>
      </a:accent6>
      <a:hlink>
        <a:srgbClr val="0062A5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17D7E0A3B3A4CB75CCB4812174D63" ma:contentTypeVersion="4" ma:contentTypeDescription="Create a new document." ma:contentTypeScope="" ma:versionID="6faee4957037148995e905220d564cbc">
  <xsd:schema xmlns:xsd="http://www.w3.org/2001/XMLSchema" xmlns:xs="http://www.w3.org/2001/XMLSchema" xmlns:p="http://schemas.microsoft.com/office/2006/metadata/properties" xmlns:ns2="342fbeee-f1b8-4cc4-a065-853c0cdc56d4" targetNamespace="http://schemas.microsoft.com/office/2006/metadata/properties" ma:root="true" ma:fieldsID="091c5abd35e21c933b14849a2d71d6a5" ns2:_="">
    <xsd:import namespace="342fbeee-f1b8-4cc4-a065-853c0cdc5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fbeee-f1b8-4cc4-a065-853c0cdc5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0BA442-90CA-4C87-A492-C88447AA9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fbeee-f1b8-4cc4-a065-853c0cdc5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86D1B0-5122-4E8D-8803-83EC7AEC8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05854-94FB-4433-A1FE-498ED8141045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342fbeee-f1b8-4cc4-a065-853c0cdc56d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e7c6639-57a3-4088-9ade-a0b0ff6f68ac}" enabled="0" method="" siteId="{4e7c6639-57a3-4088-9ade-a0b0ff6f68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40454</TotalTime>
  <Words>3891</Words>
  <Application>Microsoft Office PowerPoint</Application>
  <PresentationFormat>Widescreen</PresentationFormat>
  <Paragraphs>650</Paragraphs>
  <Slides>63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ＭＳ 明朝</vt:lpstr>
      <vt:lpstr>ＭＳ Ｐゴシック</vt:lpstr>
      <vt:lpstr>Aptos</vt:lpstr>
      <vt:lpstr>Arial</vt:lpstr>
      <vt:lpstr>Century Gothic</vt:lpstr>
      <vt:lpstr>Times New Roman</vt:lpstr>
      <vt:lpstr>Wingdings</vt:lpstr>
      <vt:lpstr>Wingdings 3</vt:lpstr>
      <vt:lpstr>White+Blue</vt:lpstr>
      <vt:lpstr>Blue+Green</vt:lpstr>
      <vt:lpstr>White+Red</vt:lpstr>
      <vt:lpstr>Red+Orange</vt:lpstr>
      <vt:lpstr>Blank</vt:lpstr>
      <vt:lpstr>Dual Special Needs Plan Product Training</vt:lpstr>
      <vt:lpstr>Part One - Original Medicare</vt:lpstr>
      <vt:lpstr>Part Two - Medicare Advantage</vt:lpstr>
      <vt:lpstr>Part Three - Health Plan of San Joaquin  Mountain Valley Health Plan Advantage  D-SNP(HMO)</vt:lpstr>
      <vt:lpstr>PowerPoint Presentation</vt:lpstr>
      <vt:lpstr>What is Medicare?</vt:lpstr>
      <vt:lpstr>What is Medi-Cal?</vt:lpstr>
      <vt:lpstr>Who is CMS?</vt:lpstr>
      <vt:lpstr>Part A – What is covered?</vt:lpstr>
      <vt:lpstr>Part A – What are the beneficiary costs?</vt:lpstr>
      <vt:lpstr>Benefit period for Acute Inpatient and Skilled Nursing Facility (SNF)</vt:lpstr>
      <vt:lpstr>Example: Benefit Period</vt:lpstr>
      <vt:lpstr>Part A – What is included?</vt:lpstr>
      <vt:lpstr>Part A – What isn’t included?</vt:lpstr>
      <vt:lpstr>Part A – What are the beneficiary costs?</vt:lpstr>
      <vt:lpstr>Part B – What is included?</vt:lpstr>
      <vt:lpstr>Part B – What are the beneficiary costs?</vt:lpstr>
      <vt:lpstr>Part B – What isn’t included?</vt:lpstr>
      <vt:lpstr>Standard Part D - What are beneficiary costs? </vt:lpstr>
      <vt:lpstr>Part D – What is included?</vt:lpstr>
      <vt:lpstr>Part Two - Medicare Advantage</vt:lpstr>
      <vt:lpstr>Medicare Advantage History </vt:lpstr>
      <vt:lpstr>Medicare Advantage Basics</vt:lpstr>
      <vt:lpstr>Network Adequacy Requirements</vt:lpstr>
      <vt:lpstr>Sales and Marketing Requirements</vt:lpstr>
      <vt:lpstr>Eligibility Requirements</vt:lpstr>
      <vt:lpstr>Eligibility Requirements (continued)</vt:lpstr>
      <vt:lpstr>Benefit Structure Requirements</vt:lpstr>
      <vt:lpstr>Customer Service Requirements</vt:lpstr>
      <vt:lpstr>Grievance Requirements</vt:lpstr>
      <vt:lpstr>Organization Determination  Requirements</vt:lpstr>
      <vt:lpstr>Organization Determination Requirements (continued)</vt:lpstr>
      <vt:lpstr>Appeal Requirements</vt:lpstr>
      <vt:lpstr>Compliance Requirements</vt:lpstr>
      <vt:lpstr>Special Needs Plans (SNPs)</vt:lpstr>
      <vt:lpstr>Dual Eligible SNP (D-SNP)</vt:lpstr>
      <vt:lpstr>Exclusively Aligned Enrollment (EAE)</vt:lpstr>
      <vt:lpstr>Part Three - Health Plan of San Joaquin  Mountain Valley Health Plan Advantage D-SNP(HMO)</vt:lpstr>
      <vt:lpstr>Advantage D-SNP Basics</vt:lpstr>
      <vt:lpstr>Advantage D-SNP Basics (continued)</vt:lpstr>
      <vt:lpstr>Inpatient Hospital Care</vt:lpstr>
      <vt:lpstr>Inpatient Mental Health Care</vt:lpstr>
      <vt:lpstr>Outpatient Hospital Care</vt:lpstr>
      <vt:lpstr>Outpatient Mental Health </vt:lpstr>
      <vt:lpstr>Emergency or Urgent Care</vt:lpstr>
      <vt:lpstr>Skilled Nursing Care</vt:lpstr>
      <vt:lpstr>Doctor’s Visits</vt:lpstr>
      <vt:lpstr>Ambulance/Transportation Services</vt:lpstr>
      <vt:lpstr>Preventive Services and Procedures</vt:lpstr>
      <vt:lpstr>Outpatient Radiology, Labs, X-rays</vt:lpstr>
      <vt:lpstr>Home Health Services</vt:lpstr>
      <vt:lpstr>DME, Prosthetics/Orthotics, Supplies</vt:lpstr>
      <vt:lpstr>Medicare Part B Drugs</vt:lpstr>
      <vt:lpstr>Outpatient Rehabilitation Therapy</vt:lpstr>
      <vt:lpstr>Dental Services </vt:lpstr>
      <vt:lpstr>Vision Services</vt:lpstr>
      <vt:lpstr>Hearing Services </vt:lpstr>
      <vt:lpstr>Over-the-Counter (OTC) items</vt:lpstr>
      <vt:lpstr>Pharmacy Benefit (Part D Drugs)</vt:lpstr>
      <vt:lpstr>Pharmacy Benefit (continued)</vt:lpstr>
      <vt:lpstr>Health Plan References</vt:lpstr>
      <vt:lpstr>Web 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Fidencio Enriquez</dc:creator>
  <cp:lastModifiedBy>Tiffany Embry Savea</cp:lastModifiedBy>
  <cp:revision>152</cp:revision>
  <dcterms:created xsi:type="dcterms:W3CDTF">2024-11-18T23:09:33Z</dcterms:created>
  <dcterms:modified xsi:type="dcterms:W3CDTF">2025-10-29T18:44:09Z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0x010100F7E17D7E0A3B3A4CB75CCB4812174D63</vt:lpwstr>
  </property>
</Properties>
</file>