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media/image11.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1.jpg" ContentType="image/jpg"/>
  <Override PartName="/ppt/notesSlides/notesSlide8.xml" ContentType="application/vnd.openxmlformats-officedocument.presentationml.notesSlide+xml"/>
  <Override PartName="/ppt/media/image27.jpg" ContentType="image/jpg"/>
  <Override PartName="/ppt/media/image29.jpg" ContentType="image/jpg"/>
  <Override PartName="/ppt/media/image33.jpg" ContentType="image/jpg"/>
  <Override PartName="/ppt/media/image35.jpg" ContentType="image/jpg"/>
  <Override PartName="/ppt/notesSlides/notesSlide9.xml" ContentType="application/vnd.openxmlformats-officedocument.presentationml.notesSlide+xml"/>
  <Override PartName="/ppt/media/image37.jpg" ContentType="image/jpg"/>
  <Override PartName="/ppt/media/image39.jpg" ContentType="image/jpg"/>
  <Override PartName="/ppt/media/image47.jpg" ContentType="image/jpg"/>
  <Override PartName="/ppt/media/image49.jpg" ContentType="image/jpg"/>
  <Override PartName="/ppt/media/image53.jpg" ContentType="image/jpg"/>
  <Override PartName="/ppt/notesSlides/notesSlide10.xml" ContentType="application/vnd.openxmlformats-officedocument.presentationml.notesSlide+xml"/>
  <Override PartName="/ppt/media/image55.jpg" ContentType="image/jpg"/>
  <Override PartName="/ppt/notesSlides/notesSlide11.xml" ContentType="application/vnd.openxmlformats-officedocument.presentationml.notesSlide+xml"/>
  <Override PartName="/ppt/media/image56.jpg" ContentType="image/jpg"/>
  <Override PartName="/ppt/media/image57.jpg" ContentType="image/jpg"/>
  <Override PartName="/ppt/media/image58.jpg" ContentType="image/jpg"/>
  <Override PartName="/ppt/media/image60.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69.jpg" ContentType="image/jpg"/>
  <Override PartName="/ppt/media/image70.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71.jpg" ContentType="image/jpg"/>
  <Override PartName="/ppt/media/image72.jpg" ContentType="image/jpg"/>
  <Override PartName="/ppt/media/image74.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90.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95.jpg" ContentType="image/jpg"/>
  <Override PartName="/ppt/notesSlides/notesSlide28.xml" ContentType="application/vnd.openxmlformats-officedocument.presentationml.notesSlide+xml"/>
  <Override PartName="/ppt/media/image96.jpg" ContentType="image/jpg"/>
  <Override PartName="/ppt/notesSlides/notesSlide29.xml" ContentType="application/vnd.openxmlformats-officedocument.presentationml.notesSlide+xml"/>
  <Override PartName="/ppt/media/image97.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102.jpg" ContentType="image/jp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80_0.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105.jpg" ContentType="image/jpg"/>
  <Override PartName="/ppt/notesSlides/notesSlide47.xml" ContentType="application/vnd.openxmlformats-officedocument.presentationml.notesSlide+xml"/>
  <Override PartName="/ppt/media/image107.jpg" ContentType="image/jpg"/>
  <Override PartName="/ppt/media/image108.jpg" ContentType="image/jpg"/>
  <Override PartName="/ppt/media/image110.jpg" ContentType="image/jpg"/>
  <Override PartName="/ppt/notesSlides/notesSlide48.xml" ContentType="application/vnd.openxmlformats-officedocument.presentationml.notesSlide+xml"/>
  <Override PartName="/ppt/notesSlides/notesSlide49.xml" ContentType="application/vnd.openxmlformats-officedocument.presentationml.notesSlide+xml"/>
  <Override PartName="/ppt/media/image115.jpg" ContentType="image/jpg"/>
  <Override PartName="/ppt/media/image116.jpg" ContentType="image/jpg"/>
  <Override PartName="/ppt/media/image117.jpg" ContentType="image/jpg"/>
  <Override PartName="/ppt/media/image118.jpg" ContentType="image/jpg"/>
  <Override PartName="/ppt/media/image119.jpg" ContentType="image/jpg"/>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58"/>
  </p:notesMasterIdLst>
  <p:sldIdLst>
    <p:sldId id="256" r:id="rId5"/>
    <p:sldId id="319" r:id="rId6"/>
    <p:sldId id="333" r:id="rId7"/>
    <p:sldId id="334" r:id="rId8"/>
    <p:sldId id="335" r:id="rId9"/>
    <p:sldId id="336" r:id="rId10"/>
    <p:sldId id="420" r:id="rId11"/>
    <p:sldId id="421" r:id="rId12"/>
    <p:sldId id="422" r:id="rId13"/>
    <p:sldId id="401" r:id="rId14"/>
    <p:sldId id="402" r:id="rId15"/>
    <p:sldId id="403" r:id="rId16"/>
    <p:sldId id="404" r:id="rId17"/>
    <p:sldId id="423" r:id="rId18"/>
    <p:sldId id="407" r:id="rId19"/>
    <p:sldId id="408" r:id="rId20"/>
    <p:sldId id="409" r:id="rId21"/>
    <p:sldId id="410" r:id="rId22"/>
    <p:sldId id="415" r:id="rId23"/>
    <p:sldId id="411" r:id="rId24"/>
    <p:sldId id="412" r:id="rId25"/>
    <p:sldId id="414" r:id="rId26"/>
    <p:sldId id="413" r:id="rId27"/>
    <p:sldId id="340" r:id="rId28"/>
    <p:sldId id="337" r:id="rId29"/>
    <p:sldId id="338" r:id="rId30"/>
    <p:sldId id="266" r:id="rId31"/>
    <p:sldId id="267" r:id="rId32"/>
    <p:sldId id="268" r:id="rId33"/>
    <p:sldId id="269" r:id="rId34"/>
    <p:sldId id="394" r:id="rId35"/>
    <p:sldId id="344" r:id="rId36"/>
    <p:sldId id="345" r:id="rId37"/>
    <p:sldId id="349" r:id="rId38"/>
    <p:sldId id="356" r:id="rId39"/>
    <p:sldId id="357" r:id="rId40"/>
    <p:sldId id="358" r:id="rId41"/>
    <p:sldId id="359" r:id="rId42"/>
    <p:sldId id="294" r:id="rId43"/>
    <p:sldId id="295" r:id="rId44"/>
    <p:sldId id="297" r:id="rId45"/>
    <p:sldId id="307" r:id="rId46"/>
    <p:sldId id="397" r:id="rId47"/>
    <p:sldId id="383" r:id="rId48"/>
    <p:sldId id="384" r:id="rId49"/>
    <p:sldId id="385" r:id="rId50"/>
    <p:sldId id="386" r:id="rId51"/>
    <p:sldId id="387" r:id="rId52"/>
    <p:sldId id="388" r:id="rId53"/>
    <p:sldId id="389" r:id="rId54"/>
    <p:sldId id="390" r:id="rId55"/>
    <p:sldId id="392" r:id="rId56"/>
    <p:sldId id="42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1C25B-395D-AB48-35E2-8919AB2F27EB}" name="Kerry Melachouris" initials="KM" userId="S::CN113341@centene.com::30f7039e-c061-4f53-b03f-50150a08bc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80_0.xml><?xml version="1.0" encoding="utf-8"?>
<p188:cmLst xmlns:a="http://schemas.openxmlformats.org/drawingml/2006/main" xmlns:r="http://schemas.openxmlformats.org/officeDocument/2006/relationships" xmlns:p188="http://schemas.microsoft.com/office/powerpoint/2018/8/main">
  <p188:cm id="{12DF7B0C-7FB4-4648-A7AD-A70BD96876D8}" authorId="{D6F1C25B-395D-AB48-35E2-8919AB2F27EB}" created="2025-01-24T00:33:55.175">
    <pc:sldMkLst xmlns:pc="http://schemas.microsoft.com/office/powerpoint/2013/main/command">
      <pc:docMk/>
      <pc:sldMk cId="0" sldId="384"/>
    </pc:sldMkLst>
    <p188:txBody>
      <a:bodyPr/>
      <a:lstStyle/>
      <a:p>
        <a:r>
          <a:rPr lang="en-US"/>
          <a:t>Question for Eddie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4E60C-0612-4E88-B9FE-77181AD70D99}"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0E1CD-2BB8-457F-B308-F7CF4C7F5244}" type="slidenum">
              <a:rPr lang="en-US" smtClean="0"/>
              <a:t>‹#›</a:t>
            </a:fld>
            <a:endParaRPr lang="en-US"/>
          </a:p>
        </p:txBody>
      </p:sp>
    </p:spTree>
    <p:extLst>
      <p:ext uri="{BB962C8B-B14F-4D97-AF65-F5344CB8AC3E}">
        <p14:creationId xmlns:p14="http://schemas.microsoft.com/office/powerpoint/2010/main" val="106123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77200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then add note</a:t>
            </a:r>
          </a:p>
          <a:p>
            <a:r>
              <a:rPr lang="en-US" dirty="0"/>
              <a:t>Note: when determining what is ‘eye level’……… height can vary between patients, will require Velcro to adjust</a:t>
            </a:r>
          </a:p>
        </p:txBody>
      </p:sp>
      <p:sp>
        <p:nvSpPr>
          <p:cNvPr id="4" name="Slide Number Placeholder 3"/>
          <p:cNvSpPr>
            <a:spLocks noGrp="1"/>
          </p:cNvSpPr>
          <p:nvPr>
            <p:ph type="sldNum" sz="quarter" idx="5"/>
          </p:nvPr>
        </p:nvSpPr>
        <p:spPr/>
        <p:txBody>
          <a:bodyPr/>
          <a:lstStyle/>
          <a:p>
            <a:fld id="{49D3D5AB-B039-4130-8557-9C98E24B3C2D}" type="slidenum">
              <a:rPr lang="en-US" smtClean="0"/>
              <a:t>11</a:t>
            </a:fld>
            <a:endParaRPr lang="en-US" dirty="0"/>
          </a:p>
        </p:txBody>
      </p:sp>
    </p:spTree>
    <p:extLst>
      <p:ext uri="{BB962C8B-B14F-4D97-AF65-F5344CB8AC3E}">
        <p14:creationId xmlns:p14="http://schemas.microsoft.com/office/powerpoint/2010/main" val="277147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12</a:t>
            </a:fld>
            <a:endParaRPr lang="en-US" dirty="0"/>
          </a:p>
        </p:txBody>
      </p:sp>
    </p:spTree>
    <p:extLst>
      <p:ext uri="{BB962C8B-B14F-4D97-AF65-F5344CB8AC3E}">
        <p14:creationId xmlns:p14="http://schemas.microsoft.com/office/powerpoint/2010/main" val="377981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Don’t forget animation!!</a:t>
            </a:r>
          </a:p>
          <a:p>
            <a:pPr marL="228600" indent="-228600">
              <a:buFont typeface="+mj-lt"/>
              <a:buAutoNum type="arabicPeriod"/>
            </a:pPr>
            <a:r>
              <a:rPr lang="en-US" dirty="0"/>
              <a:t>Screen Right eye first</a:t>
            </a:r>
            <a:r>
              <a:rPr lang="en-US" baseline="0" dirty="0"/>
              <a:t> (cover the left eye).</a:t>
            </a:r>
            <a:endParaRPr lang="en-US" dirty="0"/>
          </a:p>
          <a:p>
            <a:pPr marL="228600" indent="-228600">
              <a:buFont typeface="+mj-lt"/>
              <a:buAutoNum type="arabicPeriod"/>
            </a:pPr>
            <a:r>
              <a:rPr lang="en-US" dirty="0"/>
              <a:t>Read</a:t>
            </a:r>
            <a:r>
              <a:rPr lang="en-US" baseline="0" dirty="0"/>
              <a:t> the first optotype on the right side and move down until an optotype is missed</a:t>
            </a:r>
            <a:r>
              <a:rPr lang="en-US" baseline="0" dirty="0">
                <a:solidFill>
                  <a:srgbClr val="FF0000"/>
                </a:solidFill>
                <a:highlight>
                  <a:srgbClr val="FFFF00"/>
                </a:highlight>
              </a:rPr>
              <a:t>. </a:t>
            </a:r>
            <a:r>
              <a:rPr lang="en-US" baseline="0" dirty="0"/>
              <a:t>(</a:t>
            </a:r>
            <a:r>
              <a:rPr lang="en-US" b="1" baseline="0" dirty="0"/>
              <a:t>use action buttons to show the optotypes C, N, N, C, K, N, H, D, and here they fail and then you stop)</a:t>
            </a:r>
          </a:p>
          <a:p>
            <a:pPr marL="228600" indent="-228600">
              <a:buFont typeface="+mj-lt"/>
              <a:buAutoNum type="arabicPeriod"/>
            </a:pPr>
            <a:r>
              <a:rPr lang="en-US" baseline="0" dirty="0"/>
              <a:t>Return to the line above the missed optotype or the 20/32 line and have the child identify each optotype on line from left to right.</a:t>
            </a:r>
          </a:p>
          <a:p>
            <a:pPr marL="228600" indent="-228600">
              <a:buFont typeface="+mj-lt"/>
              <a:buAutoNum type="arabicPeriod"/>
            </a:pPr>
            <a:r>
              <a:rPr lang="en-US" baseline="0" dirty="0"/>
              <a:t>Start at this line and they miss the H, N, K and they get C and D correct.  If they miss 3 or more optotypes, they read the line above.  Keep repeating until they can identify 3 or more optotypes and record the Visual Acuity measurement.  The child failed this line since the child missed 3 out of 5 so we move up.</a:t>
            </a:r>
          </a:p>
          <a:p>
            <a:pPr marL="228600" indent="-228600">
              <a:buFont typeface="+mj-lt"/>
              <a:buAutoNum type="arabicPeriod"/>
            </a:pPr>
            <a:r>
              <a:rPr lang="en-US" baseline="0" dirty="0"/>
              <a:t>Now the child get’s K right, then miss S, miss V, and miss R, and get H right.  The child still fails, since they missed 3.</a:t>
            </a:r>
          </a:p>
          <a:p>
            <a:pPr marL="228600" indent="-228600">
              <a:buFont typeface="+mj-lt"/>
              <a:buAutoNum type="arabicPeriod"/>
            </a:pPr>
            <a:r>
              <a:rPr lang="en-US" baseline="0" dirty="0"/>
              <a:t>We read the line above from left to right and here the child only misses S and O.  The child passes since they got 3 correct so we can stop.</a:t>
            </a:r>
          </a:p>
          <a:p>
            <a:pPr marL="228600" indent="-228600">
              <a:buFont typeface="+mj-lt"/>
              <a:buAutoNum type="arabicPeriod"/>
            </a:pPr>
            <a:r>
              <a:rPr lang="en-US" baseline="0" dirty="0"/>
              <a:t>Record the Visual Acuity for that line at the 20 foot equivalent, so OD for Right Eye and 20/50</a:t>
            </a:r>
          </a:p>
          <a:p>
            <a:pPr marL="228600" indent="-228600">
              <a:buFont typeface="+mj-lt"/>
              <a:buAutoNum type="arabicPeriod"/>
            </a:pPr>
            <a:r>
              <a:rPr lang="en-US" baseline="0" dirty="0"/>
              <a:t>If a child correctly identifies 3 optotypes on the line above the missed optotype, the child moves down a line until they miss 3 or more optotypes.  Record the VA measurement of the passing line (3 or more optotypes correct).  We will now demonstrate this with the left eye.</a:t>
            </a:r>
          </a:p>
          <a:p>
            <a:pPr marL="228600" indent="-228600">
              <a:buFont typeface="+mj-lt"/>
              <a:buAutoNum type="arabicPeriod"/>
            </a:pPr>
            <a:r>
              <a:rPr lang="en-US" baseline="0" dirty="0"/>
              <a:t>Screen Left eye (cover the right eye) </a:t>
            </a:r>
          </a:p>
          <a:p>
            <a:pPr marL="228600" indent="-228600">
              <a:buFont typeface="+mj-lt"/>
              <a:buAutoNum type="arabicPeriod"/>
            </a:pPr>
            <a:r>
              <a:rPr lang="en-US" baseline="0" dirty="0"/>
              <a:t>Read the first optotype on the left hand side and move down until an optotype is missed.</a:t>
            </a:r>
          </a:p>
          <a:p>
            <a:pPr marL="228600" indent="-228600">
              <a:buFont typeface="+mj-lt"/>
              <a:buAutoNum type="arabicPeriod"/>
            </a:pPr>
            <a:r>
              <a:rPr lang="en-US" baseline="0" dirty="0"/>
              <a:t>Return to the line above or line 20/40 and have child read the line from left to right.</a:t>
            </a:r>
          </a:p>
          <a:p>
            <a:pPr marL="228600" indent="-228600">
              <a:buFont typeface="+mj-lt"/>
              <a:buAutoNum type="arabicPeriod"/>
            </a:pPr>
            <a:r>
              <a:rPr lang="en-US" baseline="0" dirty="0"/>
              <a:t>Here they read it and miss 2 out of 5. So instead of moving up, we move down since they passed this line.</a:t>
            </a:r>
          </a:p>
          <a:p>
            <a:pPr marL="228600" indent="-228600">
              <a:buFont typeface="+mj-lt"/>
              <a:buAutoNum type="arabicPeriod"/>
            </a:pPr>
            <a:r>
              <a:rPr lang="en-US" baseline="0" dirty="0"/>
              <a:t>Now we read this line and they miss K again.  They got S correct and they miss N and H.  Here they missed 3 optotypes, which means they failed this line.</a:t>
            </a:r>
          </a:p>
          <a:p>
            <a:pPr marL="228600" indent="-228600">
              <a:buFont typeface="+mj-lt"/>
              <a:buAutoNum type="arabicPeriod"/>
            </a:pPr>
            <a:r>
              <a:rPr lang="en-US" baseline="0" dirty="0"/>
              <a:t>You will be recording the pass line.  Always record the pass line at the 20 foot equivalent.  This would be OS for Left Eye and 20/40.</a:t>
            </a:r>
          </a:p>
          <a:p>
            <a:pPr marL="228600" indent="-228600">
              <a:buFont typeface="+mj-lt"/>
              <a:buAutoNum type="arabicPeriod"/>
            </a:pPr>
            <a:endParaRPr lang="en-US" baseline="0"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77205C1-298B-4D4E-9000-C9B55F3A9BC1}" type="slidenum">
              <a:rPr lang="en-US" smtClean="0"/>
              <a:t>13</a:t>
            </a:fld>
            <a:endParaRPr lang="en-US" dirty="0"/>
          </a:p>
        </p:txBody>
      </p:sp>
    </p:spTree>
    <p:extLst>
      <p:ext uri="{BB962C8B-B14F-4D97-AF65-F5344CB8AC3E}">
        <p14:creationId xmlns:p14="http://schemas.microsoft.com/office/powerpoint/2010/main" val="272971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Don’t forget animation!!!</a:t>
            </a:r>
          </a:p>
          <a:p>
            <a:endParaRPr lang="en-US" baseline="0" dirty="0"/>
          </a:p>
          <a:p>
            <a:r>
              <a:rPr lang="en-US" baseline="0" dirty="0"/>
              <a:t>The critical line eye chart is a much faster method, but cannot identify 2-line difference between the eyes.  The critical line is the age dependent Visual Acuity measurement that the child is expected to see normally and pass.</a:t>
            </a:r>
          </a:p>
          <a:p>
            <a:endParaRPr lang="en-US" baseline="0" dirty="0"/>
          </a:p>
          <a:p>
            <a:pPr marL="228600" indent="-228600">
              <a:buAutoNum type="arabicPeriod"/>
            </a:pPr>
            <a:r>
              <a:rPr lang="en-US" baseline="0" dirty="0"/>
              <a:t>Have the child read the top line with both eyes uncovered, reading from left to right to familiarize them with reading the eye chart. (can also use reading right to left to not get false positive if they have memorized the line)</a:t>
            </a:r>
          </a:p>
          <a:p>
            <a:pPr marL="228600" indent="-228600">
              <a:buAutoNum type="arabicPeriod"/>
            </a:pPr>
            <a:r>
              <a:rPr lang="en-US" baseline="0" dirty="0"/>
              <a:t>For right eye screening, have child cover the left eye and you will cover the bottom box with either your hand or a piece of paper.  Here they miss two.  You will record OD 20/32 since that’s the measurement acuity and this is a Pass</a:t>
            </a:r>
          </a:p>
          <a:p>
            <a:pPr marL="228600" indent="-228600">
              <a:buAutoNum type="arabicPeriod"/>
            </a:pPr>
            <a:r>
              <a:rPr lang="en-US" baseline="0" dirty="0"/>
              <a:t>Now we will screen the left eye.  Have the child cover the right eye, and you will cover the top box with either your hand or piece of paper.  Here they miss three.  You will record OS 20/32 Fail.</a:t>
            </a:r>
          </a:p>
          <a:p>
            <a:pPr marL="0" indent="0">
              <a:buNone/>
            </a:pPr>
            <a:endParaRPr lang="en-US" baseline="0" dirty="0"/>
          </a:p>
          <a:p>
            <a:pPr marL="0" indent="0">
              <a:buNone/>
            </a:pPr>
            <a:r>
              <a:rPr lang="en-US" baseline="0" dirty="0"/>
              <a:t>Read left hand side.</a:t>
            </a:r>
          </a:p>
        </p:txBody>
      </p:sp>
      <p:sp>
        <p:nvSpPr>
          <p:cNvPr id="4" name="Slide Number Placeholder 3"/>
          <p:cNvSpPr>
            <a:spLocks noGrp="1"/>
          </p:cNvSpPr>
          <p:nvPr>
            <p:ph type="sldNum" sz="quarter" idx="10"/>
          </p:nvPr>
        </p:nvSpPr>
        <p:spPr/>
        <p:txBody>
          <a:bodyPr/>
          <a:lstStyle/>
          <a:p>
            <a:fld id="{B22CD2E8-64F4-4C44-9F57-50977BBC21E0}" type="slidenum">
              <a:rPr lang="en-US" smtClean="0"/>
              <a:t>14</a:t>
            </a:fld>
            <a:endParaRPr lang="en-US"/>
          </a:p>
        </p:txBody>
      </p:sp>
    </p:spTree>
    <p:extLst>
      <p:ext uri="{BB962C8B-B14F-4D97-AF65-F5344CB8AC3E}">
        <p14:creationId xmlns:p14="http://schemas.microsoft.com/office/powerpoint/2010/main" val="424727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15</a:t>
            </a:fld>
            <a:endParaRPr lang="en-US" dirty="0"/>
          </a:p>
        </p:txBody>
      </p:sp>
    </p:spTree>
    <p:extLst>
      <p:ext uri="{BB962C8B-B14F-4D97-AF65-F5344CB8AC3E}">
        <p14:creationId xmlns:p14="http://schemas.microsoft.com/office/powerpoint/2010/main" val="64911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can be done with a 10  foot chart (or 20 foot if using Snellen chart), the line on the floor needs to correlate with appropriate chart and vision screening area should be out of traffic area with adequate lighting. Screening is mid-line to the chart and child should stand with arch of each foot on the line. </a:t>
            </a:r>
          </a:p>
        </p:txBody>
      </p:sp>
      <p:sp>
        <p:nvSpPr>
          <p:cNvPr id="4" name="Slide Number Placeholder 3"/>
          <p:cNvSpPr>
            <a:spLocks noGrp="1"/>
          </p:cNvSpPr>
          <p:nvPr>
            <p:ph type="sldNum" sz="quarter" idx="5"/>
          </p:nvPr>
        </p:nvSpPr>
        <p:spPr/>
        <p:txBody>
          <a:bodyPr/>
          <a:lstStyle/>
          <a:p>
            <a:fld id="{49D3D5AB-B039-4130-8557-9C98E24B3C2D}" type="slidenum">
              <a:rPr lang="en-US" smtClean="0"/>
              <a:t>16</a:t>
            </a:fld>
            <a:endParaRPr lang="en-US" dirty="0"/>
          </a:p>
        </p:txBody>
      </p:sp>
    </p:spTree>
    <p:extLst>
      <p:ext uri="{BB962C8B-B14F-4D97-AF65-F5344CB8AC3E}">
        <p14:creationId xmlns:p14="http://schemas.microsoft.com/office/powerpoint/2010/main" val="313211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uncooperative children, make a second attempt later in the visit. If that is not possible, reschedule no later than 6 months. If child can not be screened, refer to an ophthalmologist or optometrist. </a:t>
            </a:r>
          </a:p>
        </p:txBody>
      </p:sp>
      <p:sp>
        <p:nvSpPr>
          <p:cNvPr id="4" name="Slide Number Placeholder 3"/>
          <p:cNvSpPr>
            <a:spLocks noGrp="1"/>
          </p:cNvSpPr>
          <p:nvPr>
            <p:ph type="sldNum" sz="quarter" idx="5"/>
          </p:nvPr>
        </p:nvSpPr>
        <p:spPr/>
        <p:txBody>
          <a:bodyPr/>
          <a:lstStyle/>
          <a:p>
            <a:fld id="{49D3D5AB-B039-4130-8557-9C98E24B3C2D}" type="slidenum">
              <a:rPr lang="en-US" smtClean="0"/>
              <a:t>17</a:t>
            </a:fld>
            <a:endParaRPr lang="en-US" dirty="0"/>
          </a:p>
        </p:txBody>
      </p:sp>
    </p:spTree>
    <p:extLst>
      <p:ext uri="{BB962C8B-B14F-4D97-AF65-F5344CB8AC3E}">
        <p14:creationId xmlns:p14="http://schemas.microsoft.com/office/powerpoint/2010/main" val="309933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vision screening kits available. Here are some examples.</a:t>
            </a:r>
          </a:p>
        </p:txBody>
      </p:sp>
      <p:sp>
        <p:nvSpPr>
          <p:cNvPr id="4" name="Slide Number Placeholder 3"/>
          <p:cNvSpPr>
            <a:spLocks noGrp="1"/>
          </p:cNvSpPr>
          <p:nvPr>
            <p:ph type="sldNum" sz="quarter" idx="5"/>
          </p:nvPr>
        </p:nvSpPr>
        <p:spPr/>
        <p:txBody>
          <a:bodyPr/>
          <a:lstStyle/>
          <a:p>
            <a:fld id="{49D3D5AB-B039-4130-8557-9C98E24B3C2D}" type="slidenum">
              <a:rPr lang="en-US" smtClean="0"/>
              <a:t>18</a:t>
            </a:fld>
            <a:endParaRPr lang="en-US" dirty="0"/>
          </a:p>
        </p:txBody>
      </p:sp>
    </p:spTree>
    <p:extLst>
      <p:ext uri="{BB962C8B-B14F-4D97-AF65-F5344CB8AC3E}">
        <p14:creationId xmlns:p14="http://schemas.microsoft.com/office/powerpoint/2010/main" val="220663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between eye charts and screening devices is that devices does not measure visual acuity but can detect risk factors. </a:t>
            </a:r>
          </a:p>
        </p:txBody>
      </p:sp>
      <p:sp>
        <p:nvSpPr>
          <p:cNvPr id="4" name="Slide Number Placeholder 3"/>
          <p:cNvSpPr>
            <a:spLocks noGrp="1"/>
          </p:cNvSpPr>
          <p:nvPr>
            <p:ph type="sldNum" sz="quarter" idx="5"/>
          </p:nvPr>
        </p:nvSpPr>
        <p:spPr/>
        <p:txBody>
          <a:bodyPr/>
          <a:lstStyle/>
          <a:p>
            <a:fld id="{49D3D5AB-B039-4130-8557-9C98E24B3C2D}" type="slidenum">
              <a:rPr lang="en-US" smtClean="0"/>
              <a:t>19</a:t>
            </a:fld>
            <a:endParaRPr lang="en-US" dirty="0"/>
          </a:p>
        </p:txBody>
      </p:sp>
    </p:spTree>
    <p:extLst>
      <p:ext uri="{BB962C8B-B14F-4D97-AF65-F5344CB8AC3E}">
        <p14:creationId xmlns:p14="http://schemas.microsoft.com/office/powerpoint/2010/main" val="353342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Instrument based screening is endorsed by the AAP and includes instruments such as </a:t>
            </a:r>
            <a:r>
              <a:rPr lang="en-US" dirty="0" err="1"/>
              <a:t>photoscreener</a:t>
            </a:r>
            <a:r>
              <a:rPr lang="en-US" dirty="0"/>
              <a:t>, autorefractor that does not replace screening with eye charts.</a:t>
            </a:r>
          </a:p>
        </p:txBody>
      </p:sp>
      <p:sp>
        <p:nvSpPr>
          <p:cNvPr id="4" name="Slide Number Placeholder 3"/>
          <p:cNvSpPr>
            <a:spLocks noGrp="1"/>
          </p:cNvSpPr>
          <p:nvPr>
            <p:ph type="sldNum" sz="quarter" idx="5"/>
          </p:nvPr>
        </p:nvSpPr>
        <p:spPr/>
        <p:txBody>
          <a:bodyPr/>
          <a:lstStyle/>
          <a:p>
            <a:fld id="{49D3D5AB-B039-4130-8557-9C98E24B3C2D}" type="slidenum">
              <a:rPr lang="en-US" smtClean="0"/>
              <a:t>20</a:t>
            </a:fld>
            <a:endParaRPr lang="en-US" dirty="0"/>
          </a:p>
        </p:txBody>
      </p:sp>
    </p:spTree>
    <p:extLst>
      <p:ext uri="{BB962C8B-B14F-4D97-AF65-F5344CB8AC3E}">
        <p14:creationId xmlns:p14="http://schemas.microsoft.com/office/powerpoint/2010/main" val="117063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Objectives</a:t>
            </a:r>
          </a:p>
        </p:txBody>
      </p:sp>
      <p:sp>
        <p:nvSpPr>
          <p:cNvPr id="4" name="Slide Number Placeholder 3"/>
          <p:cNvSpPr>
            <a:spLocks noGrp="1"/>
          </p:cNvSpPr>
          <p:nvPr>
            <p:ph type="sldNum" sz="quarter" idx="5"/>
          </p:nvPr>
        </p:nvSpPr>
        <p:spPr/>
        <p:txBody>
          <a:bodyPr/>
          <a:lstStyle/>
          <a:p>
            <a:fld id="{49D3D5AB-B039-4130-8557-9C98E24B3C2D}" type="slidenum">
              <a:rPr lang="en-US" smtClean="0"/>
              <a:t>3</a:t>
            </a:fld>
            <a:endParaRPr lang="en-US" dirty="0"/>
          </a:p>
        </p:txBody>
      </p:sp>
    </p:spTree>
    <p:extLst>
      <p:ext uri="{BB962C8B-B14F-4D97-AF65-F5344CB8AC3E}">
        <p14:creationId xmlns:p14="http://schemas.microsoft.com/office/powerpoint/2010/main" val="1715337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 of common screening instruments. All results must be documented in patient’s medical records. </a:t>
            </a:r>
          </a:p>
        </p:txBody>
      </p:sp>
      <p:sp>
        <p:nvSpPr>
          <p:cNvPr id="4" name="Slide Number Placeholder 3"/>
          <p:cNvSpPr>
            <a:spLocks noGrp="1"/>
          </p:cNvSpPr>
          <p:nvPr>
            <p:ph type="sldNum" sz="quarter" idx="5"/>
          </p:nvPr>
        </p:nvSpPr>
        <p:spPr/>
        <p:txBody>
          <a:bodyPr/>
          <a:lstStyle/>
          <a:p>
            <a:fld id="{49D3D5AB-B039-4130-8557-9C98E24B3C2D}" type="slidenum">
              <a:rPr lang="en-US" smtClean="0"/>
              <a:t>21</a:t>
            </a:fld>
            <a:endParaRPr lang="en-US" dirty="0"/>
          </a:p>
        </p:txBody>
      </p:sp>
    </p:spTree>
    <p:extLst>
      <p:ext uri="{BB962C8B-B14F-4D97-AF65-F5344CB8AC3E}">
        <p14:creationId xmlns:p14="http://schemas.microsoft.com/office/powerpoint/2010/main" val="249564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22</a:t>
            </a:fld>
            <a:endParaRPr lang="en-US" dirty="0"/>
          </a:p>
        </p:txBody>
      </p:sp>
    </p:spTree>
    <p:extLst>
      <p:ext uri="{BB962C8B-B14F-4D97-AF65-F5344CB8AC3E}">
        <p14:creationId xmlns:p14="http://schemas.microsoft.com/office/powerpoint/2010/main" val="213382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basic anatomy of the Eye.</a:t>
            </a:r>
          </a:p>
        </p:txBody>
      </p:sp>
      <p:sp>
        <p:nvSpPr>
          <p:cNvPr id="4" name="Slide Number Placeholder 3"/>
          <p:cNvSpPr>
            <a:spLocks noGrp="1"/>
          </p:cNvSpPr>
          <p:nvPr>
            <p:ph type="sldNum" sz="quarter" idx="5"/>
          </p:nvPr>
        </p:nvSpPr>
        <p:spPr/>
        <p:txBody>
          <a:bodyPr/>
          <a:lstStyle/>
          <a:p>
            <a:fld id="{49D3D5AB-B039-4130-8557-9C98E24B3C2D}" type="slidenum">
              <a:rPr lang="en-US" smtClean="0"/>
              <a:t>24</a:t>
            </a:fld>
            <a:endParaRPr lang="en-US" dirty="0"/>
          </a:p>
        </p:txBody>
      </p:sp>
    </p:spTree>
    <p:extLst>
      <p:ext uri="{BB962C8B-B14F-4D97-AF65-F5344CB8AC3E}">
        <p14:creationId xmlns:p14="http://schemas.microsoft.com/office/powerpoint/2010/main" val="244108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25</a:t>
            </a:fld>
            <a:endParaRPr lang="en-US" dirty="0"/>
          </a:p>
        </p:txBody>
      </p:sp>
    </p:spTree>
    <p:extLst>
      <p:ext uri="{BB962C8B-B14F-4D97-AF65-F5344CB8AC3E}">
        <p14:creationId xmlns:p14="http://schemas.microsoft.com/office/powerpoint/2010/main" val="2666836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26</a:t>
            </a:fld>
            <a:endParaRPr lang="en-US" dirty="0"/>
          </a:p>
        </p:txBody>
      </p:sp>
    </p:spTree>
    <p:extLst>
      <p:ext uri="{BB962C8B-B14F-4D97-AF65-F5344CB8AC3E}">
        <p14:creationId xmlns:p14="http://schemas.microsoft.com/office/powerpoint/2010/main" val="137488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Causes of Amblyopia include (read the slide)</a:t>
            </a:r>
          </a:p>
        </p:txBody>
      </p:sp>
      <p:sp>
        <p:nvSpPr>
          <p:cNvPr id="4" name="Slide Number Placeholder 3"/>
          <p:cNvSpPr>
            <a:spLocks noGrp="1"/>
          </p:cNvSpPr>
          <p:nvPr>
            <p:ph type="sldNum" sz="quarter" idx="5"/>
          </p:nvPr>
        </p:nvSpPr>
        <p:spPr/>
        <p:txBody>
          <a:bodyPr/>
          <a:lstStyle/>
          <a:p>
            <a:fld id="{49D3D5AB-B039-4130-8557-9C98E24B3C2D}" type="slidenum">
              <a:rPr lang="en-US" smtClean="0"/>
              <a:t>27</a:t>
            </a:fld>
            <a:endParaRPr lang="en-US" dirty="0"/>
          </a:p>
        </p:txBody>
      </p:sp>
    </p:spTree>
    <p:extLst>
      <p:ext uri="{BB962C8B-B14F-4D97-AF65-F5344CB8AC3E}">
        <p14:creationId xmlns:p14="http://schemas.microsoft.com/office/powerpoint/2010/main" val="1768219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28</a:t>
            </a:fld>
            <a:endParaRPr lang="en-US" dirty="0"/>
          </a:p>
        </p:txBody>
      </p:sp>
    </p:spTree>
    <p:extLst>
      <p:ext uri="{BB962C8B-B14F-4D97-AF65-F5344CB8AC3E}">
        <p14:creationId xmlns:p14="http://schemas.microsoft.com/office/powerpoint/2010/main" val="104257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49D3D5AB-B039-4130-8557-9C98E24B3C2D}" type="slidenum">
              <a:rPr lang="en-US" smtClean="0"/>
              <a:t>29</a:t>
            </a:fld>
            <a:endParaRPr lang="en-US" dirty="0"/>
          </a:p>
        </p:txBody>
      </p:sp>
    </p:spTree>
    <p:extLst>
      <p:ext uri="{BB962C8B-B14F-4D97-AF65-F5344CB8AC3E}">
        <p14:creationId xmlns:p14="http://schemas.microsoft.com/office/powerpoint/2010/main" val="154601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30</a:t>
            </a:fld>
            <a:endParaRPr lang="en-US" dirty="0"/>
          </a:p>
        </p:txBody>
      </p:sp>
    </p:spTree>
    <p:extLst>
      <p:ext uri="{BB962C8B-B14F-4D97-AF65-F5344CB8AC3E}">
        <p14:creationId xmlns:p14="http://schemas.microsoft.com/office/powerpoint/2010/main" val="422626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31</a:t>
            </a:fld>
            <a:endParaRPr lang="en-US" dirty="0"/>
          </a:p>
        </p:txBody>
      </p:sp>
    </p:spTree>
    <p:extLst>
      <p:ext uri="{BB962C8B-B14F-4D97-AF65-F5344CB8AC3E}">
        <p14:creationId xmlns:p14="http://schemas.microsoft.com/office/powerpoint/2010/main" val="339013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part of Bright futures</a:t>
            </a:r>
          </a:p>
          <a:p>
            <a:r>
              <a:rPr lang="en-US" dirty="0"/>
              <a:t>. The dot means a screening test is to be performed, the star means risk assessment is to be performed with appropriate action to follow,</a:t>
            </a:r>
          </a:p>
        </p:txBody>
      </p:sp>
      <p:sp>
        <p:nvSpPr>
          <p:cNvPr id="4" name="Slide Number Placeholder 3"/>
          <p:cNvSpPr>
            <a:spLocks noGrp="1"/>
          </p:cNvSpPr>
          <p:nvPr>
            <p:ph type="sldNum" sz="quarter" idx="5"/>
          </p:nvPr>
        </p:nvSpPr>
        <p:spPr/>
        <p:txBody>
          <a:bodyPr/>
          <a:lstStyle/>
          <a:p>
            <a:fld id="{49D3D5AB-B039-4130-8557-9C98E24B3C2D}" type="slidenum">
              <a:rPr lang="en-US" smtClean="0"/>
              <a:t>4</a:t>
            </a:fld>
            <a:endParaRPr lang="en-US" dirty="0"/>
          </a:p>
        </p:txBody>
      </p:sp>
    </p:spTree>
    <p:extLst>
      <p:ext uri="{BB962C8B-B14F-4D97-AF65-F5344CB8AC3E}">
        <p14:creationId xmlns:p14="http://schemas.microsoft.com/office/powerpoint/2010/main" val="144357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32</a:t>
            </a:fld>
            <a:endParaRPr lang="en-US" dirty="0"/>
          </a:p>
        </p:txBody>
      </p:sp>
    </p:spTree>
    <p:extLst>
      <p:ext uri="{BB962C8B-B14F-4D97-AF65-F5344CB8AC3E}">
        <p14:creationId xmlns:p14="http://schemas.microsoft.com/office/powerpoint/2010/main" val="1545402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33</a:t>
            </a:fld>
            <a:endParaRPr lang="en-US" dirty="0"/>
          </a:p>
        </p:txBody>
      </p:sp>
    </p:spTree>
    <p:extLst>
      <p:ext uri="{BB962C8B-B14F-4D97-AF65-F5344CB8AC3E}">
        <p14:creationId xmlns:p14="http://schemas.microsoft.com/office/powerpoint/2010/main" val="1680449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34</a:t>
            </a:fld>
            <a:endParaRPr lang="en-US" dirty="0"/>
          </a:p>
        </p:txBody>
      </p:sp>
    </p:spTree>
    <p:extLst>
      <p:ext uri="{BB962C8B-B14F-4D97-AF65-F5344CB8AC3E}">
        <p14:creationId xmlns:p14="http://schemas.microsoft.com/office/powerpoint/2010/main" val="25820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35</a:t>
            </a:fld>
            <a:endParaRPr lang="en-US" dirty="0"/>
          </a:p>
        </p:txBody>
      </p:sp>
    </p:spTree>
    <p:extLst>
      <p:ext uri="{BB962C8B-B14F-4D97-AF65-F5344CB8AC3E}">
        <p14:creationId xmlns:p14="http://schemas.microsoft.com/office/powerpoint/2010/main" val="2965180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36</a:t>
            </a:fld>
            <a:endParaRPr lang="en-US" dirty="0"/>
          </a:p>
        </p:txBody>
      </p:sp>
    </p:spTree>
    <p:extLst>
      <p:ext uri="{BB962C8B-B14F-4D97-AF65-F5344CB8AC3E}">
        <p14:creationId xmlns:p14="http://schemas.microsoft.com/office/powerpoint/2010/main" val="3242738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37</a:t>
            </a:fld>
            <a:endParaRPr lang="en-US" dirty="0"/>
          </a:p>
        </p:txBody>
      </p:sp>
    </p:spTree>
    <p:extLst>
      <p:ext uri="{BB962C8B-B14F-4D97-AF65-F5344CB8AC3E}">
        <p14:creationId xmlns:p14="http://schemas.microsoft.com/office/powerpoint/2010/main" val="3822980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38</a:t>
            </a:fld>
            <a:endParaRPr lang="en-US" dirty="0"/>
          </a:p>
        </p:txBody>
      </p:sp>
    </p:spTree>
    <p:extLst>
      <p:ext uri="{BB962C8B-B14F-4D97-AF65-F5344CB8AC3E}">
        <p14:creationId xmlns:p14="http://schemas.microsoft.com/office/powerpoint/2010/main" val="3911150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39</a:t>
            </a:fld>
            <a:endParaRPr lang="en-US" dirty="0"/>
          </a:p>
        </p:txBody>
      </p:sp>
    </p:spTree>
    <p:extLst>
      <p:ext uri="{BB962C8B-B14F-4D97-AF65-F5344CB8AC3E}">
        <p14:creationId xmlns:p14="http://schemas.microsoft.com/office/powerpoint/2010/main" val="4256553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referral for eye exam should be done for systemic diseases, patients taking medications known to cause eye disorders, first–degree relative with strabismus or amblyopia, prematurity, or when parent believes child has a vision problem.</a:t>
            </a:r>
          </a:p>
        </p:txBody>
      </p:sp>
      <p:sp>
        <p:nvSpPr>
          <p:cNvPr id="4" name="Slide Number Placeholder 3"/>
          <p:cNvSpPr>
            <a:spLocks noGrp="1"/>
          </p:cNvSpPr>
          <p:nvPr>
            <p:ph type="sldNum" sz="quarter" idx="5"/>
          </p:nvPr>
        </p:nvSpPr>
        <p:spPr/>
        <p:txBody>
          <a:bodyPr/>
          <a:lstStyle/>
          <a:p>
            <a:fld id="{49D3D5AB-B039-4130-8557-9C98E24B3C2D}" type="slidenum">
              <a:rPr lang="en-US" smtClean="0"/>
              <a:t>40</a:t>
            </a:fld>
            <a:endParaRPr lang="en-US" dirty="0"/>
          </a:p>
        </p:txBody>
      </p:sp>
    </p:spTree>
    <p:extLst>
      <p:ext uri="{BB962C8B-B14F-4D97-AF65-F5344CB8AC3E}">
        <p14:creationId xmlns:p14="http://schemas.microsoft.com/office/powerpoint/2010/main" val="785219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maintain a referral log for tracking and follow-up purposes.</a:t>
            </a:r>
          </a:p>
        </p:txBody>
      </p:sp>
      <p:sp>
        <p:nvSpPr>
          <p:cNvPr id="4" name="Slide Number Placeholder 3"/>
          <p:cNvSpPr>
            <a:spLocks noGrp="1"/>
          </p:cNvSpPr>
          <p:nvPr>
            <p:ph type="sldNum" sz="quarter" idx="5"/>
          </p:nvPr>
        </p:nvSpPr>
        <p:spPr/>
        <p:txBody>
          <a:bodyPr/>
          <a:lstStyle/>
          <a:p>
            <a:fld id="{49D3D5AB-B039-4130-8557-9C98E24B3C2D}" type="slidenum">
              <a:rPr lang="en-US" smtClean="0"/>
              <a:t>41</a:t>
            </a:fld>
            <a:endParaRPr lang="en-US" dirty="0"/>
          </a:p>
        </p:txBody>
      </p:sp>
    </p:spTree>
    <p:extLst>
      <p:ext uri="{BB962C8B-B14F-4D97-AF65-F5344CB8AC3E}">
        <p14:creationId xmlns:p14="http://schemas.microsoft.com/office/powerpoint/2010/main" val="79649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risk assessment at different  age grouping found in bright futures tool kit</a:t>
            </a:r>
          </a:p>
        </p:txBody>
      </p:sp>
      <p:sp>
        <p:nvSpPr>
          <p:cNvPr id="4" name="Slide Number Placeholder 3"/>
          <p:cNvSpPr>
            <a:spLocks noGrp="1"/>
          </p:cNvSpPr>
          <p:nvPr>
            <p:ph type="sldNum" sz="quarter" idx="5"/>
          </p:nvPr>
        </p:nvSpPr>
        <p:spPr/>
        <p:txBody>
          <a:bodyPr/>
          <a:lstStyle/>
          <a:p>
            <a:fld id="{49D3D5AB-B039-4130-8557-9C98E24B3C2D}" type="slidenum">
              <a:rPr lang="en-US" smtClean="0"/>
              <a:t>5</a:t>
            </a:fld>
            <a:endParaRPr lang="en-US" dirty="0"/>
          </a:p>
        </p:txBody>
      </p:sp>
    </p:spTree>
    <p:extLst>
      <p:ext uri="{BB962C8B-B14F-4D97-AF65-F5344CB8AC3E}">
        <p14:creationId xmlns:p14="http://schemas.microsoft.com/office/powerpoint/2010/main" val="3119290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49D3D5AB-B039-4130-8557-9C98E24B3C2D}" type="slidenum">
              <a:rPr lang="en-US" smtClean="0"/>
              <a:t>42</a:t>
            </a:fld>
            <a:endParaRPr lang="en-US" dirty="0"/>
          </a:p>
        </p:txBody>
      </p:sp>
    </p:spTree>
    <p:extLst>
      <p:ext uri="{BB962C8B-B14F-4D97-AF65-F5344CB8AC3E}">
        <p14:creationId xmlns:p14="http://schemas.microsoft.com/office/powerpoint/2010/main" val="2222410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links for additional resources</a:t>
            </a:r>
          </a:p>
        </p:txBody>
      </p:sp>
      <p:sp>
        <p:nvSpPr>
          <p:cNvPr id="4" name="Slide Number Placeholder 3"/>
          <p:cNvSpPr>
            <a:spLocks noGrp="1"/>
          </p:cNvSpPr>
          <p:nvPr>
            <p:ph type="sldNum" sz="quarter" idx="5"/>
          </p:nvPr>
        </p:nvSpPr>
        <p:spPr/>
        <p:txBody>
          <a:bodyPr/>
          <a:lstStyle/>
          <a:p>
            <a:fld id="{49D3D5AB-B039-4130-8557-9C98E24B3C2D}" type="slidenum">
              <a:rPr lang="en-US" smtClean="0"/>
              <a:t>43</a:t>
            </a:fld>
            <a:endParaRPr lang="en-US" dirty="0"/>
          </a:p>
        </p:txBody>
      </p:sp>
    </p:spTree>
    <p:extLst>
      <p:ext uri="{BB962C8B-B14F-4D97-AF65-F5344CB8AC3E}">
        <p14:creationId xmlns:p14="http://schemas.microsoft.com/office/powerpoint/2010/main" val="125114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long to pause on each post test slide? Then click for animation and how do we keep it bolded, or animation completed?</a:t>
            </a:r>
          </a:p>
          <a:p>
            <a:r>
              <a:rPr lang="en-US" dirty="0"/>
              <a:t>Thank you for attending this presentation. Now let's put your knowledge into action. See how much you learned during this training. Please answer the questions on the post test slides and then the answers will be revealed. </a:t>
            </a:r>
          </a:p>
        </p:txBody>
      </p:sp>
      <p:sp>
        <p:nvSpPr>
          <p:cNvPr id="4" name="Slide Number Placeholder 3"/>
          <p:cNvSpPr>
            <a:spLocks noGrp="1"/>
          </p:cNvSpPr>
          <p:nvPr>
            <p:ph type="sldNum" sz="quarter" idx="5"/>
          </p:nvPr>
        </p:nvSpPr>
        <p:spPr/>
        <p:txBody>
          <a:bodyPr/>
          <a:lstStyle/>
          <a:p>
            <a:fld id="{49D3D5AB-B039-4130-8557-9C98E24B3C2D}" type="slidenum">
              <a:rPr lang="en-US" smtClean="0"/>
              <a:t>45</a:t>
            </a:fld>
            <a:endParaRPr lang="en-US" dirty="0"/>
          </a:p>
        </p:txBody>
      </p:sp>
    </p:spTree>
    <p:extLst>
      <p:ext uri="{BB962C8B-B14F-4D97-AF65-F5344CB8AC3E}">
        <p14:creationId xmlns:p14="http://schemas.microsoft.com/office/powerpoint/2010/main" val="1675521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Narrator read the question……pause…….. Then circle the answer</a:t>
            </a:r>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46</a:t>
            </a:fld>
            <a:endParaRPr lang="en-US" dirty="0"/>
          </a:p>
        </p:txBody>
      </p:sp>
    </p:spTree>
    <p:extLst>
      <p:ext uri="{BB962C8B-B14F-4D97-AF65-F5344CB8AC3E}">
        <p14:creationId xmlns:p14="http://schemas.microsoft.com/office/powerpoint/2010/main" val="270521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Narrator read the question……pause…….. Then circle the answer</a:t>
            </a:r>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47</a:t>
            </a:fld>
            <a:endParaRPr lang="en-US" dirty="0"/>
          </a:p>
        </p:txBody>
      </p:sp>
    </p:spTree>
    <p:extLst>
      <p:ext uri="{BB962C8B-B14F-4D97-AF65-F5344CB8AC3E}">
        <p14:creationId xmlns:p14="http://schemas.microsoft.com/office/powerpoint/2010/main" val="144894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Narrator read the question……pause…….. Then circle the answer</a:t>
            </a:r>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48</a:t>
            </a:fld>
            <a:endParaRPr lang="en-US" dirty="0"/>
          </a:p>
        </p:txBody>
      </p:sp>
    </p:spTree>
    <p:extLst>
      <p:ext uri="{BB962C8B-B14F-4D97-AF65-F5344CB8AC3E}">
        <p14:creationId xmlns:p14="http://schemas.microsoft.com/office/powerpoint/2010/main" val="2437035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Narrator read the question……pause…….. Then circle the answer</a:t>
            </a:r>
          </a:p>
          <a:p>
            <a:r>
              <a:rPr lang="en-US" dirty="0"/>
              <a:t>Add animation</a:t>
            </a:r>
          </a:p>
        </p:txBody>
      </p:sp>
      <p:sp>
        <p:nvSpPr>
          <p:cNvPr id="4" name="Slide Number Placeholder 3"/>
          <p:cNvSpPr>
            <a:spLocks noGrp="1"/>
          </p:cNvSpPr>
          <p:nvPr>
            <p:ph type="sldNum" sz="quarter" idx="5"/>
          </p:nvPr>
        </p:nvSpPr>
        <p:spPr/>
        <p:txBody>
          <a:bodyPr/>
          <a:lstStyle/>
          <a:p>
            <a:fld id="{49D3D5AB-B039-4130-8557-9C98E24B3C2D}" type="slidenum">
              <a:rPr lang="en-US" smtClean="0"/>
              <a:t>49</a:t>
            </a:fld>
            <a:endParaRPr lang="en-US" dirty="0"/>
          </a:p>
        </p:txBody>
      </p:sp>
    </p:spTree>
    <p:extLst>
      <p:ext uri="{BB962C8B-B14F-4D97-AF65-F5344CB8AC3E}">
        <p14:creationId xmlns:p14="http://schemas.microsoft.com/office/powerpoint/2010/main" val="3702397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Narrator read the question……pause…….. Then circle the answer</a:t>
            </a:r>
          </a:p>
          <a:p>
            <a:r>
              <a:rPr lang="en-US" dirty="0"/>
              <a:t>Add animation- ask videographer</a:t>
            </a:r>
          </a:p>
        </p:txBody>
      </p:sp>
      <p:sp>
        <p:nvSpPr>
          <p:cNvPr id="4" name="Slide Number Placeholder 3"/>
          <p:cNvSpPr>
            <a:spLocks noGrp="1"/>
          </p:cNvSpPr>
          <p:nvPr>
            <p:ph type="sldNum" sz="quarter" idx="5"/>
          </p:nvPr>
        </p:nvSpPr>
        <p:spPr/>
        <p:txBody>
          <a:bodyPr/>
          <a:lstStyle/>
          <a:p>
            <a:fld id="{49D3D5AB-B039-4130-8557-9C98E24B3C2D}" type="slidenum">
              <a:rPr lang="en-US" smtClean="0"/>
              <a:t>50</a:t>
            </a:fld>
            <a:endParaRPr lang="en-US" dirty="0"/>
          </a:p>
        </p:txBody>
      </p:sp>
    </p:spTree>
    <p:extLst>
      <p:ext uri="{BB962C8B-B14F-4D97-AF65-F5344CB8AC3E}">
        <p14:creationId xmlns:p14="http://schemas.microsoft.com/office/powerpoint/2010/main" val="1960934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 centered “X” need to fix. Narrator read the question……pause…….. Then circle the answer</a:t>
            </a:r>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51</a:t>
            </a:fld>
            <a:endParaRPr lang="en-US" dirty="0"/>
          </a:p>
        </p:txBody>
      </p:sp>
    </p:spTree>
    <p:extLst>
      <p:ext uri="{BB962C8B-B14F-4D97-AF65-F5344CB8AC3E}">
        <p14:creationId xmlns:p14="http://schemas.microsoft.com/office/powerpoint/2010/main" val="661711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hiding this slide</a:t>
            </a:r>
          </a:p>
        </p:txBody>
      </p:sp>
      <p:sp>
        <p:nvSpPr>
          <p:cNvPr id="4" name="Slide Number Placeholder 3"/>
          <p:cNvSpPr>
            <a:spLocks noGrp="1"/>
          </p:cNvSpPr>
          <p:nvPr>
            <p:ph type="sldNum" sz="quarter" idx="10"/>
          </p:nvPr>
        </p:nvSpPr>
        <p:spPr/>
        <p:txBody>
          <a:bodyPr/>
          <a:lstStyle/>
          <a:p>
            <a:fld id="{49D3D5AB-B039-4130-8557-9C98E24B3C2D}" type="slidenum">
              <a:rPr lang="en-US" smtClean="0"/>
              <a:t>52</a:t>
            </a:fld>
            <a:endParaRPr lang="en-US" dirty="0"/>
          </a:p>
        </p:txBody>
      </p:sp>
    </p:spTree>
    <p:extLst>
      <p:ext uri="{BB962C8B-B14F-4D97-AF65-F5344CB8AC3E}">
        <p14:creationId xmlns:p14="http://schemas.microsoft.com/office/powerpoint/2010/main" val="341869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6</a:t>
            </a:fld>
            <a:endParaRPr lang="en-US" dirty="0"/>
          </a:p>
        </p:txBody>
      </p:sp>
    </p:spTree>
    <p:extLst>
      <p:ext uri="{BB962C8B-B14F-4D97-AF65-F5344CB8AC3E}">
        <p14:creationId xmlns:p14="http://schemas.microsoft.com/office/powerpoint/2010/main" val="4167201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participation. If you have any feedback, questions, or concerns, please contact your Medi-Cal Managed Care health plans.</a:t>
            </a:r>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53</a:t>
            </a:fld>
            <a:endParaRPr lang="en-US" dirty="0"/>
          </a:p>
        </p:txBody>
      </p:sp>
    </p:spTree>
    <p:extLst>
      <p:ext uri="{BB962C8B-B14F-4D97-AF65-F5344CB8AC3E}">
        <p14:creationId xmlns:p14="http://schemas.microsoft.com/office/powerpoint/2010/main" val="404824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9D3D5AB-B039-4130-8557-9C98E24B3C2D}" type="slidenum">
              <a:rPr lang="en-US" smtClean="0"/>
              <a:t>7</a:t>
            </a:fld>
            <a:endParaRPr lang="en-US" dirty="0"/>
          </a:p>
        </p:txBody>
      </p:sp>
    </p:spTree>
    <p:extLst>
      <p:ext uri="{BB962C8B-B14F-4D97-AF65-F5344CB8AC3E}">
        <p14:creationId xmlns:p14="http://schemas.microsoft.com/office/powerpoint/2010/main" val="32208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recommended eye charts</a:t>
            </a:r>
          </a:p>
        </p:txBody>
      </p:sp>
      <p:sp>
        <p:nvSpPr>
          <p:cNvPr id="4" name="Slide Number Placeholder 3"/>
          <p:cNvSpPr>
            <a:spLocks noGrp="1"/>
          </p:cNvSpPr>
          <p:nvPr>
            <p:ph type="sldNum" sz="quarter" idx="5"/>
          </p:nvPr>
        </p:nvSpPr>
        <p:spPr/>
        <p:txBody>
          <a:bodyPr/>
          <a:lstStyle/>
          <a:p>
            <a:fld id="{49D3D5AB-B039-4130-8557-9C98E24B3C2D}" type="slidenum">
              <a:rPr lang="en-US" smtClean="0"/>
              <a:t>8</a:t>
            </a:fld>
            <a:endParaRPr lang="en-US" dirty="0"/>
          </a:p>
        </p:txBody>
      </p:sp>
    </p:spTree>
    <p:extLst>
      <p:ext uri="{BB962C8B-B14F-4D97-AF65-F5344CB8AC3E}">
        <p14:creationId xmlns:p14="http://schemas.microsoft.com/office/powerpoint/2010/main" val="410274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recommended eye charts</a:t>
            </a:r>
          </a:p>
        </p:txBody>
      </p:sp>
      <p:sp>
        <p:nvSpPr>
          <p:cNvPr id="4" name="Slide Number Placeholder 3"/>
          <p:cNvSpPr>
            <a:spLocks noGrp="1"/>
          </p:cNvSpPr>
          <p:nvPr>
            <p:ph type="sldNum" sz="quarter" idx="5"/>
          </p:nvPr>
        </p:nvSpPr>
        <p:spPr/>
        <p:txBody>
          <a:bodyPr/>
          <a:lstStyle/>
          <a:p>
            <a:fld id="{49D3D5AB-B039-4130-8557-9C98E24B3C2D}" type="slidenum">
              <a:rPr lang="en-US" smtClean="0"/>
              <a:t>9</a:t>
            </a:fld>
            <a:endParaRPr lang="en-US" dirty="0"/>
          </a:p>
        </p:txBody>
      </p:sp>
    </p:spTree>
    <p:extLst>
      <p:ext uri="{BB962C8B-B14F-4D97-AF65-F5344CB8AC3E}">
        <p14:creationId xmlns:p14="http://schemas.microsoft.com/office/powerpoint/2010/main" val="407555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Snellen can still be used - if SLOAN not available in clinic, but it is imperative to  (educate site to get SLOAN) </a:t>
            </a:r>
          </a:p>
        </p:txBody>
      </p:sp>
      <p:sp>
        <p:nvSpPr>
          <p:cNvPr id="4" name="Slide Number Placeholder 3"/>
          <p:cNvSpPr>
            <a:spLocks noGrp="1"/>
          </p:cNvSpPr>
          <p:nvPr>
            <p:ph type="sldNum" sz="quarter" idx="5"/>
          </p:nvPr>
        </p:nvSpPr>
        <p:spPr/>
        <p:txBody>
          <a:bodyPr/>
          <a:lstStyle/>
          <a:p>
            <a:fld id="{49D3D5AB-B039-4130-8557-9C98E24B3C2D}" type="slidenum">
              <a:rPr lang="en-US" smtClean="0"/>
              <a:t>10</a:t>
            </a:fld>
            <a:endParaRPr lang="en-US" dirty="0"/>
          </a:p>
        </p:txBody>
      </p:sp>
    </p:spTree>
    <p:extLst>
      <p:ext uri="{BB962C8B-B14F-4D97-AF65-F5344CB8AC3E}">
        <p14:creationId xmlns:p14="http://schemas.microsoft.com/office/powerpoint/2010/main" val="243073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50164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393729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740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266627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75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256950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193562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16111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2024</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435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40764" y="251451"/>
            <a:ext cx="10110470" cy="488916"/>
          </a:xfrm>
        </p:spPr>
        <p:txBody>
          <a:bodyPr lIns="0" tIns="0" rIns="0" bIns="0"/>
          <a:lstStyle>
            <a:lvl1pPr>
              <a:defRPr sz="3177" b="1" i="0">
                <a:solidFill>
                  <a:srgbClr val="252525"/>
                </a:solidFill>
                <a:latin typeface="Segoe UI Black"/>
                <a:cs typeface="Segoe UI Black"/>
              </a:defRPr>
            </a:lvl1pPr>
          </a:lstStyle>
          <a:p>
            <a:endParaRPr/>
          </a:p>
        </p:txBody>
      </p:sp>
      <p:sp>
        <p:nvSpPr>
          <p:cNvPr id="3" name="Holder 3"/>
          <p:cNvSpPr>
            <a:spLocks noGrp="1"/>
          </p:cNvSpPr>
          <p:nvPr>
            <p:ph sz="half" idx="2"/>
          </p:nvPr>
        </p:nvSpPr>
        <p:spPr>
          <a:xfrm>
            <a:off x="415926" y="1087062"/>
            <a:ext cx="5165725" cy="244362"/>
          </a:xfrm>
          <a:prstGeom prst="rect">
            <a:avLst/>
          </a:prstGeom>
        </p:spPr>
        <p:txBody>
          <a:bodyPr wrap="square" lIns="0" tIns="0" rIns="0" bIns="0">
            <a:spAutoFit/>
          </a:bodyPr>
          <a:lstStyle>
            <a:lvl1pPr>
              <a:defRPr sz="1588" b="0" i="0">
                <a:solidFill>
                  <a:srgbClr val="313131"/>
                </a:solidFill>
                <a:latin typeface="Segoe UI"/>
                <a:cs typeface="Segoe UI"/>
              </a:defRPr>
            </a:lvl1pPr>
          </a:lstStyle>
          <a:p>
            <a:endParaRPr/>
          </a:p>
        </p:txBody>
      </p:sp>
      <p:sp>
        <p:nvSpPr>
          <p:cNvPr id="4" name="Holder 4"/>
          <p:cNvSpPr>
            <a:spLocks noGrp="1"/>
          </p:cNvSpPr>
          <p:nvPr>
            <p:ph sz="half" idx="3"/>
          </p:nvPr>
        </p:nvSpPr>
        <p:spPr>
          <a:xfrm>
            <a:off x="6141719" y="1087062"/>
            <a:ext cx="5186045" cy="244362"/>
          </a:xfrm>
          <a:prstGeom prst="rect">
            <a:avLst/>
          </a:prstGeom>
        </p:spPr>
        <p:txBody>
          <a:bodyPr wrap="square" lIns="0" tIns="0" rIns="0" bIns="0">
            <a:spAutoFit/>
          </a:bodyPr>
          <a:lstStyle>
            <a:lvl1pPr>
              <a:defRPr sz="1588" b="0" i="0">
                <a:solidFill>
                  <a:srgbClr val="31313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defRPr sz="794" b="0" i="0">
                <a:solidFill>
                  <a:schemeClr val="bg1"/>
                </a:solidFill>
                <a:latin typeface="Segoe UI"/>
                <a:cs typeface="Segoe UI"/>
              </a:defRPr>
            </a:lvl1pPr>
          </a:lstStyle>
          <a:p>
            <a:pPr marL="1552658">
              <a:spcBef>
                <a:spcPts val="150"/>
              </a:spcBef>
            </a:pPr>
            <a:r>
              <a:rPr lang="en-US" dirty="0"/>
              <a:t>SCCPHD: CHDP</a:t>
            </a:r>
            <a:r>
              <a:rPr lang="en-US" spc="-18" dirty="0"/>
              <a:t> </a:t>
            </a:r>
            <a:r>
              <a:rPr lang="en-US" dirty="0"/>
              <a:t>PEDIATRIC</a:t>
            </a:r>
            <a:r>
              <a:rPr lang="en-US" spc="-22" dirty="0"/>
              <a:t> </a:t>
            </a:r>
            <a:r>
              <a:rPr lang="en-US" dirty="0"/>
              <a:t>VISION</a:t>
            </a:r>
            <a:r>
              <a:rPr lang="en-US" spc="-13" dirty="0"/>
              <a:t> </a:t>
            </a:r>
            <a:r>
              <a:rPr lang="en-US" spc="-9" dirty="0"/>
              <a:t>SCREENING</a:t>
            </a:r>
          </a:p>
        </p:txBody>
      </p:sp>
      <p:sp>
        <p:nvSpPr>
          <p:cNvPr id="6" name="Holder 6"/>
          <p:cNvSpPr>
            <a:spLocks noGrp="1"/>
          </p:cNvSpPr>
          <p:nvPr>
            <p:ph type="dt" sz="half" idx="6"/>
          </p:nvPr>
        </p:nvSpPr>
        <p:spPr/>
        <p:txBody>
          <a:bodyPr lIns="0" tIns="0" rIns="0" bIns="0"/>
          <a:lstStyle>
            <a:lvl1pPr>
              <a:defRPr sz="794" b="0" i="0">
                <a:solidFill>
                  <a:schemeClr val="bg1"/>
                </a:solidFill>
                <a:latin typeface="Segoe UI"/>
                <a:cs typeface="Segoe UI"/>
              </a:defRPr>
            </a:lvl1pPr>
          </a:lstStyle>
          <a:p>
            <a:pPr marL="12327">
              <a:spcBef>
                <a:spcPts val="150"/>
              </a:spcBef>
            </a:pPr>
            <a:r>
              <a:rPr lang="en-US" spc="-9" dirty="0"/>
              <a:t>2/15/2024</a:t>
            </a:r>
          </a:p>
        </p:txBody>
      </p:sp>
      <p:sp>
        <p:nvSpPr>
          <p:cNvPr id="7" name="Holder 7"/>
          <p:cNvSpPr>
            <a:spLocks noGrp="1"/>
          </p:cNvSpPr>
          <p:nvPr>
            <p:ph type="sldNum" sz="quarter" idx="7"/>
          </p:nvPr>
        </p:nvSpPr>
        <p:spPr/>
        <p:txBody>
          <a:bodyPr lIns="0" tIns="0" rIns="0" bIns="0"/>
          <a:lstStyle>
            <a:lvl1pPr>
              <a:defRPr sz="927" b="0" i="0">
                <a:solidFill>
                  <a:schemeClr val="bg1"/>
                </a:solidFill>
                <a:latin typeface="Segoe UI"/>
                <a:cs typeface="Segoe UI"/>
              </a:defRPr>
            </a:lvl1pPr>
          </a:lstStyle>
          <a:p>
            <a:pPr marL="96376">
              <a:spcBef>
                <a:spcPts val="168"/>
              </a:spcBef>
            </a:pPr>
            <a:fld id="{81D60167-4931-47E6-BA6A-407CBD079E47}" type="slidenum">
              <a:rPr lang="en-US" smtClean="0"/>
              <a:pPr marL="96376">
                <a:spcBef>
                  <a:spcPts val="168"/>
                </a:spcBef>
              </a:pPr>
              <a:t>‹#›</a:t>
            </a:fld>
            <a:endParaRPr lang="en-US" dirty="0"/>
          </a:p>
        </p:txBody>
      </p:sp>
    </p:spTree>
    <p:extLst>
      <p:ext uri="{BB962C8B-B14F-4D97-AF65-F5344CB8AC3E}">
        <p14:creationId xmlns:p14="http://schemas.microsoft.com/office/powerpoint/2010/main" val="287230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377069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259B-7CAC-43A0-B101-45BDF5B02D5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169496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1F259B-7CAC-43A0-B101-45BDF5B02D5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355103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F259B-7CAC-43A0-B101-45BDF5B02D5A}"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10999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1F259B-7CAC-43A0-B101-45BDF5B02D5A}"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773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F259B-7CAC-43A0-B101-45BDF5B02D5A}"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247720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1F259B-7CAC-43A0-B101-45BDF5B02D5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23180-99B5-4C6C-8C5B-2EE570C90667}" type="slidenum">
              <a:rPr lang="en-US" smtClean="0"/>
              <a:t>‹#›</a:t>
            </a:fld>
            <a:endParaRPr lang="en-US"/>
          </a:p>
        </p:txBody>
      </p:sp>
    </p:spTree>
    <p:extLst>
      <p:ext uri="{BB962C8B-B14F-4D97-AF65-F5344CB8AC3E}">
        <p14:creationId xmlns:p14="http://schemas.microsoft.com/office/powerpoint/2010/main" val="125371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23180-99B5-4C6C-8C5B-2EE570C90667}" type="slidenum">
              <a:rPr lang="en-US" smtClean="0"/>
              <a:t>‹#›</a:t>
            </a:fld>
            <a:endParaRPr lang="en-US"/>
          </a:p>
        </p:txBody>
      </p:sp>
      <p:sp>
        <p:nvSpPr>
          <p:cNvPr id="5" name="Date Placeholder 4"/>
          <p:cNvSpPr>
            <a:spLocks noGrp="1"/>
          </p:cNvSpPr>
          <p:nvPr>
            <p:ph type="dt" sz="half" idx="10"/>
          </p:nvPr>
        </p:nvSpPr>
        <p:spPr/>
        <p:txBody>
          <a:bodyPr/>
          <a:lstStyle/>
          <a:p>
            <a:fld id="{871F259B-7CAC-43A0-B101-45BDF5B02D5A}" type="datetimeFigureOut">
              <a:rPr lang="en-US" smtClean="0"/>
              <a:t>8/28/2025</a:t>
            </a:fld>
            <a:endParaRPr lang="en-US"/>
          </a:p>
        </p:txBody>
      </p:sp>
    </p:spTree>
    <p:extLst>
      <p:ext uri="{BB962C8B-B14F-4D97-AF65-F5344CB8AC3E}">
        <p14:creationId xmlns:p14="http://schemas.microsoft.com/office/powerpoint/2010/main" val="100119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1F259B-7CAC-43A0-B101-45BDF5B02D5A}" type="datetimeFigureOut">
              <a:rPr lang="en-US" smtClean="0"/>
              <a:t>8/28/2025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223180-99B5-4C6C-8C5B-2EE570C90667}" type="slidenum">
              <a:rPr lang="en-US" smtClean="0"/>
              <a:t>‹#›</a:t>
            </a:fld>
            <a:endParaRPr lang="en-US"/>
          </a:p>
        </p:txBody>
      </p:sp>
    </p:spTree>
    <p:extLst>
      <p:ext uri="{BB962C8B-B14F-4D97-AF65-F5344CB8AC3E}">
        <p14:creationId xmlns:p14="http://schemas.microsoft.com/office/powerpoint/2010/main" val="17266427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9.xml"/><Relationship Id="rId16" Type="http://schemas.openxmlformats.org/officeDocument/2006/relationships/image" Target="../media/image49.jpg"/><Relationship Id="rId20"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jpg"/><Relationship Id="rId9" Type="http://schemas.openxmlformats.org/officeDocument/2006/relationships/image" Target="../media/image42.png"/><Relationship Id="rId14" Type="http://schemas.openxmlformats.org/officeDocument/2006/relationships/image" Target="../media/image47.jp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57.jp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70.jpg"/><Relationship Id="rId4" Type="http://schemas.openxmlformats.org/officeDocument/2006/relationships/image" Target="../media/image6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4.jpg"/><Relationship Id="rId5" Type="http://schemas.openxmlformats.org/officeDocument/2006/relationships/image" Target="../media/image73.png"/><Relationship Id="rId4" Type="http://schemas.openxmlformats.org/officeDocument/2006/relationships/image" Target="../media/image72.jpg"/></Relationships>
</file>

<file path=ppt/slides/_rels/slide22.xml.rels><?xml version="1.0" encoding="UTF-8" standalone="yes"?>
<Relationships xmlns="http://schemas.openxmlformats.org/package/2006/relationships"><Relationship Id="rId3" Type="http://schemas.openxmlformats.org/officeDocument/2006/relationships/hyperlink" Target="http://pediatrics.aappublications.org/content/early/2015/12/07/peds.2015-359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22.xml"/><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2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spreventiveservicestaskforce.org/Page/Document/evidence-summary/vision-in-children-ages-6-months-to-5-years-screen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ediatrics.aappublications.org/content/pediatrics/early/2015/12/07/peds.2015-3597.full.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2.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hyperlink" Target="https://downloads.aap.org/AAP/PDF/periodicity_schedule.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downloads.aap.org/AAP/PDF/Coding%20Preventive%20Care.pdf" TargetMode="External"/><Relationship Id="rId3" Type="http://schemas.openxmlformats.org/officeDocument/2006/relationships/hyperlink" Target="https://downloads.aap.org/AAP/PDF/periodicity_schedule.pdf" TargetMode="External"/><Relationship Id="rId7" Type="http://schemas.openxmlformats.org/officeDocument/2006/relationships/hyperlink" Target="https://act.abp.org/vision-screening/content/pdf/Vision_and_Eye_Health_in_Children_36_to_72_Practices.pdf#%3A%7E%3Atext%3DThere%20are%20two%20current%20best%20practice%20vision%20screening%2C2.24%20or%202.25%20set%20to%20minus%20cylinder%20form%29"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atermark.silverchair.com/peds_20153597.pdf?token=AQECAHi208BE49Ooan9kkhW_Ercy7Dm3ZL_9Cf3qfKAc485ysgAAAq8wggKrBgkqhkiG9w0BBwagggKcMIICmAIBADCCApEGCSqGSIb3DQEHATAeBglghkgBZQMEAS4wEQQMuQ8TW7Rfez2m0hmjAgEQgIICYvy1pFVp2vtXZprOwPQ9opFj3pWCcjufu8HRTZAFCrvqTcy75hPhXkCFaiYzJ_2jB58TFAvp1S2I45gPQ-I494OEJWwMgdCo4CePFojCFHWrRKE-32R3mvtxQ_QYStHrx-cYxxft9P8dkS2rny-Il5kX2Fe_pwOJrzqVrteXIMJKj3x8xWW9yG2qlkJFE1JHXnxw1P4L7VDpGOWrTIamSGppkcTOkyIwvkxapRq-vfC5j2lJHmupqvXBqjcRVJG_7BbbIz_G5y7_Oowr8KJf6SdZajDR6LfPGLEHCbOyeOWegSFBwAYm3euKHsONr6_rAgUXY1PRyKtULhxcwx9urLJ4gBkXtzvO5MjpfGrqNUWBSHKMprcGaxbGbK9VvzwOVFWPRxxD2nJlsRR0AqiMnKcJHAJ4zNqRrQn9JTjGqXd_RUX-B9rfnbkWj7ZCqgHiap8ydXmFyCVjS26CTXRKKxK0LGnimxzUE-IibakOYWF4W4DrW07cIFgrdKpFy-gAMS_AVq01WbkFltEDXw8qDdzN14bpCN1IIfhVINsZuiaLXdRueAOR-XTd_SLl4_uwdIDHuKSjVG7rLW0l5xKehLNja_ChLcIoUCdCv5DyCsGDbYv3iJ9YdPitAu5jUN87l-fSeMfPONtSHyoOKFPV9lBs8tmFCNI2AyiEXk_xhajwPvSed0LSBAfbAF8uWJSkURaRa4ImB-wEQkUYPWkDn-DDJ_1R-gcPbl8k-xLxOg_3_-z-20AER33_2jhdPTAKooMLXCtKTQvLmDIBs7nKn3LESNrK3i-nmeBaRQ62EIoP4Gk" TargetMode="External"/><Relationship Id="rId5" Type="http://schemas.openxmlformats.org/officeDocument/2006/relationships/hyperlink" Target="http://pediatrics.aappublications.org/content/early/2015/12/07/peds.2015-3596" TargetMode="External"/><Relationship Id="rId10" Type="http://schemas.openxmlformats.org/officeDocument/2006/relationships/hyperlink" Target="https://www.dhcs.ca.gov/services/chdp/Documents/HAG/Chapter27.pdf" TargetMode="External"/><Relationship Id="rId4" Type="http://schemas.openxmlformats.org/officeDocument/2006/relationships/hyperlink" Target="https://brightfutures.aap.org/materials-and-tools/tool-and-resource-kit/Pages/default.aspx" TargetMode="External"/><Relationship Id="rId9" Type="http://schemas.openxmlformats.org/officeDocument/2006/relationships/hyperlink" Target="https://www.cde.ca.gov/ls/he/hn/documents/visionreport.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80_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jpg"/></Relationships>
</file>

<file path=ppt/slides/_rels/slide5.xml.rels><?xml version="1.0" encoding="UTF-8" standalone="yes"?>
<Relationships xmlns="http://schemas.openxmlformats.org/package/2006/relationships"><Relationship Id="rId3" Type="http://schemas.openxmlformats.org/officeDocument/2006/relationships/hyperlink" Target="https://brightfutures.aap.org/materials-and-tools/tool-and-resource-kit/Page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0.jpg"/><Relationship Id="rId5" Type="http://schemas.openxmlformats.org/officeDocument/2006/relationships/image" Target="../media/image109.pn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17.jpg"/><Relationship Id="rId3" Type="http://schemas.openxmlformats.org/officeDocument/2006/relationships/image" Target="../media/image112.png"/><Relationship Id="rId7" Type="http://schemas.openxmlformats.org/officeDocument/2006/relationships/image" Target="../media/image116.jp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15.jpg"/><Relationship Id="rId5" Type="http://schemas.openxmlformats.org/officeDocument/2006/relationships/image" Target="../media/image114.png"/><Relationship Id="rId10" Type="http://schemas.openxmlformats.org/officeDocument/2006/relationships/image" Target="../media/image119.jpg"/><Relationship Id="rId4" Type="http://schemas.openxmlformats.org/officeDocument/2006/relationships/image" Target="../media/image113.png"/><Relationship Id="rId9" Type="http://schemas.openxmlformats.org/officeDocument/2006/relationships/image" Target="../media/image118.jpg"/></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235A-841C-044F-F210-CBCAB810F441}"/>
              </a:ext>
            </a:extLst>
          </p:cNvPr>
          <p:cNvSpPr>
            <a:spLocks noGrp="1"/>
          </p:cNvSpPr>
          <p:nvPr>
            <p:ph type="ctrTitle"/>
          </p:nvPr>
        </p:nvSpPr>
        <p:spPr>
          <a:xfrm>
            <a:off x="2434666" y="1026994"/>
            <a:ext cx="9014348" cy="2402006"/>
          </a:xfrm>
        </p:spPr>
        <p:txBody>
          <a:bodyPr anchor="b">
            <a:normAutofit/>
          </a:bodyPr>
          <a:lstStyle/>
          <a:p>
            <a:pPr algn="l"/>
            <a:r>
              <a:rPr lang="en-US" sz="4800" b="1" dirty="0">
                <a:solidFill>
                  <a:schemeClr val="accent5">
                    <a:lumMod val="75000"/>
                  </a:schemeClr>
                </a:solidFill>
              </a:rPr>
              <a:t>Pediatric Vision Screening</a:t>
            </a:r>
            <a:br>
              <a:rPr lang="en-US" sz="4800" dirty="0"/>
            </a:br>
            <a:endParaRPr lang="en-US" sz="4800" dirty="0"/>
          </a:p>
        </p:txBody>
      </p:sp>
      <p:pic>
        <p:nvPicPr>
          <p:cNvPr id="1026" name="Picture 2" descr="Eyeglasses for school kids boost academic performance, study ...">
            <a:extLst>
              <a:ext uri="{FF2B5EF4-FFF2-40B4-BE49-F238E27FC236}">
                <a16:creationId xmlns:a16="http://schemas.microsoft.com/office/drawing/2014/main" id="{DF018FEC-4A77-5442-299B-3B115D707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655649"/>
            <a:ext cx="5460866" cy="364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1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006" y="221079"/>
            <a:ext cx="8921003" cy="732326"/>
          </a:xfrm>
          <a:prstGeom prst="rect">
            <a:avLst/>
          </a:prstGeom>
        </p:spPr>
        <p:txBody>
          <a:bodyPr vert="horz" wrap="square" lIns="0" tIns="176604" rIns="0" bIns="0" rtlCol="0">
            <a:spAutoFit/>
          </a:bodyPr>
          <a:lstStyle/>
          <a:p>
            <a:pPr marL="11206">
              <a:spcBef>
                <a:spcPts val="88"/>
              </a:spcBef>
            </a:pPr>
            <a:r>
              <a:rPr b="1" spc="-22" dirty="0">
                <a:solidFill>
                  <a:schemeClr val="accent5">
                    <a:lumMod val="75000"/>
                  </a:schemeClr>
                </a:solidFill>
              </a:rPr>
              <a:t>Vision</a:t>
            </a:r>
            <a:r>
              <a:rPr b="1" spc="-176" dirty="0">
                <a:solidFill>
                  <a:schemeClr val="accent5">
                    <a:lumMod val="75000"/>
                  </a:schemeClr>
                </a:solidFill>
              </a:rPr>
              <a:t> </a:t>
            </a:r>
            <a:r>
              <a:rPr b="1" spc="-31" dirty="0">
                <a:solidFill>
                  <a:schemeClr val="accent5">
                    <a:lumMod val="75000"/>
                  </a:schemeClr>
                </a:solidFill>
              </a:rPr>
              <a:t>Screening</a:t>
            </a:r>
            <a:r>
              <a:rPr b="1" spc="-185" dirty="0">
                <a:solidFill>
                  <a:schemeClr val="accent5">
                    <a:lumMod val="75000"/>
                  </a:schemeClr>
                </a:solidFill>
              </a:rPr>
              <a:t> </a:t>
            </a:r>
            <a:r>
              <a:rPr b="1" spc="-26" dirty="0">
                <a:solidFill>
                  <a:schemeClr val="accent5">
                    <a:lumMod val="75000"/>
                  </a:schemeClr>
                </a:solidFill>
              </a:rPr>
              <a:t>Charts</a:t>
            </a:r>
            <a:r>
              <a:rPr b="1" spc="-176" dirty="0">
                <a:solidFill>
                  <a:schemeClr val="accent5">
                    <a:lumMod val="75000"/>
                  </a:schemeClr>
                </a:solidFill>
              </a:rPr>
              <a:t> </a:t>
            </a:r>
            <a:r>
              <a:rPr b="1" dirty="0">
                <a:solidFill>
                  <a:srgbClr val="FF0000"/>
                </a:solidFill>
              </a:rPr>
              <a:t>NOT</a:t>
            </a:r>
            <a:r>
              <a:rPr b="1" spc="-172" dirty="0">
                <a:solidFill>
                  <a:srgbClr val="FF0000"/>
                </a:solidFill>
              </a:rPr>
              <a:t> </a:t>
            </a:r>
            <a:r>
              <a:rPr b="1" spc="-40" dirty="0">
                <a:solidFill>
                  <a:schemeClr val="accent5">
                    <a:lumMod val="75000"/>
                  </a:schemeClr>
                </a:solidFill>
              </a:rPr>
              <a:t>Recommended</a:t>
            </a:r>
          </a:p>
        </p:txBody>
      </p:sp>
      <p:sp>
        <p:nvSpPr>
          <p:cNvPr id="3" name="object 3"/>
          <p:cNvSpPr txBox="1"/>
          <p:nvPr/>
        </p:nvSpPr>
        <p:spPr>
          <a:xfrm>
            <a:off x="915073" y="990476"/>
            <a:ext cx="7035052" cy="174309"/>
          </a:xfrm>
          <a:prstGeom prst="rect">
            <a:avLst/>
          </a:prstGeom>
        </p:spPr>
        <p:txBody>
          <a:bodyPr vert="horz" wrap="square" lIns="0" tIns="11206" rIns="0" bIns="0" rtlCol="0">
            <a:spAutoFit/>
          </a:bodyPr>
          <a:lstStyle/>
          <a:p>
            <a:pPr marL="11206" defTabSz="806867">
              <a:spcBef>
                <a:spcPts val="88"/>
              </a:spcBef>
              <a:tabLst>
                <a:tab pos="1777908" algn="l"/>
                <a:tab pos="3545170" algn="l"/>
                <a:tab pos="5086061" algn="l"/>
                <a:tab pos="6407864" algn="l"/>
              </a:tabLst>
            </a:pPr>
            <a:r>
              <a:rPr sz="1059" b="1" kern="0" spc="-9" dirty="0">
                <a:cs typeface="Calibri"/>
              </a:rPr>
              <a:t>Snellen</a:t>
            </a:r>
            <a:r>
              <a:rPr sz="1059" b="1" kern="0" dirty="0">
                <a:cs typeface="Calibri"/>
              </a:rPr>
              <a:t>	Patti</a:t>
            </a:r>
            <a:r>
              <a:rPr sz="1059" b="1" kern="0" spc="-57" dirty="0">
                <a:cs typeface="Calibri"/>
              </a:rPr>
              <a:t> </a:t>
            </a:r>
            <a:r>
              <a:rPr sz="1059" b="1" kern="0" spc="-18" dirty="0">
                <a:cs typeface="Calibri"/>
              </a:rPr>
              <a:t>Pics</a:t>
            </a:r>
            <a:r>
              <a:rPr sz="1059" b="1" kern="0" dirty="0">
                <a:cs typeface="Calibri"/>
              </a:rPr>
              <a:t>	Landolt </a:t>
            </a:r>
            <a:r>
              <a:rPr sz="1059" b="1" kern="0" spc="-44" dirty="0">
                <a:cs typeface="Calibri"/>
              </a:rPr>
              <a:t>C</a:t>
            </a:r>
            <a:r>
              <a:rPr sz="1059" b="1" kern="0" dirty="0">
                <a:cs typeface="Calibri"/>
              </a:rPr>
              <a:t>	</a:t>
            </a:r>
            <a:r>
              <a:rPr sz="1059" b="1" kern="0" spc="-9" dirty="0">
                <a:cs typeface="Calibri"/>
              </a:rPr>
              <a:t>Blackbird</a:t>
            </a:r>
            <a:r>
              <a:rPr sz="1059" b="1" kern="0" dirty="0">
                <a:cs typeface="Calibri"/>
              </a:rPr>
              <a:t>	Tumbling</a:t>
            </a:r>
            <a:r>
              <a:rPr sz="1059" b="1" kern="0" spc="-35" dirty="0">
                <a:cs typeface="Calibri"/>
              </a:rPr>
              <a:t> </a:t>
            </a:r>
            <a:r>
              <a:rPr sz="1059" b="1" kern="0" spc="-44" dirty="0">
                <a:cs typeface="Calibri"/>
              </a:rPr>
              <a:t>E</a:t>
            </a:r>
            <a:endParaRPr sz="1059" kern="0" dirty="0">
              <a:cs typeface="Calibri"/>
            </a:endParaRPr>
          </a:p>
        </p:txBody>
      </p:sp>
      <p:sp>
        <p:nvSpPr>
          <p:cNvPr id="4" name="object 4"/>
          <p:cNvSpPr txBox="1"/>
          <p:nvPr/>
        </p:nvSpPr>
        <p:spPr>
          <a:xfrm>
            <a:off x="3322894" y="3163721"/>
            <a:ext cx="58271" cy="132024"/>
          </a:xfrm>
          <a:prstGeom prst="rect">
            <a:avLst/>
          </a:prstGeom>
        </p:spPr>
        <p:txBody>
          <a:bodyPr vert="horz" wrap="square" lIns="0" tIns="0" rIns="0" bIns="0" rtlCol="0">
            <a:spAutoFit/>
          </a:bodyPr>
          <a:lstStyle/>
          <a:p>
            <a:pPr defTabSz="806867">
              <a:lnSpc>
                <a:spcPts val="1006"/>
              </a:lnSpc>
            </a:pPr>
            <a:r>
              <a:rPr sz="1059" b="1" kern="0" dirty="0">
                <a:solidFill>
                  <a:sysClr val="windowText" lastClr="000000"/>
                </a:solidFill>
                <a:latin typeface="Calibri"/>
                <a:cs typeface="Calibri"/>
              </a:rPr>
              <a:t>\</a:t>
            </a:r>
            <a:endParaRPr sz="1059" kern="0" dirty="0">
              <a:solidFill>
                <a:sysClr val="windowText" lastClr="000000"/>
              </a:solidFill>
              <a:latin typeface="Calibri"/>
              <a:cs typeface="Calibri"/>
            </a:endParaRPr>
          </a:p>
        </p:txBody>
      </p:sp>
      <p:sp>
        <p:nvSpPr>
          <p:cNvPr id="5" name="object 5"/>
          <p:cNvSpPr txBox="1"/>
          <p:nvPr/>
        </p:nvSpPr>
        <p:spPr>
          <a:xfrm>
            <a:off x="4174368" y="3260349"/>
            <a:ext cx="749674" cy="337302"/>
          </a:xfrm>
          <a:prstGeom prst="rect">
            <a:avLst/>
          </a:prstGeom>
        </p:spPr>
        <p:txBody>
          <a:bodyPr vert="horz" wrap="square" lIns="0" tIns="11206" rIns="0" bIns="0" rtlCol="0">
            <a:spAutoFit/>
          </a:bodyPr>
          <a:lstStyle/>
          <a:p>
            <a:pPr marL="95815" marR="4483" indent="-85169" defTabSz="806867">
              <a:spcBef>
                <a:spcPts val="88"/>
              </a:spcBef>
            </a:pPr>
            <a:r>
              <a:rPr sz="1059" b="1" kern="0" spc="-9" dirty="0">
                <a:solidFill>
                  <a:sysClr val="windowText" lastClr="000000"/>
                </a:solidFill>
                <a:latin typeface="Calibri"/>
                <a:cs typeface="Calibri"/>
              </a:rPr>
              <a:t>Kindergarten “Sailboat”</a:t>
            </a:r>
            <a:endParaRPr sz="1059" kern="0" dirty="0">
              <a:solidFill>
                <a:sysClr val="windowText" lastClr="000000"/>
              </a:solidFill>
              <a:latin typeface="Calibri"/>
              <a:cs typeface="Calibri"/>
            </a:endParaRPr>
          </a:p>
        </p:txBody>
      </p:sp>
      <p:sp>
        <p:nvSpPr>
          <p:cNvPr id="6" name="object 6"/>
          <p:cNvSpPr txBox="1"/>
          <p:nvPr/>
        </p:nvSpPr>
        <p:spPr>
          <a:xfrm>
            <a:off x="2649774" y="3369045"/>
            <a:ext cx="887506" cy="174309"/>
          </a:xfrm>
          <a:prstGeom prst="rect">
            <a:avLst/>
          </a:prstGeom>
        </p:spPr>
        <p:txBody>
          <a:bodyPr vert="horz" wrap="square" lIns="0" tIns="11206" rIns="0" bIns="0" rtlCol="0">
            <a:spAutoFit/>
          </a:bodyPr>
          <a:lstStyle/>
          <a:p>
            <a:pPr marL="11206" defTabSz="806867">
              <a:spcBef>
                <a:spcPts val="88"/>
              </a:spcBef>
            </a:pPr>
            <a:r>
              <a:rPr sz="1059" b="1" kern="0" dirty="0">
                <a:solidFill>
                  <a:sysClr val="windowText" lastClr="000000"/>
                </a:solidFill>
                <a:latin typeface="Calibri"/>
                <a:cs typeface="Calibri"/>
              </a:rPr>
              <a:t>Wrights</a:t>
            </a:r>
            <a:r>
              <a:rPr sz="1059" b="1" kern="0" spc="-44" dirty="0">
                <a:solidFill>
                  <a:sysClr val="windowText" lastClr="000000"/>
                </a:solidFill>
                <a:latin typeface="Calibri"/>
                <a:cs typeface="Calibri"/>
              </a:rPr>
              <a:t> </a:t>
            </a:r>
            <a:r>
              <a:rPr sz="1059" b="1" kern="0" spc="-9" dirty="0">
                <a:solidFill>
                  <a:sysClr val="windowText" lastClr="000000"/>
                </a:solidFill>
                <a:latin typeface="Calibri"/>
                <a:cs typeface="Calibri"/>
              </a:rPr>
              <a:t>Figures</a:t>
            </a:r>
            <a:endParaRPr sz="1059" kern="0" dirty="0">
              <a:solidFill>
                <a:sysClr val="windowText" lastClr="000000"/>
              </a:solidFill>
              <a:latin typeface="Calibri"/>
              <a:cs typeface="Calibri"/>
            </a:endParaRPr>
          </a:p>
        </p:txBody>
      </p:sp>
      <p:sp>
        <p:nvSpPr>
          <p:cNvPr id="7" name="object 7"/>
          <p:cNvSpPr txBox="1"/>
          <p:nvPr/>
        </p:nvSpPr>
        <p:spPr>
          <a:xfrm>
            <a:off x="5307806" y="3597651"/>
            <a:ext cx="1397374" cy="337302"/>
          </a:xfrm>
          <a:prstGeom prst="rect">
            <a:avLst/>
          </a:prstGeom>
        </p:spPr>
        <p:txBody>
          <a:bodyPr vert="horz" wrap="square" lIns="0" tIns="11206" rIns="0" bIns="0" rtlCol="0">
            <a:spAutoFit/>
          </a:bodyPr>
          <a:lstStyle/>
          <a:p>
            <a:pPr marL="11206" marR="4483" indent="369814" defTabSz="806867">
              <a:spcBef>
                <a:spcPts val="88"/>
              </a:spcBef>
            </a:pPr>
            <a:r>
              <a:rPr sz="1059" b="1" kern="0" spc="-9" dirty="0">
                <a:solidFill>
                  <a:sysClr val="windowText" lastClr="000000"/>
                </a:solidFill>
                <a:latin typeface="Calibri"/>
                <a:cs typeface="Calibri"/>
              </a:rPr>
              <a:t>Lighthouse </a:t>
            </a:r>
            <a:r>
              <a:rPr sz="1059" b="1" kern="0" dirty="0">
                <a:solidFill>
                  <a:sysClr val="windowText" lastClr="000000"/>
                </a:solidFill>
                <a:latin typeface="Calibri"/>
                <a:cs typeface="Calibri"/>
              </a:rPr>
              <a:t>“House</a:t>
            </a:r>
            <a:r>
              <a:rPr sz="1059" b="1" kern="0" spc="4" dirty="0">
                <a:solidFill>
                  <a:sysClr val="windowText" lastClr="000000"/>
                </a:solidFill>
                <a:latin typeface="Calibri"/>
                <a:cs typeface="Calibri"/>
              </a:rPr>
              <a:t> </a:t>
            </a:r>
            <a:r>
              <a:rPr sz="1059" b="1" kern="0" dirty="0">
                <a:solidFill>
                  <a:sysClr val="windowText" lastClr="000000"/>
                </a:solidFill>
                <a:latin typeface="Calibri"/>
                <a:cs typeface="Calibri"/>
              </a:rPr>
              <a:t>Apple</a:t>
            </a:r>
            <a:r>
              <a:rPr sz="1059" b="1" kern="0" spc="4" dirty="0">
                <a:solidFill>
                  <a:sysClr val="windowText" lastClr="000000"/>
                </a:solidFill>
                <a:latin typeface="Calibri"/>
                <a:cs typeface="Calibri"/>
              </a:rPr>
              <a:t> </a:t>
            </a:r>
            <a:r>
              <a:rPr sz="1059" b="1" kern="0" spc="-9" dirty="0">
                <a:solidFill>
                  <a:sysClr val="windowText" lastClr="000000"/>
                </a:solidFill>
                <a:latin typeface="Calibri"/>
                <a:cs typeface="Calibri"/>
              </a:rPr>
              <a:t>Umbrella”</a:t>
            </a:r>
            <a:endParaRPr sz="1059" kern="0" dirty="0">
              <a:solidFill>
                <a:sysClr val="windowText" lastClr="000000"/>
              </a:solidFill>
              <a:latin typeface="Calibri"/>
              <a:cs typeface="Calibri"/>
            </a:endParaRPr>
          </a:p>
        </p:txBody>
      </p:sp>
      <p:sp>
        <p:nvSpPr>
          <p:cNvPr id="8" name="object 8"/>
          <p:cNvSpPr txBox="1"/>
          <p:nvPr/>
        </p:nvSpPr>
        <p:spPr>
          <a:xfrm>
            <a:off x="696987" y="4076956"/>
            <a:ext cx="1229846" cy="174309"/>
          </a:xfrm>
          <a:prstGeom prst="rect">
            <a:avLst/>
          </a:prstGeom>
        </p:spPr>
        <p:txBody>
          <a:bodyPr vert="horz" wrap="square" lIns="0" tIns="11206" rIns="0" bIns="0" rtlCol="0">
            <a:spAutoFit/>
          </a:bodyPr>
          <a:lstStyle/>
          <a:p>
            <a:pPr marL="11206" defTabSz="806867">
              <a:spcBef>
                <a:spcPts val="88"/>
              </a:spcBef>
            </a:pPr>
            <a:r>
              <a:rPr sz="1059" b="1" kern="0" dirty="0">
                <a:solidFill>
                  <a:sysClr val="windowText" lastClr="000000"/>
                </a:solidFill>
                <a:latin typeface="Calibri"/>
                <a:cs typeface="Calibri"/>
              </a:rPr>
              <a:t>Allen</a:t>
            </a:r>
            <a:r>
              <a:rPr sz="1059" b="1" kern="0" spc="-9" dirty="0">
                <a:solidFill>
                  <a:sysClr val="windowText" lastClr="000000"/>
                </a:solidFill>
                <a:latin typeface="Calibri"/>
                <a:cs typeface="Calibri"/>
              </a:rPr>
              <a:t> </a:t>
            </a:r>
            <a:r>
              <a:rPr sz="1059" b="1" kern="0" dirty="0">
                <a:solidFill>
                  <a:sysClr val="windowText" lastClr="000000"/>
                </a:solidFill>
                <a:latin typeface="Calibri"/>
                <a:cs typeface="Calibri"/>
              </a:rPr>
              <a:t>Preschool</a:t>
            </a:r>
            <a:r>
              <a:rPr sz="1059" b="1" kern="0" spc="-13" dirty="0">
                <a:solidFill>
                  <a:sysClr val="windowText" lastClr="000000"/>
                </a:solidFill>
                <a:latin typeface="Calibri"/>
                <a:cs typeface="Calibri"/>
              </a:rPr>
              <a:t> </a:t>
            </a:r>
            <a:r>
              <a:rPr sz="1059" b="1" kern="0" spc="-18" dirty="0">
                <a:solidFill>
                  <a:sysClr val="windowText" lastClr="000000"/>
                </a:solidFill>
                <a:latin typeface="Calibri"/>
                <a:cs typeface="Calibri"/>
              </a:rPr>
              <a:t>Cards</a:t>
            </a:r>
            <a:endParaRPr sz="1059" kern="0" dirty="0">
              <a:solidFill>
                <a:sysClr val="windowText" lastClr="000000"/>
              </a:solidFill>
              <a:latin typeface="Calibri"/>
              <a:cs typeface="Calibri"/>
            </a:endParaRPr>
          </a:p>
        </p:txBody>
      </p:sp>
      <p:grpSp>
        <p:nvGrpSpPr>
          <p:cNvPr id="9" name="object 9"/>
          <p:cNvGrpSpPr/>
          <p:nvPr/>
        </p:nvGrpSpPr>
        <p:grpSpPr>
          <a:xfrm>
            <a:off x="553635" y="1266937"/>
            <a:ext cx="1801906" cy="2566147"/>
            <a:chOff x="1435608" y="1289303"/>
            <a:chExt cx="2042160" cy="2908300"/>
          </a:xfrm>
        </p:grpSpPr>
        <p:pic>
          <p:nvPicPr>
            <p:cNvPr id="10" name="object 10"/>
            <p:cNvPicPr/>
            <p:nvPr/>
          </p:nvPicPr>
          <p:blipFill>
            <a:blip r:embed="rId3" cstate="print"/>
            <a:stretch>
              <a:fillRect/>
            </a:stretch>
          </p:blipFill>
          <p:spPr>
            <a:xfrm>
              <a:off x="1435608" y="1289303"/>
              <a:ext cx="2042159" cy="2907791"/>
            </a:xfrm>
            <a:prstGeom prst="rect">
              <a:avLst/>
            </a:prstGeom>
          </p:spPr>
        </p:pic>
        <p:pic>
          <p:nvPicPr>
            <p:cNvPr id="11" name="object 11"/>
            <p:cNvPicPr/>
            <p:nvPr/>
          </p:nvPicPr>
          <p:blipFill>
            <a:blip r:embed="rId4" cstate="print"/>
            <a:stretch>
              <a:fillRect/>
            </a:stretch>
          </p:blipFill>
          <p:spPr>
            <a:xfrm>
              <a:off x="1519428" y="1382268"/>
              <a:ext cx="1874519" cy="2721863"/>
            </a:xfrm>
            <a:prstGeom prst="rect">
              <a:avLst/>
            </a:prstGeom>
          </p:spPr>
        </p:pic>
      </p:grpSp>
      <p:grpSp>
        <p:nvGrpSpPr>
          <p:cNvPr id="12" name="object 12"/>
          <p:cNvGrpSpPr/>
          <p:nvPr/>
        </p:nvGrpSpPr>
        <p:grpSpPr>
          <a:xfrm>
            <a:off x="7014941" y="1266937"/>
            <a:ext cx="1525121" cy="3020546"/>
            <a:chOff x="8982456" y="1289303"/>
            <a:chExt cx="1728470" cy="3423285"/>
          </a:xfrm>
        </p:grpSpPr>
        <p:pic>
          <p:nvPicPr>
            <p:cNvPr id="13" name="object 13"/>
            <p:cNvPicPr/>
            <p:nvPr/>
          </p:nvPicPr>
          <p:blipFill>
            <a:blip r:embed="rId5" cstate="print"/>
            <a:stretch>
              <a:fillRect/>
            </a:stretch>
          </p:blipFill>
          <p:spPr>
            <a:xfrm>
              <a:off x="8982456" y="1289303"/>
              <a:ext cx="1728215" cy="3422903"/>
            </a:xfrm>
            <a:prstGeom prst="rect">
              <a:avLst/>
            </a:prstGeom>
          </p:spPr>
        </p:pic>
        <p:pic>
          <p:nvPicPr>
            <p:cNvPr id="14" name="object 14"/>
            <p:cNvPicPr/>
            <p:nvPr/>
          </p:nvPicPr>
          <p:blipFill>
            <a:blip r:embed="rId6" cstate="print"/>
            <a:stretch>
              <a:fillRect/>
            </a:stretch>
          </p:blipFill>
          <p:spPr>
            <a:xfrm>
              <a:off x="9063228" y="1386840"/>
              <a:ext cx="1566671" cy="3227831"/>
            </a:xfrm>
            <a:prstGeom prst="rect">
              <a:avLst/>
            </a:prstGeom>
          </p:spPr>
        </p:pic>
      </p:grpSp>
      <p:grpSp>
        <p:nvGrpSpPr>
          <p:cNvPr id="15" name="object 15"/>
          <p:cNvGrpSpPr/>
          <p:nvPr/>
        </p:nvGrpSpPr>
        <p:grpSpPr>
          <a:xfrm>
            <a:off x="3982521" y="1254676"/>
            <a:ext cx="1854574" cy="1786218"/>
            <a:chOff x="5448300" y="1303020"/>
            <a:chExt cx="2101850" cy="2024380"/>
          </a:xfrm>
        </p:grpSpPr>
        <p:pic>
          <p:nvPicPr>
            <p:cNvPr id="16" name="object 16"/>
            <p:cNvPicPr/>
            <p:nvPr/>
          </p:nvPicPr>
          <p:blipFill>
            <a:blip r:embed="rId7" cstate="print"/>
            <a:stretch>
              <a:fillRect/>
            </a:stretch>
          </p:blipFill>
          <p:spPr>
            <a:xfrm>
              <a:off x="5448300" y="1303020"/>
              <a:ext cx="2101595" cy="2023871"/>
            </a:xfrm>
            <a:prstGeom prst="rect">
              <a:avLst/>
            </a:prstGeom>
          </p:spPr>
        </p:pic>
        <p:pic>
          <p:nvPicPr>
            <p:cNvPr id="17" name="object 17"/>
            <p:cNvPicPr/>
            <p:nvPr/>
          </p:nvPicPr>
          <p:blipFill>
            <a:blip r:embed="rId8" cstate="print"/>
            <a:stretch>
              <a:fillRect/>
            </a:stretch>
          </p:blipFill>
          <p:spPr>
            <a:xfrm>
              <a:off x="5533644" y="1386840"/>
              <a:ext cx="1930907" cy="1856231"/>
            </a:xfrm>
            <a:prstGeom prst="rect">
              <a:avLst/>
            </a:prstGeom>
          </p:spPr>
        </p:pic>
      </p:grpSp>
      <p:grpSp>
        <p:nvGrpSpPr>
          <p:cNvPr id="18" name="object 18"/>
          <p:cNvGrpSpPr/>
          <p:nvPr/>
        </p:nvGrpSpPr>
        <p:grpSpPr>
          <a:xfrm>
            <a:off x="2352850" y="1266937"/>
            <a:ext cx="1622051" cy="1887071"/>
            <a:chOff x="3549396" y="1296924"/>
            <a:chExt cx="1838325" cy="2138680"/>
          </a:xfrm>
        </p:grpSpPr>
        <p:pic>
          <p:nvPicPr>
            <p:cNvPr id="19" name="object 19"/>
            <p:cNvPicPr/>
            <p:nvPr/>
          </p:nvPicPr>
          <p:blipFill>
            <a:blip r:embed="rId9" cstate="print"/>
            <a:stretch>
              <a:fillRect/>
            </a:stretch>
          </p:blipFill>
          <p:spPr>
            <a:xfrm>
              <a:off x="3549396" y="1296924"/>
              <a:ext cx="1837943" cy="2138171"/>
            </a:xfrm>
            <a:prstGeom prst="rect">
              <a:avLst/>
            </a:prstGeom>
          </p:spPr>
        </p:pic>
        <p:pic>
          <p:nvPicPr>
            <p:cNvPr id="20" name="object 20"/>
            <p:cNvPicPr/>
            <p:nvPr/>
          </p:nvPicPr>
          <p:blipFill>
            <a:blip r:embed="rId10" cstate="print"/>
            <a:stretch>
              <a:fillRect/>
            </a:stretch>
          </p:blipFill>
          <p:spPr>
            <a:xfrm>
              <a:off x="3631692" y="1382268"/>
              <a:ext cx="1673351" cy="1967483"/>
            </a:xfrm>
            <a:prstGeom prst="rect">
              <a:avLst/>
            </a:prstGeom>
          </p:spPr>
        </p:pic>
      </p:grpSp>
      <p:grpSp>
        <p:nvGrpSpPr>
          <p:cNvPr id="21" name="object 21"/>
          <p:cNvGrpSpPr/>
          <p:nvPr/>
        </p:nvGrpSpPr>
        <p:grpSpPr>
          <a:xfrm>
            <a:off x="5793392" y="1287308"/>
            <a:ext cx="1114985" cy="2156012"/>
            <a:chOff x="7620000" y="1309116"/>
            <a:chExt cx="1263650" cy="2443480"/>
          </a:xfrm>
        </p:grpSpPr>
        <p:pic>
          <p:nvPicPr>
            <p:cNvPr id="22" name="object 22"/>
            <p:cNvPicPr/>
            <p:nvPr/>
          </p:nvPicPr>
          <p:blipFill>
            <a:blip r:embed="rId11" cstate="print"/>
            <a:stretch>
              <a:fillRect/>
            </a:stretch>
          </p:blipFill>
          <p:spPr>
            <a:xfrm>
              <a:off x="7620000" y="1309116"/>
              <a:ext cx="1263395" cy="2442971"/>
            </a:xfrm>
            <a:prstGeom prst="rect">
              <a:avLst/>
            </a:prstGeom>
          </p:spPr>
        </p:pic>
        <p:pic>
          <p:nvPicPr>
            <p:cNvPr id="23" name="object 23"/>
            <p:cNvPicPr/>
            <p:nvPr/>
          </p:nvPicPr>
          <p:blipFill>
            <a:blip r:embed="rId12" cstate="print"/>
            <a:stretch>
              <a:fillRect/>
            </a:stretch>
          </p:blipFill>
          <p:spPr>
            <a:xfrm>
              <a:off x="7696200" y="1397508"/>
              <a:ext cx="1110983" cy="2266175"/>
            </a:xfrm>
            <a:prstGeom prst="rect">
              <a:avLst/>
            </a:prstGeom>
          </p:spPr>
        </p:pic>
      </p:grpSp>
      <p:grpSp>
        <p:nvGrpSpPr>
          <p:cNvPr id="24" name="object 24"/>
          <p:cNvGrpSpPr/>
          <p:nvPr/>
        </p:nvGrpSpPr>
        <p:grpSpPr>
          <a:xfrm>
            <a:off x="567114" y="4231120"/>
            <a:ext cx="1622051" cy="1167653"/>
            <a:chOff x="2220467" y="5042915"/>
            <a:chExt cx="1838325" cy="1323340"/>
          </a:xfrm>
        </p:grpSpPr>
        <p:pic>
          <p:nvPicPr>
            <p:cNvPr id="25" name="object 25"/>
            <p:cNvPicPr/>
            <p:nvPr/>
          </p:nvPicPr>
          <p:blipFill>
            <a:blip r:embed="rId13" cstate="print"/>
            <a:stretch>
              <a:fillRect/>
            </a:stretch>
          </p:blipFill>
          <p:spPr>
            <a:xfrm>
              <a:off x="2220467" y="5042915"/>
              <a:ext cx="1837943" cy="1322831"/>
            </a:xfrm>
            <a:prstGeom prst="rect">
              <a:avLst/>
            </a:prstGeom>
          </p:spPr>
        </p:pic>
        <p:pic>
          <p:nvPicPr>
            <p:cNvPr id="26" name="object 26"/>
            <p:cNvPicPr/>
            <p:nvPr/>
          </p:nvPicPr>
          <p:blipFill>
            <a:blip r:embed="rId14" cstate="print"/>
            <a:stretch>
              <a:fillRect/>
            </a:stretch>
          </p:blipFill>
          <p:spPr>
            <a:xfrm>
              <a:off x="2302764" y="5120639"/>
              <a:ext cx="1673351" cy="1167383"/>
            </a:xfrm>
            <a:prstGeom prst="rect">
              <a:avLst/>
            </a:prstGeom>
          </p:spPr>
        </p:pic>
      </p:grpSp>
      <p:grpSp>
        <p:nvGrpSpPr>
          <p:cNvPr id="27" name="object 27"/>
          <p:cNvGrpSpPr/>
          <p:nvPr/>
        </p:nvGrpSpPr>
        <p:grpSpPr>
          <a:xfrm>
            <a:off x="5190447" y="3957596"/>
            <a:ext cx="1571064" cy="1904440"/>
            <a:chOff x="6918959" y="4232147"/>
            <a:chExt cx="1780539" cy="2158365"/>
          </a:xfrm>
        </p:grpSpPr>
        <p:pic>
          <p:nvPicPr>
            <p:cNvPr id="28" name="object 28"/>
            <p:cNvPicPr/>
            <p:nvPr/>
          </p:nvPicPr>
          <p:blipFill>
            <a:blip r:embed="rId15" cstate="print"/>
            <a:stretch>
              <a:fillRect/>
            </a:stretch>
          </p:blipFill>
          <p:spPr>
            <a:xfrm>
              <a:off x="6918959" y="4232147"/>
              <a:ext cx="1780031" cy="2157983"/>
            </a:xfrm>
            <a:prstGeom prst="rect">
              <a:avLst/>
            </a:prstGeom>
          </p:spPr>
        </p:pic>
        <p:pic>
          <p:nvPicPr>
            <p:cNvPr id="29" name="object 29"/>
            <p:cNvPicPr/>
            <p:nvPr/>
          </p:nvPicPr>
          <p:blipFill>
            <a:blip r:embed="rId16" cstate="print"/>
            <a:stretch>
              <a:fillRect/>
            </a:stretch>
          </p:blipFill>
          <p:spPr>
            <a:xfrm>
              <a:off x="7001256" y="4317492"/>
              <a:ext cx="1615439" cy="1987295"/>
            </a:xfrm>
            <a:prstGeom prst="rect">
              <a:avLst/>
            </a:prstGeom>
          </p:spPr>
        </p:pic>
      </p:grpSp>
      <p:grpSp>
        <p:nvGrpSpPr>
          <p:cNvPr id="30" name="object 30"/>
          <p:cNvGrpSpPr/>
          <p:nvPr/>
        </p:nvGrpSpPr>
        <p:grpSpPr>
          <a:xfrm>
            <a:off x="3989956" y="3637052"/>
            <a:ext cx="1149724" cy="2227169"/>
            <a:chOff x="5545835" y="3874008"/>
            <a:chExt cx="1303020" cy="2524125"/>
          </a:xfrm>
        </p:grpSpPr>
        <p:pic>
          <p:nvPicPr>
            <p:cNvPr id="31" name="object 31"/>
            <p:cNvPicPr/>
            <p:nvPr/>
          </p:nvPicPr>
          <p:blipFill>
            <a:blip r:embed="rId17" cstate="print"/>
            <a:stretch>
              <a:fillRect/>
            </a:stretch>
          </p:blipFill>
          <p:spPr>
            <a:xfrm>
              <a:off x="5545835" y="3874008"/>
              <a:ext cx="1303019" cy="2523743"/>
            </a:xfrm>
            <a:prstGeom prst="rect">
              <a:avLst/>
            </a:prstGeom>
          </p:spPr>
        </p:pic>
        <p:pic>
          <p:nvPicPr>
            <p:cNvPr id="32" name="object 32"/>
            <p:cNvPicPr/>
            <p:nvPr/>
          </p:nvPicPr>
          <p:blipFill>
            <a:blip r:embed="rId18" cstate="print"/>
            <a:stretch>
              <a:fillRect/>
            </a:stretch>
          </p:blipFill>
          <p:spPr>
            <a:xfrm>
              <a:off x="5623559" y="3962400"/>
              <a:ext cx="1147571" cy="2346947"/>
            </a:xfrm>
            <a:prstGeom prst="rect">
              <a:avLst/>
            </a:prstGeom>
          </p:spPr>
        </p:pic>
      </p:grpSp>
      <p:grpSp>
        <p:nvGrpSpPr>
          <p:cNvPr id="33" name="object 33"/>
          <p:cNvGrpSpPr/>
          <p:nvPr/>
        </p:nvGrpSpPr>
        <p:grpSpPr>
          <a:xfrm>
            <a:off x="2500487" y="3639238"/>
            <a:ext cx="1206313" cy="2223247"/>
            <a:chOff x="4133088" y="3874008"/>
            <a:chExt cx="1367155" cy="2519680"/>
          </a:xfrm>
        </p:grpSpPr>
        <p:pic>
          <p:nvPicPr>
            <p:cNvPr id="34" name="object 34"/>
            <p:cNvPicPr/>
            <p:nvPr/>
          </p:nvPicPr>
          <p:blipFill>
            <a:blip r:embed="rId19" cstate="print"/>
            <a:stretch>
              <a:fillRect/>
            </a:stretch>
          </p:blipFill>
          <p:spPr>
            <a:xfrm>
              <a:off x="4133088" y="3874008"/>
              <a:ext cx="1367027" cy="2519171"/>
            </a:xfrm>
            <a:prstGeom prst="rect">
              <a:avLst/>
            </a:prstGeom>
          </p:spPr>
        </p:pic>
        <p:pic>
          <p:nvPicPr>
            <p:cNvPr id="35" name="object 35"/>
            <p:cNvPicPr/>
            <p:nvPr/>
          </p:nvPicPr>
          <p:blipFill>
            <a:blip r:embed="rId20" cstate="print"/>
            <a:stretch>
              <a:fillRect/>
            </a:stretch>
          </p:blipFill>
          <p:spPr>
            <a:xfrm>
              <a:off x="4210812" y="3962400"/>
              <a:ext cx="1211579" cy="2342387"/>
            </a:xfrm>
            <a:prstGeom prst="rect">
              <a:avLst/>
            </a:prstGeom>
          </p:spPr>
        </p:pic>
      </p:grpSp>
      <p:sp>
        <p:nvSpPr>
          <p:cNvPr id="36" name="object 36"/>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10</a:t>
            </a:fld>
            <a:endParaRPr kern="0" spc="-22" dirty="0">
              <a:solidFill>
                <a:prstClr val="white"/>
              </a:solidFill>
            </a:endParaRPr>
          </a:p>
        </p:txBody>
      </p:sp>
      <p:sp>
        <p:nvSpPr>
          <p:cNvPr id="37" name="object 37"/>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38" name="object 38"/>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extLst>
      <p:ext uri="{BB962C8B-B14F-4D97-AF65-F5344CB8AC3E}">
        <p14:creationId xmlns:p14="http://schemas.microsoft.com/office/powerpoint/2010/main" val="100336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0360" y="346872"/>
            <a:ext cx="5552515" cy="565313"/>
          </a:xfrm>
          <a:prstGeom prst="rect">
            <a:avLst/>
          </a:prstGeom>
        </p:spPr>
        <p:txBody>
          <a:bodyPr vert="horz" wrap="square" lIns="0" tIns="11206" rIns="0" bIns="0" rtlCol="0">
            <a:spAutoFit/>
          </a:bodyPr>
          <a:lstStyle/>
          <a:p>
            <a:pPr marL="11206">
              <a:spcBef>
                <a:spcPts val="88"/>
              </a:spcBef>
            </a:pPr>
            <a:r>
              <a:rPr b="1" spc="-40" dirty="0">
                <a:solidFill>
                  <a:schemeClr val="accent5">
                    <a:lumMod val="75000"/>
                  </a:schemeClr>
                </a:solidFill>
              </a:rPr>
              <a:t>Understanding</a:t>
            </a:r>
            <a:r>
              <a:rPr b="1" spc="-190" dirty="0">
                <a:solidFill>
                  <a:schemeClr val="accent5">
                    <a:lumMod val="75000"/>
                  </a:schemeClr>
                </a:solidFill>
              </a:rPr>
              <a:t> </a:t>
            </a:r>
            <a:r>
              <a:rPr b="1" dirty="0">
                <a:solidFill>
                  <a:schemeClr val="accent5">
                    <a:lumMod val="75000"/>
                  </a:schemeClr>
                </a:solidFill>
              </a:rPr>
              <a:t>the</a:t>
            </a:r>
            <a:r>
              <a:rPr b="1" spc="-154" dirty="0">
                <a:solidFill>
                  <a:schemeClr val="accent5">
                    <a:lumMod val="75000"/>
                  </a:schemeClr>
                </a:solidFill>
              </a:rPr>
              <a:t> </a:t>
            </a:r>
            <a:r>
              <a:rPr b="1" dirty="0">
                <a:solidFill>
                  <a:schemeClr val="accent5">
                    <a:lumMod val="75000"/>
                  </a:schemeClr>
                </a:solidFill>
              </a:rPr>
              <a:t>Eye</a:t>
            </a:r>
            <a:r>
              <a:rPr b="1" spc="-172" dirty="0">
                <a:solidFill>
                  <a:schemeClr val="accent5">
                    <a:lumMod val="75000"/>
                  </a:schemeClr>
                </a:solidFill>
              </a:rPr>
              <a:t> </a:t>
            </a:r>
            <a:r>
              <a:rPr b="1" spc="-31" dirty="0">
                <a:solidFill>
                  <a:schemeClr val="accent5">
                    <a:lumMod val="75000"/>
                  </a:schemeClr>
                </a:solidFill>
              </a:rPr>
              <a:t>Chart</a:t>
            </a:r>
          </a:p>
        </p:txBody>
      </p:sp>
      <p:sp>
        <p:nvSpPr>
          <p:cNvPr id="3" name="object 3"/>
          <p:cNvSpPr txBox="1"/>
          <p:nvPr/>
        </p:nvSpPr>
        <p:spPr>
          <a:xfrm>
            <a:off x="952500" y="918456"/>
            <a:ext cx="7243482" cy="1180843"/>
          </a:xfrm>
          <a:prstGeom prst="rect">
            <a:avLst/>
          </a:prstGeom>
        </p:spPr>
        <p:txBody>
          <a:bodyPr vert="horz" wrap="square" lIns="0" tIns="88526" rIns="0" bIns="0" rtlCol="0">
            <a:spAutoFit/>
          </a:bodyPr>
          <a:lstStyle/>
          <a:p>
            <a:pPr marL="293049" indent="-281843" defTabSz="806867">
              <a:spcBef>
                <a:spcPts val="697"/>
              </a:spcBef>
              <a:buClr>
                <a:srgbClr val="EF7E08"/>
              </a:buClr>
              <a:buFont typeface="Wingdings"/>
              <a:buChar char=""/>
              <a:tabLst>
                <a:tab pos="293049" algn="l"/>
                <a:tab pos="293610" algn="l"/>
              </a:tabLst>
            </a:pPr>
            <a:r>
              <a:rPr sz="1588" kern="0" dirty="0">
                <a:solidFill>
                  <a:sysClr val="windowText" lastClr="000000"/>
                </a:solidFill>
                <a:cs typeface="Segoe UI"/>
              </a:rPr>
              <a:t>Chart</a:t>
            </a:r>
            <a:r>
              <a:rPr sz="1588" kern="0" spc="-26" dirty="0">
                <a:solidFill>
                  <a:sysClr val="windowText" lastClr="000000"/>
                </a:solidFill>
                <a:cs typeface="Segoe UI"/>
              </a:rPr>
              <a:t> </a:t>
            </a:r>
            <a:r>
              <a:rPr sz="1588" kern="0" dirty="0">
                <a:solidFill>
                  <a:sysClr val="windowText" lastClr="000000"/>
                </a:solidFill>
                <a:cs typeface="Segoe UI"/>
              </a:rPr>
              <a:t>type</a:t>
            </a:r>
            <a:r>
              <a:rPr sz="1588" kern="0" spc="-9" dirty="0">
                <a:solidFill>
                  <a:sysClr val="windowText" lastClr="000000"/>
                </a:solidFill>
                <a:cs typeface="Segoe UI"/>
              </a:rPr>
              <a:t> </a:t>
            </a:r>
            <a:r>
              <a:rPr sz="1588" kern="0" dirty="0">
                <a:solidFill>
                  <a:sysClr val="windowText" lastClr="000000"/>
                </a:solidFill>
                <a:cs typeface="Segoe UI"/>
              </a:rPr>
              <a:t>and</a:t>
            </a:r>
            <a:r>
              <a:rPr sz="1588" kern="0" spc="-9" dirty="0">
                <a:solidFill>
                  <a:sysClr val="windowText" lastClr="000000"/>
                </a:solidFill>
                <a:cs typeface="Segoe UI"/>
              </a:rPr>
              <a:t> </a:t>
            </a:r>
            <a:r>
              <a:rPr sz="1588" kern="0" dirty="0">
                <a:solidFill>
                  <a:sysClr val="windowText" lastClr="000000"/>
                </a:solidFill>
                <a:cs typeface="Segoe UI"/>
              </a:rPr>
              <a:t>distance the</a:t>
            </a:r>
            <a:r>
              <a:rPr sz="1588" kern="0" spc="-18" dirty="0">
                <a:solidFill>
                  <a:sysClr val="windowText" lastClr="000000"/>
                </a:solidFill>
                <a:cs typeface="Segoe UI"/>
              </a:rPr>
              <a:t> </a:t>
            </a:r>
            <a:r>
              <a:rPr sz="1588" kern="0" dirty="0">
                <a:solidFill>
                  <a:sysClr val="windowText" lastClr="000000"/>
                </a:solidFill>
                <a:cs typeface="Segoe UI"/>
              </a:rPr>
              <a:t>chart should</a:t>
            </a:r>
            <a:r>
              <a:rPr sz="1588" kern="0" spc="-26" dirty="0">
                <a:solidFill>
                  <a:sysClr val="windowText" lastClr="000000"/>
                </a:solidFill>
                <a:cs typeface="Segoe UI"/>
              </a:rPr>
              <a:t> </a:t>
            </a:r>
            <a:r>
              <a:rPr sz="1588" kern="0" dirty="0">
                <a:solidFill>
                  <a:sysClr val="windowText" lastClr="000000"/>
                </a:solidFill>
                <a:cs typeface="Segoe UI"/>
              </a:rPr>
              <a:t>be used</a:t>
            </a:r>
            <a:r>
              <a:rPr sz="1588" kern="0" spc="-18" dirty="0">
                <a:solidFill>
                  <a:sysClr val="windowText" lastClr="000000"/>
                </a:solidFill>
                <a:cs typeface="Segoe UI"/>
              </a:rPr>
              <a:t> </a:t>
            </a:r>
            <a:r>
              <a:rPr sz="1588" kern="0" dirty="0">
                <a:solidFill>
                  <a:sysClr val="windowText" lastClr="000000"/>
                </a:solidFill>
                <a:cs typeface="Segoe UI"/>
              </a:rPr>
              <a:t>(10</a:t>
            </a:r>
            <a:r>
              <a:rPr sz="1588" kern="0" spc="-4" dirty="0">
                <a:solidFill>
                  <a:sysClr val="windowText" lastClr="000000"/>
                </a:solidFill>
                <a:cs typeface="Segoe UI"/>
              </a:rPr>
              <a:t> </a:t>
            </a:r>
            <a:r>
              <a:rPr sz="1588" kern="0" spc="-9" dirty="0">
                <a:solidFill>
                  <a:sysClr val="windowText" lastClr="000000"/>
                </a:solidFill>
                <a:cs typeface="Segoe UI"/>
              </a:rPr>
              <a:t>feet).</a:t>
            </a:r>
            <a:endParaRPr sz="1588" kern="0" dirty="0">
              <a:solidFill>
                <a:sysClr val="windowText" lastClr="000000"/>
              </a:solidFill>
              <a:cs typeface="Segoe UI"/>
            </a:endParaRPr>
          </a:p>
          <a:p>
            <a:pPr marL="575453" lvl="1" indent="-242060" defTabSz="806867">
              <a:spcBef>
                <a:spcPts val="534"/>
              </a:spcBef>
              <a:buClr>
                <a:srgbClr val="B45F06"/>
              </a:buClr>
              <a:buFont typeface="Wingdings"/>
              <a:buChar char=""/>
              <a:tabLst>
                <a:tab pos="575453" algn="l"/>
                <a:tab pos="576013" algn="l"/>
              </a:tabLst>
            </a:pPr>
            <a:r>
              <a:rPr sz="1412" kern="0" dirty="0">
                <a:solidFill>
                  <a:sysClr val="windowText" lastClr="000000"/>
                </a:solidFill>
                <a:cs typeface="Segoe UI"/>
              </a:rPr>
              <a:t>Located</a:t>
            </a:r>
            <a:r>
              <a:rPr sz="1412" kern="0" spc="-53" dirty="0">
                <a:solidFill>
                  <a:sysClr val="windowText" lastClr="000000"/>
                </a:solidFill>
                <a:cs typeface="Segoe UI"/>
              </a:rPr>
              <a:t> </a:t>
            </a:r>
            <a:r>
              <a:rPr sz="1412" kern="0" dirty="0">
                <a:solidFill>
                  <a:sysClr val="windowText" lastClr="000000"/>
                </a:solidFill>
                <a:cs typeface="Segoe UI"/>
              </a:rPr>
              <a:t>at</a:t>
            </a:r>
            <a:r>
              <a:rPr sz="1412" kern="0" spc="-53" dirty="0">
                <a:solidFill>
                  <a:sysClr val="windowText" lastClr="000000"/>
                </a:solidFill>
                <a:cs typeface="Segoe UI"/>
              </a:rPr>
              <a:t> </a:t>
            </a:r>
            <a:r>
              <a:rPr sz="1412" kern="0" dirty="0">
                <a:solidFill>
                  <a:sysClr val="windowText" lastClr="000000"/>
                </a:solidFill>
                <a:cs typeface="Segoe UI"/>
              </a:rPr>
              <a:t>top,</a:t>
            </a:r>
            <a:r>
              <a:rPr sz="1412" kern="0" spc="-44" dirty="0">
                <a:solidFill>
                  <a:sysClr val="windowText" lastClr="000000"/>
                </a:solidFill>
                <a:cs typeface="Segoe UI"/>
              </a:rPr>
              <a:t> </a:t>
            </a:r>
            <a:r>
              <a:rPr sz="1412" kern="0" dirty="0">
                <a:solidFill>
                  <a:sysClr val="windowText" lastClr="000000"/>
                </a:solidFill>
                <a:cs typeface="Segoe UI"/>
              </a:rPr>
              <a:t>bottom</a:t>
            </a:r>
            <a:r>
              <a:rPr sz="1412" kern="0" spc="-49" dirty="0">
                <a:solidFill>
                  <a:sysClr val="windowText" lastClr="000000"/>
                </a:solidFill>
                <a:cs typeface="Segoe UI"/>
              </a:rPr>
              <a:t> </a:t>
            </a:r>
            <a:r>
              <a:rPr sz="1412" kern="0" dirty="0">
                <a:solidFill>
                  <a:sysClr val="windowText" lastClr="000000"/>
                </a:solidFill>
                <a:cs typeface="Segoe UI"/>
              </a:rPr>
              <a:t>or</a:t>
            </a:r>
            <a:r>
              <a:rPr sz="1412" kern="0" spc="-35" dirty="0">
                <a:solidFill>
                  <a:sysClr val="windowText" lastClr="000000"/>
                </a:solidFill>
                <a:cs typeface="Segoe UI"/>
              </a:rPr>
              <a:t> </a:t>
            </a:r>
            <a:r>
              <a:rPr sz="1412" kern="0" dirty="0">
                <a:solidFill>
                  <a:sysClr val="windowText" lastClr="000000"/>
                </a:solidFill>
                <a:cs typeface="Segoe UI"/>
              </a:rPr>
              <a:t>front</a:t>
            </a:r>
            <a:r>
              <a:rPr sz="1412" kern="0" spc="-44" dirty="0">
                <a:solidFill>
                  <a:sysClr val="windowText" lastClr="000000"/>
                </a:solidFill>
                <a:cs typeface="Segoe UI"/>
              </a:rPr>
              <a:t> </a:t>
            </a:r>
            <a:r>
              <a:rPr sz="1412" kern="0" dirty="0">
                <a:solidFill>
                  <a:sysClr val="windowText" lastClr="000000"/>
                </a:solidFill>
                <a:cs typeface="Segoe UI"/>
              </a:rPr>
              <a:t>page</a:t>
            </a:r>
            <a:r>
              <a:rPr sz="1412" kern="0" spc="-35" dirty="0">
                <a:solidFill>
                  <a:sysClr val="windowText" lastClr="000000"/>
                </a:solidFill>
                <a:cs typeface="Segoe UI"/>
              </a:rPr>
              <a:t> </a:t>
            </a:r>
            <a:r>
              <a:rPr sz="1412" kern="0" dirty="0">
                <a:solidFill>
                  <a:sysClr val="windowText" lastClr="000000"/>
                </a:solidFill>
                <a:cs typeface="Segoe UI"/>
              </a:rPr>
              <a:t>on</a:t>
            </a:r>
            <a:r>
              <a:rPr sz="1412" kern="0" spc="-49" dirty="0">
                <a:solidFill>
                  <a:sysClr val="windowText" lastClr="000000"/>
                </a:solidFill>
                <a:cs typeface="Segoe UI"/>
              </a:rPr>
              <a:t> </a:t>
            </a:r>
            <a:r>
              <a:rPr sz="1412" kern="0" spc="-9" dirty="0">
                <a:solidFill>
                  <a:sysClr val="windowText" lastClr="000000"/>
                </a:solidFill>
                <a:cs typeface="Segoe UI"/>
              </a:rPr>
              <a:t>flipbooks</a:t>
            </a:r>
            <a:endParaRPr sz="1412" kern="0" dirty="0">
              <a:solidFill>
                <a:sysClr val="windowText" lastClr="000000"/>
              </a:solidFill>
              <a:cs typeface="Segoe UI"/>
            </a:endParaRPr>
          </a:p>
          <a:p>
            <a:pPr marL="293049" marR="1663042" indent="-282403" defTabSz="806867">
              <a:spcBef>
                <a:spcPts val="609"/>
              </a:spcBef>
              <a:buFont typeface="Wingdings"/>
              <a:buChar char=""/>
              <a:tabLst>
                <a:tab pos="293049" algn="l"/>
                <a:tab pos="293610" algn="l"/>
              </a:tabLst>
            </a:pPr>
            <a:r>
              <a:rPr sz="1588" b="1" kern="0" dirty="0">
                <a:solidFill>
                  <a:srgbClr val="EF7E08"/>
                </a:solidFill>
                <a:cs typeface="Segoe UI"/>
              </a:rPr>
              <a:t>Critical</a:t>
            </a:r>
            <a:r>
              <a:rPr sz="1588" b="1" kern="0" spc="-57" dirty="0">
                <a:solidFill>
                  <a:srgbClr val="EF7E08"/>
                </a:solidFill>
                <a:cs typeface="Segoe UI"/>
              </a:rPr>
              <a:t> </a:t>
            </a:r>
            <a:r>
              <a:rPr sz="1588" b="1" kern="0" dirty="0">
                <a:solidFill>
                  <a:srgbClr val="EF7E08"/>
                </a:solidFill>
                <a:cs typeface="Segoe UI"/>
              </a:rPr>
              <a:t>Line</a:t>
            </a:r>
            <a:r>
              <a:rPr sz="1588" kern="0" dirty="0">
                <a:solidFill>
                  <a:sysClr val="windowText" lastClr="000000"/>
                </a:solidFill>
                <a:cs typeface="Segoe UI"/>
              </a:rPr>
              <a:t>:</a:t>
            </a:r>
            <a:r>
              <a:rPr sz="1588" kern="0" spc="-40" dirty="0">
                <a:solidFill>
                  <a:sysClr val="windowText" lastClr="000000"/>
                </a:solidFill>
                <a:cs typeface="Segoe UI"/>
              </a:rPr>
              <a:t> </a:t>
            </a:r>
            <a:r>
              <a:rPr sz="1588" kern="0" dirty="0">
                <a:solidFill>
                  <a:sysClr val="windowText" lastClr="000000"/>
                </a:solidFill>
                <a:cs typeface="Segoe UI"/>
              </a:rPr>
              <a:t>The</a:t>
            </a:r>
            <a:r>
              <a:rPr sz="1588" kern="0" spc="-40" dirty="0">
                <a:solidFill>
                  <a:sysClr val="windowText" lastClr="000000"/>
                </a:solidFill>
                <a:cs typeface="Segoe UI"/>
              </a:rPr>
              <a:t> </a:t>
            </a:r>
            <a:r>
              <a:rPr sz="1588" kern="0" spc="-9" dirty="0">
                <a:solidFill>
                  <a:sysClr val="windowText" lastClr="000000"/>
                </a:solidFill>
                <a:cs typeface="Segoe UI"/>
              </a:rPr>
              <a:t>age-</a:t>
            </a:r>
            <a:r>
              <a:rPr sz="1588" kern="0" dirty="0">
                <a:solidFill>
                  <a:sysClr val="windowText" lastClr="000000"/>
                </a:solidFill>
                <a:cs typeface="Segoe UI"/>
              </a:rPr>
              <a:t>dependent</a:t>
            </a:r>
            <a:r>
              <a:rPr sz="1588" kern="0" spc="-18" dirty="0">
                <a:solidFill>
                  <a:sysClr val="windowText" lastClr="000000"/>
                </a:solidFill>
                <a:cs typeface="Segoe UI"/>
              </a:rPr>
              <a:t> </a:t>
            </a:r>
            <a:r>
              <a:rPr sz="1588" kern="0" dirty="0">
                <a:solidFill>
                  <a:sysClr val="windowText" lastClr="000000"/>
                </a:solidFill>
                <a:cs typeface="Segoe UI"/>
              </a:rPr>
              <a:t>VA</a:t>
            </a:r>
            <a:r>
              <a:rPr sz="1588" kern="0" spc="-26" dirty="0">
                <a:solidFill>
                  <a:sysClr val="windowText" lastClr="000000"/>
                </a:solidFill>
                <a:cs typeface="Segoe UI"/>
              </a:rPr>
              <a:t> </a:t>
            </a:r>
            <a:r>
              <a:rPr sz="1588" kern="0" dirty="0">
                <a:solidFill>
                  <a:sysClr val="windowText" lastClr="000000"/>
                </a:solidFill>
                <a:cs typeface="Segoe UI"/>
              </a:rPr>
              <a:t>measurement</a:t>
            </a:r>
            <a:r>
              <a:rPr sz="1588" kern="0" spc="-35" dirty="0">
                <a:solidFill>
                  <a:sysClr val="windowText" lastClr="000000"/>
                </a:solidFill>
                <a:cs typeface="Segoe UI"/>
              </a:rPr>
              <a:t> </a:t>
            </a:r>
            <a:r>
              <a:rPr sz="1588" kern="0" dirty="0">
                <a:solidFill>
                  <a:sysClr val="windowText" lastClr="000000"/>
                </a:solidFill>
                <a:cs typeface="Segoe UI"/>
              </a:rPr>
              <a:t>that</a:t>
            </a:r>
            <a:r>
              <a:rPr sz="1588" kern="0" spc="-35" dirty="0">
                <a:solidFill>
                  <a:sysClr val="windowText" lastClr="000000"/>
                </a:solidFill>
                <a:cs typeface="Segoe UI"/>
              </a:rPr>
              <a:t> </a:t>
            </a:r>
            <a:r>
              <a:rPr sz="1588" kern="0" spc="-22" dirty="0">
                <a:solidFill>
                  <a:sysClr val="windowText" lastClr="000000"/>
                </a:solidFill>
                <a:cs typeface="Segoe UI"/>
              </a:rPr>
              <a:t>the </a:t>
            </a:r>
            <a:r>
              <a:rPr sz="1588" kern="0" dirty="0">
                <a:solidFill>
                  <a:sysClr val="windowText" lastClr="000000"/>
                </a:solidFill>
                <a:cs typeface="Segoe UI"/>
              </a:rPr>
              <a:t>child</a:t>
            </a:r>
            <a:r>
              <a:rPr sz="1588" kern="0" spc="-22" dirty="0">
                <a:solidFill>
                  <a:sysClr val="windowText" lastClr="000000"/>
                </a:solidFill>
                <a:cs typeface="Segoe UI"/>
              </a:rPr>
              <a:t> </a:t>
            </a:r>
            <a:r>
              <a:rPr sz="1588" kern="0" dirty="0">
                <a:solidFill>
                  <a:sysClr val="windowText" lastClr="000000"/>
                </a:solidFill>
                <a:cs typeface="Segoe UI"/>
              </a:rPr>
              <a:t>is</a:t>
            </a:r>
            <a:r>
              <a:rPr sz="1588" kern="0" spc="-18" dirty="0">
                <a:solidFill>
                  <a:sysClr val="windowText" lastClr="000000"/>
                </a:solidFill>
                <a:cs typeface="Segoe UI"/>
              </a:rPr>
              <a:t> </a:t>
            </a:r>
            <a:r>
              <a:rPr sz="1588" kern="0" dirty="0">
                <a:solidFill>
                  <a:sysClr val="windowText" lastClr="000000"/>
                </a:solidFill>
                <a:cs typeface="Segoe UI"/>
              </a:rPr>
              <a:t>expected</a:t>
            </a:r>
            <a:r>
              <a:rPr sz="1588" kern="0" spc="-9" dirty="0">
                <a:solidFill>
                  <a:sysClr val="windowText" lastClr="000000"/>
                </a:solidFill>
                <a:cs typeface="Segoe UI"/>
              </a:rPr>
              <a:t> </a:t>
            </a:r>
            <a:r>
              <a:rPr sz="1588" kern="0" dirty="0">
                <a:solidFill>
                  <a:sysClr val="windowText" lastClr="000000"/>
                </a:solidFill>
                <a:cs typeface="Segoe UI"/>
              </a:rPr>
              <a:t>to</a:t>
            </a:r>
            <a:r>
              <a:rPr sz="1588" kern="0" spc="-31" dirty="0">
                <a:solidFill>
                  <a:sysClr val="windowText" lastClr="000000"/>
                </a:solidFill>
                <a:cs typeface="Segoe UI"/>
              </a:rPr>
              <a:t> </a:t>
            </a:r>
            <a:r>
              <a:rPr sz="1588" kern="0" dirty="0">
                <a:solidFill>
                  <a:sysClr val="windowText" lastClr="000000"/>
                </a:solidFill>
                <a:cs typeface="Segoe UI"/>
              </a:rPr>
              <a:t>see</a:t>
            </a:r>
            <a:r>
              <a:rPr sz="1588" kern="0" spc="-22" dirty="0">
                <a:solidFill>
                  <a:sysClr val="windowText" lastClr="000000"/>
                </a:solidFill>
                <a:cs typeface="Segoe UI"/>
              </a:rPr>
              <a:t> </a:t>
            </a:r>
            <a:r>
              <a:rPr sz="1588" kern="0" dirty="0">
                <a:solidFill>
                  <a:sysClr val="windowText" lastClr="000000"/>
                </a:solidFill>
                <a:cs typeface="Segoe UI"/>
              </a:rPr>
              <a:t>normally</a:t>
            </a:r>
            <a:r>
              <a:rPr sz="1588" kern="0" spc="-26" dirty="0">
                <a:solidFill>
                  <a:sysClr val="windowText" lastClr="000000"/>
                </a:solidFill>
                <a:cs typeface="Segoe UI"/>
              </a:rPr>
              <a:t> </a:t>
            </a:r>
            <a:r>
              <a:rPr sz="1588" kern="0" dirty="0">
                <a:solidFill>
                  <a:sysClr val="windowText" lastClr="000000"/>
                </a:solidFill>
                <a:cs typeface="Segoe UI"/>
              </a:rPr>
              <a:t>and</a:t>
            </a:r>
            <a:r>
              <a:rPr sz="1588" kern="0" spc="-18" dirty="0">
                <a:solidFill>
                  <a:sysClr val="windowText" lastClr="000000"/>
                </a:solidFill>
                <a:cs typeface="Segoe UI"/>
              </a:rPr>
              <a:t> </a:t>
            </a:r>
            <a:r>
              <a:rPr sz="1588" kern="0" spc="-9" dirty="0">
                <a:solidFill>
                  <a:sysClr val="windowText" lastClr="000000"/>
                </a:solidFill>
                <a:cs typeface="Segoe UI"/>
              </a:rPr>
              <a:t>pass.</a:t>
            </a:r>
            <a:endParaRPr sz="1588" kern="0" dirty="0">
              <a:solidFill>
                <a:sysClr val="windowText" lastClr="000000"/>
              </a:solidFill>
              <a:cs typeface="Segoe UI"/>
            </a:endParaRPr>
          </a:p>
        </p:txBody>
      </p:sp>
      <p:sp>
        <p:nvSpPr>
          <p:cNvPr id="4" name="object 4"/>
          <p:cNvSpPr txBox="1"/>
          <p:nvPr/>
        </p:nvSpPr>
        <p:spPr>
          <a:xfrm>
            <a:off x="1877546" y="2126586"/>
            <a:ext cx="104775" cy="577933"/>
          </a:xfrm>
          <a:prstGeom prst="rect">
            <a:avLst/>
          </a:prstGeom>
        </p:spPr>
        <p:txBody>
          <a:bodyPr vert="horz" wrap="square" lIns="0" tIns="78441" rIns="0" bIns="0" rtlCol="0">
            <a:spAutoFit/>
          </a:bodyPr>
          <a:lstStyle/>
          <a:p>
            <a:pPr marL="11206" defTabSz="806867">
              <a:spcBef>
                <a:spcPts val="618"/>
              </a:spcBef>
            </a:pPr>
            <a:r>
              <a:rPr sz="1412" kern="0" spc="-4" dirty="0">
                <a:solidFill>
                  <a:srgbClr val="B45F06"/>
                </a:solidFill>
                <a:latin typeface="Wingdings"/>
                <a:cs typeface="Wingdings"/>
              </a:rPr>
              <a:t></a:t>
            </a:r>
            <a:endParaRPr sz="1412" kern="0" dirty="0">
              <a:solidFill>
                <a:sysClr val="windowText" lastClr="000000"/>
              </a:solidFill>
              <a:latin typeface="Wingdings"/>
              <a:cs typeface="Wingdings"/>
            </a:endParaRPr>
          </a:p>
          <a:p>
            <a:pPr marL="11206" defTabSz="806867">
              <a:spcBef>
                <a:spcPts val="529"/>
              </a:spcBef>
            </a:pPr>
            <a:r>
              <a:rPr sz="1412" kern="0" spc="-4" dirty="0">
                <a:solidFill>
                  <a:srgbClr val="B45F06"/>
                </a:solidFill>
                <a:latin typeface="Wingdings"/>
                <a:cs typeface="Wingdings"/>
              </a:rPr>
              <a:t></a:t>
            </a:r>
            <a:endParaRPr sz="1412" kern="0" dirty="0">
              <a:solidFill>
                <a:sysClr val="windowText" lastClr="000000"/>
              </a:solidFill>
              <a:latin typeface="Wingdings"/>
              <a:cs typeface="Wingdings"/>
            </a:endParaRPr>
          </a:p>
        </p:txBody>
      </p:sp>
      <p:sp>
        <p:nvSpPr>
          <p:cNvPr id="5" name="object 5"/>
          <p:cNvSpPr txBox="1"/>
          <p:nvPr/>
        </p:nvSpPr>
        <p:spPr>
          <a:xfrm>
            <a:off x="2065789" y="2148587"/>
            <a:ext cx="3212165" cy="557299"/>
          </a:xfrm>
          <a:prstGeom prst="rect">
            <a:avLst/>
          </a:prstGeom>
        </p:spPr>
        <p:txBody>
          <a:bodyPr vert="horz" wrap="square" lIns="0" tIns="11206" rIns="0" bIns="0" rtlCol="0">
            <a:spAutoFit/>
          </a:bodyPr>
          <a:lstStyle/>
          <a:p>
            <a:pPr marL="11206" marR="4483" defTabSz="806867">
              <a:lnSpc>
                <a:spcPct val="131300"/>
              </a:lnSpc>
              <a:spcBef>
                <a:spcPts val="88"/>
              </a:spcBef>
            </a:pPr>
            <a:r>
              <a:rPr sz="1412" kern="0" dirty="0">
                <a:solidFill>
                  <a:sysClr val="windowText" lastClr="000000"/>
                </a:solidFill>
                <a:cs typeface="Segoe UI"/>
              </a:rPr>
              <a:t>Different</a:t>
            </a:r>
            <a:r>
              <a:rPr sz="1412" kern="0" spc="-53" dirty="0">
                <a:solidFill>
                  <a:sysClr val="windowText" lastClr="000000"/>
                </a:solidFill>
                <a:cs typeface="Segoe UI"/>
              </a:rPr>
              <a:t> </a:t>
            </a:r>
            <a:r>
              <a:rPr sz="1412" kern="0" dirty="0">
                <a:solidFill>
                  <a:sysClr val="windowText" lastClr="000000"/>
                </a:solidFill>
                <a:cs typeface="Segoe UI"/>
              </a:rPr>
              <a:t>for</a:t>
            </a:r>
            <a:r>
              <a:rPr sz="1412" kern="0" spc="-49" dirty="0">
                <a:solidFill>
                  <a:sysClr val="windowText" lastClr="000000"/>
                </a:solidFill>
                <a:cs typeface="Segoe UI"/>
              </a:rPr>
              <a:t> </a:t>
            </a:r>
            <a:r>
              <a:rPr sz="1412" kern="0" dirty="0">
                <a:solidFill>
                  <a:sysClr val="windowText" lastClr="000000"/>
                </a:solidFill>
                <a:cs typeface="Segoe UI"/>
              </a:rPr>
              <a:t>younger</a:t>
            </a:r>
            <a:r>
              <a:rPr sz="1412" kern="0" spc="-26" dirty="0">
                <a:solidFill>
                  <a:sysClr val="windowText" lastClr="000000"/>
                </a:solidFill>
                <a:cs typeface="Segoe UI"/>
              </a:rPr>
              <a:t> </a:t>
            </a:r>
            <a:r>
              <a:rPr sz="1412" kern="0" dirty="0">
                <a:solidFill>
                  <a:sysClr val="windowText" lastClr="000000"/>
                </a:solidFill>
                <a:cs typeface="Segoe UI"/>
              </a:rPr>
              <a:t>and</a:t>
            </a:r>
            <a:r>
              <a:rPr sz="1412" kern="0" spc="-62" dirty="0">
                <a:solidFill>
                  <a:sysClr val="windowText" lastClr="000000"/>
                </a:solidFill>
                <a:cs typeface="Segoe UI"/>
              </a:rPr>
              <a:t> </a:t>
            </a:r>
            <a:r>
              <a:rPr sz="1412" kern="0" dirty="0">
                <a:solidFill>
                  <a:sysClr val="windowText" lastClr="000000"/>
                </a:solidFill>
                <a:cs typeface="Segoe UI"/>
              </a:rPr>
              <a:t>older</a:t>
            </a:r>
            <a:r>
              <a:rPr sz="1412" kern="0" spc="-35" dirty="0">
                <a:solidFill>
                  <a:sysClr val="windowText" lastClr="000000"/>
                </a:solidFill>
                <a:cs typeface="Segoe UI"/>
              </a:rPr>
              <a:t> </a:t>
            </a:r>
            <a:r>
              <a:rPr sz="1412" kern="0" spc="-9" dirty="0">
                <a:solidFill>
                  <a:sysClr val="windowText" lastClr="000000"/>
                </a:solidFill>
                <a:cs typeface="Segoe UI"/>
              </a:rPr>
              <a:t>children. </a:t>
            </a:r>
            <a:r>
              <a:rPr sz="1412" kern="0" dirty="0">
                <a:solidFill>
                  <a:sysClr val="windowText" lastClr="000000"/>
                </a:solidFill>
                <a:cs typeface="Segoe UI"/>
              </a:rPr>
              <a:t>May</a:t>
            </a:r>
            <a:r>
              <a:rPr sz="1412" kern="0" spc="-18" dirty="0">
                <a:solidFill>
                  <a:sysClr val="windowText" lastClr="000000"/>
                </a:solidFill>
                <a:cs typeface="Segoe UI"/>
              </a:rPr>
              <a:t> </a:t>
            </a:r>
            <a:r>
              <a:rPr sz="1412" kern="0" dirty="0">
                <a:solidFill>
                  <a:sysClr val="windowText" lastClr="000000"/>
                </a:solidFill>
                <a:cs typeface="Segoe UI"/>
              </a:rPr>
              <a:t>or</a:t>
            </a:r>
            <a:r>
              <a:rPr sz="1412" kern="0" spc="-22" dirty="0">
                <a:solidFill>
                  <a:sysClr val="windowText" lastClr="000000"/>
                </a:solidFill>
                <a:cs typeface="Segoe UI"/>
              </a:rPr>
              <a:t> </a:t>
            </a:r>
            <a:r>
              <a:rPr sz="1412" kern="0" dirty="0">
                <a:solidFill>
                  <a:sysClr val="windowText" lastClr="000000"/>
                </a:solidFill>
                <a:cs typeface="Segoe UI"/>
              </a:rPr>
              <a:t>may</a:t>
            </a:r>
            <a:r>
              <a:rPr sz="1412" kern="0" spc="-35" dirty="0">
                <a:solidFill>
                  <a:sysClr val="windowText" lastClr="000000"/>
                </a:solidFill>
                <a:cs typeface="Segoe UI"/>
              </a:rPr>
              <a:t> </a:t>
            </a:r>
            <a:r>
              <a:rPr sz="1412" kern="0" dirty="0">
                <a:solidFill>
                  <a:sysClr val="windowText" lastClr="000000"/>
                </a:solidFill>
                <a:cs typeface="Segoe UI"/>
              </a:rPr>
              <a:t>not</a:t>
            </a:r>
            <a:r>
              <a:rPr sz="1412" kern="0" spc="-26" dirty="0">
                <a:solidFill>
                  <a:sysClr val="windowText" lastClr="000000"/>
                </a:solidFill>
                <a:cs typeface="Segoe UI"/>
              </a:rPr>
              <a:t> </a:t>
            </a:r>
            <a:r>
              <a:rPr sz="1412" kern="0" dirty="0">
                <a:solidFill>
                  <a:sysClr val="windowText" lastClr="000000"/>
                </a:solidFill>
                <a:cs typeface="Segoe UI"/>
              </a:rPr>
              <a:t>be</a:t>
            </a:r>
            <a:r>
              <a:rPr sz="1412" kern="0" spc="-26" dirty="0">
                <a:solidFill>
                  <a:sysClr val="windowText" lastClr="000000"/>
                </a:solidFill>
                <a:cs typeface="Segoe UI"/>
              </a:rPr>
              <a:t> </a:t>
            </a:r>
            <a:r>
              <a:rPr sz="1412" kern="0" spc="-9" dirty="0">
                <a:solidFill>
                  <a:sysClr val="windowText" lastClr="000000"/>
                </a:solidFill>
                <a:cs typeface="Segoe UI"/>
              </a:rPr>
              <a:t>marked.</a:t>
            </a:r>
            <a:endParaRPr sz="1412" kern="0" dirty="0">
              <a:solidFill>
                <a:sysClr val="windowText" lastClr="000000"/>
              </a:solidFill>
              <a:cs typeface="Segoe UI"/>
            </a:endParaRPr>
          </a:p>
        </p:txBody>
      </p:sp>
      <p:sp>
        <p:nvSpPr>
          <p:cNvPr id="6" name="object 6"/>
          <p:cNvSpPr txBox="1"/>
          <p:nvPr/>
        </p:nvSpPr>
        <p:spPr>
          <a:xfrm>
            <a:off x="1554817" y="2768547"/>
            <a:ext cx="114860" cy="255678"/>
          </a:xfrm>
          <a:prstGeom prst="rect">
            <a:avLst/>
          </a:prstGeom>
        </p:spPr>
        <p:txBody>
          <a:bodyPr vert="horz" wrap="square" lIns="0" tIns="11206" rIns="0" bIns="0" rtlCol="0">
            <a:spAutoFit/>
          </a:bodyPr>
          <a:lstStyle/>
          <a:p>
            <a:pPr marL="11206" defTabSz="806867">
              <a:spcBef>
                <a:spcPts val="88"/>
              </a:spcBef>
            </a:pPr>
            <a:r>
              <a:rPr sz="1588" kern="0" dirty="0">
                <a:solidFill>
                  <a:srgbClr val="EF7E08"/>
                </a:solidFill>
                <a:latin typeface="Wingdings"/>
                <a:cs typeface="Wingdings"/>
              </a:rPr>
              <a:t></a:t>
            </a:r>
            <a:endParaRPr sz="1588" kern="0" dirty="0">
              <a:solidFill>
                <a:sysClr val="windowText" lastClr="000000"/>
              </a:solidFill>
              <a:latin typeface="Wingdings"/>
              <a:cs typeface="Wingdings"/>
            </a:endParaRPr>
          </a:p>
        </p:txBody>
      </p:sp>
      <p:sp>
        <p:nvSpPr>
          <p:cNvPr id="7" name="object 7"/>
          <p:cNvSpPr txBox="1"/>
          <p:nvPr/>
        </p:nvSpPr>
        <p:spPr>
          <a:xfrm>
            <a:off x="1837204" y="2783339"/>
            <a:ext cx="3144930" cy="255678"/>
          </a:xfrm>
          <a:prstGeom prst="rect">
            <a:avLst/>
          </a:prstGeom>
        </p:spPr>
        <p:txBody>
          <a:bodyPr vert="horz" wrap="square" lIns="0" tIns="11206" rIns="0" bIns="0" rtlCol="0">
            <a:spAutoFit/>
          </a:bodyPr>
          <a:lstStyle/>
          <a:p>
            <a:pPr marL="11206" defTabSz="806867">
              <a:spcBef>
                <a:spcPts val="88"/>
              </a:spcBef>
            </a:pPr>
            <a:r>
              <a:rPr sz="1588" kern="0" dirty="0">
                <a:solidFill>
                  <a:sysClr val="windowText" lastClr="000000"/>
                </a:solidFill>
                <a:cs typeface="Segoe UI"/>
              </a:rPr>
              <a:t>Visual</a:t>
            </a:r>
            <a:r>
              <a:rPr sz="1588" kern="0" spc="-44" dirty="0">
                <a:solidFill>
                  <a:sysClr val="windowText" lastClr="000000"/>
                </a:solidFill>
                <a:cs typeface="Segoe UI"/>
              </a:rPr>
              <a:t> </a:t>
            </a:r>
            <a:r>
              <a:rPr sz="1588" kern="0" dirty="0">
                <a:solidFill>
                  <a:sysClr val="windowText" lastClr="000000"/>
                </a:solidFill>
                <a:cs typeface="Segoe UI"/>
              </a:rPr>
              <a:t>Acuity</a:t>
            </a:r>
            <a:r>
              <a:rPr sz="1588" kern="0" spc="-31" dirty="0">
                <a:solidFill>
                  <a:sysClr val="windowText" lastClr="000000"/>
                </a:solidFill>
                <a:cs typeface="Segoe UI"/>
              </a:rPr>
              <a:t> </a:t>
            </a:r>
            <a:r>
              <a:rPr sz="1588" kern="0" dirty="0">
                <a:solidFill>
                  <a:sysClr val="windowText" lastClr="000000"/>
                </a:solidFill>
                <a:cs typeface="Segoe UI"/>
              </a:rPr>
              <a:t>Measurement:</a:t>
            </a:r>
            <a:r>
              <a:rPr sz="1588" kern="0" spc="-44" dirty="0">
                <a:solidFill>
                  <a:sysClr val="windowText" lastClr="000000"/>
                </a:solidFill>
                <a:cs typeface="Segoe UI"/>
              </a:rPr>
              <a:t> </a:t>
            </a:r>
            <a:r>
              <a:rPr sz="1588" b="1" kern="0" spc="-9" dirty="0">
                <a:solidFill>
                  <a:srgbClr val="006FC0"/>
                </a:solidFill>
                <a:cs typeface="Segoe UI"/>
              </a:rPr>
              <a:t>XX</a:t>
            </a:r>
            <a:r>
              <a:rPr sz="1588" b="1" kern="0" spc="-9" dirty="0">
                <a:solidFill>
                  <a:sysClr val="windowText" lastClr="000000"/>
                </a:solidFill>
                <a:cs typeface="Segoe UI"/>
              </a:rPr>
              <a:t>/</a:t>
            </a:r>
            <a:r>
              <a:rPr sz="1588" b="1" kern="0" spc="-9" dirty="0">
                <a:solidFill>
                  <a:srgbClr val="6F2F9F"/>
                </a:solidFill>
                <a:cs typeface="Segoe UI"/>
              </a:rPr>
              <a:t>XX</a:t>
            </a:r>
            <a:endParaRPr sz="1588" kern="0" dirty="0">
              <a:solidFill>
                <a:sysClr val="windowText" lastClr="000000"/>
              </a:solidFill>
              <a:cs typeface="Segoe UI"/>
            </a:endParaRPr>
          </a:p>
        </p:txBody>
      </p:sp>
      <p:sp>
        <p:nvSpPr>
          <p:cNvPr id="8" name="object 8"/>
          <p:cNvSpPr txBox="1"/>
          <p:nvPr/>
        </p:nvSpPr>
        <p:spPr>
          <a:xfrm>
            <a:off x="1877546" y="3092622"/>
            <a:ext cx="4157943" cy="1656906"/>
          </a:xfrm>
          <a:prstGeom prst="rect">
            <a:avLst/>
          </a:prstGeom>
        </p:spPr>
        <p:txBody>
          <a:bodyPr vert="horz" wrap="square" lIns="0" tIns="10646" rIns="0" bIns="0" rtlCol="0">
            <a:spAutoFit/>
          </a:bodyPr>
          <a:lstStyle/>
          <a:p>
            <a:pPr marL="252706" marR="4483" indent="-241500" defTabSz="806867">
              <a:spcBef>
                <a:spcPts val="84"/>
              </a:spcBef>
              <a:buClr>
                <a:srgbClr val="B45F06"/>
              </a:buClr>
              <a:buFont typeface="Wingdings"/>
              <a:buChar char=""/>
              <a:tabLst>
                <a:tab pos="252706" algn="l"/>
                <a:tab pos="253266" algn="l"/>
              </a:tabLst>
            </a:pPr>
            <a:r>
              <a:rPr sz="1412" b="1" kern="0" spc="-35" dirty="0">
                <a:solidFill>
                  <a:srgbClr val="006FC0"/>
                </a:solidFill>
                <a:latin typeface="Segoe UI"/>
                <a:cs typeface="Segoe UI"/>
              </a:rPr>
              <a:t>Top</a:t>
            </a:r>
            <a:r>
              <a:rPr sz="1412" b="1" kern="0" spc="-53" dirty="0">
                <a:solidFill>
                  <a:srgbClr val="006FC0"/>
                </a:solidFill>
                <a:latin typeface="Segoe UI"/>
                <a:cs typeface="Segoe UI"/>
              </a:rPr>
              <a:t> </a:t>
            </a:r>
            <a:r>
              <a:rPr sz="1412" b="1" kern="0" dirty="0">
                <a:solidFill>
                  <a:srgbClr val="006FC0"/>
                </a:solidFill>
                <a:latin typeface="Segoe UI"/>
                <a:cs typeface="Segoe UI"/>
              </a:rPr>
              <a:t>#:</a:t>
            </a:r>
            <a:r>
              <a:rPr sz="1412" b="1" kern="0" spc="-49" dirty="0">
                <a:solidFill>
                  <a:srgbClr val="006FC0"/>
                </a:solidFill>
                <a:latin typeface="Segoe UI"/>
                <a:cs typeface="Segoe UI"/>
              </a:rPr>
              <a:t> </a:t>
            </a:r>
            <a:r>
              <a:rPr sz="1412" kern="0" dirty="0">
                <a:solidFill>
                  <a:sysClr val="windowText" lastClr="000000"/>
                </a:solidFill>
                <a:latin typeface="Segoe UI"/>
                <a:cs typeface="Segoe UI"/>
              </a:rPr>
              <a:t>Vision</a:t>
            </a:r>
            <a:r>
              <a:rPr sz="1412" kern="0" spc="-35" dirty="0">
                <a:solidFill>
                  <a:sysClr val="windowText" lastClr="000000"/>
                </a:solidFill>
                <a:latin typeface="Segoe UI"/>
                <a:cs typeface="Segoe UI"/>
              </a:rPr>
              <a:t> </a:t>
            </a:r>
            <a:r>
              <a:rPr sz="1412" kern="0" dirty="0">
                <a:solidFill>
                  <a:sysClr val="windowText" lastClr="000000"/>
                </a:solidFill>
                <a:latin typeface="Segoe UI"/>
                <a:cs typeface="Segoe UI"/>
              </a:rPr>
              <a:t>distance</a:t>
            </a:r>
            <a:r>
              <a:rPr sz="1412" kern="0" spc="-40" dirty="0">
                <a:solidFill>
                  <a:sysClr val="windowText" lastClr="000000"/>
                </a:solidFill>
                <a:latin typeface="Segoe UI"/>
                <a:cs typeface="Segoe UI"/>
              </a:rPr>
              <a:t> </a:t>
            </a:r>
            <a:r>
              <a:rPr sz="1412" kern="0" dirty="0">
                <a:solidFill>
                  <a:sysClr val="windowText" lastClr="000000"/>
                </a:solidFill>
                <a:latin typeface="Segoe UI"/>
                <a:cs typeface="Segoe UI"/>
              </a:rPr>
              <a:t>the</a:t>
            </a:r>
            <a:r>
              <a:rPr sz="1412" kern="0" spc="-53" dirty="0">
                <a:solidFill>
                  <a:sysClr val="windowText" lastClr="000000"/>
                </a:solidFill>
                <a:latin typeface="Segoe UI"/>
                <a:cs typeface="Segoe UI"/>
              </a:rPr>
              <a:t> </a:t>
            </a:r>
            <a:r>
              <a:rPr sz="1412" kern="0" dirty="0">
                <a:solidFill>
                  <a:sysClr val="windowText" lastClr="000000"/>
                </a:solidFill>
                <a:latin typeface="Segoe UI"/>
                <a:cs typeface="Segoe UI"/>
              </a:rPr>
              <a:t>person</a:t>
            </a:r>
            <a:r>
              <a:rPr sz="1412" kern="0" spc="-44" dirty="0">
                <a:solidFill>
                  <a:sysClr val="windowText" lastClr="000000"/>
                </a:solidFill>
                <a:latin typeface="Segoe UI"/>
                <a:cs typeface="Segoe UI"/>
              </a:rPr>
              <a:t> </a:t>
            </a:r>
            <a:r>
              <a:rPr sz="1412" kern="0" dirty="0">
                <a:solidFill>
                  <a:sysClr val="windowText" lastClr="000000"/>
                </a:solidFill>
                <a:latin typeface="Segoe UI"/>
                <a:cs typeface="Segoe UI"/>
              </a:rPr>
              <a:t>being</a:t>
            </a:r>
            <a:r>
              <a:rPr sz="1412" kern="0" spc="-49" dirty="0">
                <a:solidFill>
                  <a:sysClr val="windowText" lastClr="000000"/>
                </a:solidFill>
                <a:latin typeface="Segoe UI"/>
                <a:cs typeface="Segoe UI"/>
              </a:rPr>
              <a:t> </a:t>
            </a:r>
            <a:r>
              <a:rPr sz="1412" kern="0" spc="-9" dirty="0">
                <a:solidFill>
                  <a:sysClr val="windowText" lastClr="000000"/>
                </a:solidFill>
                <a:latin typeface="Segoe UI"/>
                <a:cs typeface="Segoe UI"/>
              </a:rPr>
              <a:t>screened </a:t>
            </a:r>
            <a:r>
              <a:rPr sz="1412" kern="0" dirty="0">
                <a:solidFill>
                  <a:sysClr val="windowText" lastClr="000000"/>
                </a:solidFill>
                <a:latin typeface="Segoe UI"/>
                <a:cs typeface="Segoe UI"/>
              </a:rPr>
              <a:t>can</a:t>
            </a:r>
            <a:r>
              <a:rPr sz="1412" kern="0" spc="-26" dirty="0">
                <a:solidFill>
                  <a:sysClr val="windowText" lastClr="000000"/>
                </a:solidFill>
                <a:latin typeface="Segoe UI"/>
                <a:cs typeface="Segoe UI"/>
              </a:rPr>
              <a:t> </a:t>
            </a:r>
            <a:r>
              <a:rPr sz="1412" kern="0" dirty="0">
                <a:solidFill>
                  <a:sysClr val="windowText" lastClr="000000"/>
                </a:solidFill>
                <a:latin typeface="Segoe UI"/>
                <a:cs typeface="Segoe UI"/>
              </a:rPr>
              <a:t>see</a:t>
            </a:r>
            <a:r>
              <a:rPr sz="1412" kern="0" spc="-31" dirty="0">
                <a:solidFill>
                  <a:sysClr val="windowText" lastClr="000000"/>
                </a:solidFill>
                <a:latin typeface="Segoe UI"/>
                <a:cs typeface="Segoe UI"/>
              </a:rPr>
              <a:t> </a:t>
            </a:r>
            <a:r>
              <a:rPr sz="1412" kern="0" dirty="0">
                <a:solidFill>
                  <a:sysClr val="windowText" lastClr="000000"/>
                </a:solidFill>
                <a:latin typeface="Segoe UI"/>
                <a:cs typeface="Segoe UI"/>
              </a:rPr>
              <a:t>in</a:t>
            </a:r>
            <a:r>
              <a:rPr sz="1412" kern="0" spc="-26" dirty="0">
                <a:solidFill>
                  <a:sysClr val="windowText" lastClr="000000"/>
                </a:solidFill>
                <a:latin typeface="Segoe UI"/>
                <a:cs typeface="Segoe UI"/>
              </a:rPr>
              <a:t> </a:t>
            </a:r>
            <a:r>
              <a:rPr sz="1412" kern="0" spc="-9" dirty="0">
                <a:solidFill>
                  <a:sysClr val="windowText" lastClr="000000"/>
                </a:solidFill>
                <a:latin typeface="Segoe UI"/>
                <a:cs typeface="Segoe UI"/>
              </a:rPr>
              <a:t>comparison</a:t>
            </a:r>
            <a:r>
              <a:rPr sz="1412" kern="0" spc="-18" dirty="0">
                <a:solidFill>
                  <a:sysClr val="windowText" lastClr="000000"/>
                </a:solidFill>
                <a:latin typeface="Segoe UI"/>
                <a:cs typeface="Segoe UI"/>
              </a:rPr>
              <a:t> </a:t>
            </a:r>
            <a:r>
              <a:rPr sz="1412" kern="0" spc="-22" dirty="0">
                <a:solidFill>
                  <a:sysClr val="windowText" lastClr="000000"/>
                </a:solidFill>
                <a:latin typeface="Segoe UI"/>
                <a:cs typeface="Segoe UI"/>
              </a:rPr>
              <a:t>to.</a:t>
            </a:r>
            <a:endParaRPr sz="1412" kern="0" dirty="0">
              <a:solidFill>
                <a:sysClr val="windowText" lastClr="000000"/>
              </a:solidFill>
              <a:latin typeface="Segoe UI"/>
              <a:cs typeface="Segoe UI"/>
            </a:endParaRPr>
          </a:p>
          <a:p>
            <a:pPr marL="252706" marR="101419" indent="-242060" defTabSz="806867">
              <a:spcBef>
                <a:spcPts val="529"/>
              </a:spcBef>
              <a:buClr>
                <a:srgbClr val="B45F06"/>
              </a:buClr>
              <a:buFont typeface="Wingdings"/>
              <a:buChar char=""/>
              <a:tabLst>
                <a:tab pos="252706" algn="l"/>
                <a:tab pos="253266" algn="l"/>
              </a:tabLst>
            </a:pPr>
            <a:r>
              <a:rPr sz="1412" b="1" kern="0" dirty="0">
                <a:solidFill>
                  <a:srgbClr val="6F2F9F"/>
                </a:solidFill>
                <a:latin typeface="Segoe UI"/>
                <a:cs typeface="Segoe UI"/>
              </a:rPr>
              <a:t>Bottom</a:t>
            </a:r>
            <a:r>
              <a:rPr sz="1412" b="1" kern="0" spc="-35" dirty="0">
                <a:solidFill>
                  <a:srgbClr val="6F2F9F"/>
                </a:solidFill>
                <a:latin typeface="Segoe UI"/>
                <a:cs typeface="Segoe UI"/>
              </a:rPr>
              <a:t> </a:t>
            </a:r>
            <a:r>
              <a:rPr sz="1412" b="1" kern="0" dirty="0">
                <a:solidFill>
                  <a:srgbClr val="6F2F9F"/>
                </a:solidFill>
                <a:latin typeface="Segoe UI"/>
                <a:cs typeface="Segoe UI"/>
              </a:rPr>
              <a:t>#:</a:t>
            </a:r>
            <a:r>
              <a:rPr sz="1412" b="1" kern="0" spc="-44" dirty="0">
                <a:solidFill>
                  <a:srgbClr val="6F2F9F"/>
                </a:solidFill>
                <a:latin typeface="Segoe UI"/>
                <a:cs typeface="Segoe UI"/>
              </a:rPr>
              <a:t> </a:t>
            </a:r>
            <a:r>
              <a:rPr sz="1412" kern="0" dirty="0">
                <a:solidFill>
                  <a:sysClr val="windowText" lastClr="000000"/>
                </a:solidFill>
                <a:latin typeface="Segoe UI"/>
                <a:cs typeface="Segoe UI"/>
              </a:rPr>
              <a:t>Vision</a:t>
            </a:r>
            <a:r>
              <a:rPr sz="1412" kern="0" spc="-40" dirty="0">
                <a:solidFill>
                  <a:sysClr val="windowText" lastClr="000000"/>
                </a:solidFill>
                <a:latin typeface="Segoe UI"/>
                <a:cs typeface="Segoe UI"/>
              </a:rPr>
              <a:t> </a:t>
            </a:r>
            <a:r>
              <a:rPr sz="1412" kern="0" dirty="0">
                <a:solidFill>
                  <a:sysClr val="windowText" lastClr="000000"/>
                </a:solidFill>
                <a:latin typeface="Segoe UI"/>
                <a:cs typeface="Segoe UI"/>
              </a:rPr>
              <a:t>distance</a:t>
            </a:r>
            <a:r>
              <a:rPr sz="1412" kern="0" spc="-35" dirty="0">
                <a:solidFill>
                  <a:sysClr val="windowText" lastClr="000000"/>
                </a:solidFill>
                <a:latin typeface="Segoe UI"/>
                <a:cs typeface="Segoe UI"/>
              </a:rPr>
              <a:t> </a:t>
            </a:r>
            <a:r>
              <a:rPr sz="1412" kern="0" dirty="0">
                <a:solidFill>
                  <a:sysClr val="windowText" lastClr="000000"/>
                </a:solidFill>
                <a:latin typeface="Segoe UI"/>
                <a:cs typeface="Segoe UI"/>
              </a:rPr>
              <a:t>a</a:t>
            </a:r>
            <a:r>
              <a:rPr sz="1412" kern="0" spc="-53" dirty="0">
                <a:solidFill>
                  <a:sysClr val="windowText" lastClr="000000"/>
                </a:solidFill>
                <a:latin typeface="Segoe UI"/>
                <a:cs typeface="Segoe UI"/>
              </a:rPr>
              <a:t> </a:t>
            </a:r>
            <a:r>
              <a:rPr sz="1412" kern="0" dirty="0">
                <a:solidFill>
                  <a:sysClr val="windowText" lastClr="000000"/>
                </a:solidFill>
                <a:latin typeface="Segoe UI"/>
                <a:cs typeface="Segoe UI"/>
              </a:rPr>
              <a:t>person</a:t>
            </a:r>
            <a:r>
              <a:rPr sz="1412" kern="0" spc="-44" dirty="0">
                <a:solidFill>
                  <a:sysClr val="windowText" lastClr="000000"/>
                </a:solidFill>
                <a:latin typeface="Segoe UI"/>
                <a:cs typeface="Segoe UI"/>
              </a:rPr>
              <a:t> </a:t>
            </a:r>
            <a:r>
              <a:rPr sz="1412" kern="0" dirty="0">
                <a:solidFill>
                  <a:sysClr val="windowText" lastClr="000000"/>
                </a:solidFill>
                <a:latin typeface="Segoe UI"/>
                <a:cs typeface="Segoe UI"/>
              </a:rPr>
              <a:t>with</a:t>
            </a:r>
            <a:r>
              <a:rPr sz="1412" kern="0" spc="-35" dirty="0">
                <a:solidFill>
                  <a:sysClr val="windowText" lastClr="000000"/>
                </a:solidFill>
                <a:latin typeface="Segoe UI"/>
                <a:cs typeface="Segoe UI"/>
              </a:rPr>
              <a:t> </a:t>
            </a:r>
            <a:r>
              <a:rPr sz="1412" kern="0" spc="-9" dirty="0">
                <a:solidFill>
                  <a:sysClr val="windowText" lastClr="000000"/>
                </a:solidFill>
                <a:latin typeface="Segoe UI"/>
                <a:cs typeface="Segoe UI"/>
              </a:rPr>
              <a:t>normal </a:t>
            </a:r>
            <a:r>
              <a:rPr sz="1412" kern="0" dirty="0">
                <a:solidFill>
                  <a:sysClr val="windowText" lastClr="000000"/>
                </a:solidFill>
                <a:latin typeface="Segoe UI"/>
                <a:cs typeface="Segoe UI"/>
              </a:rPr>
              <a:t>vision</a:t>
            </a:r>
            <a:r>
              <a:rPr sz="1412" kern="0" spc="-44" dirty="0">
                <a:solidFill>
                  <a:sysClr val="windowText" lastClr="000000"/>
                </a:solidFill>
                <a:latin typeface="Segoe UI"/>
                <a:cs typeface="Segoe UI"/>
              </a:rPr>
              <a:t> </a:t>
            </a:r>
            <a:r>
              <a:rPr sz="1412" kern="0" dirty="0">
                <a:solidFill>
                  <a:sysClr val="windowText" lastClr="000000"/>
                </a:solidFill>
                <a:latin typeface="Segoe UI"/>
                <a:cs typeface="Segoe UI"/>
              </a:rPr>
              <a:t>can</a:t>
            </a:r>
            <a:r>
              <a:rPr sz="1412" kern="0" spc="-44" dirty="0">
                <a:solidFill>
                  <a:sysClr val="windowText" lastClr="000000"/>
                </a:solidFill>
                <a:latin typeface="Segoe UI"/>
                <a:cs typeface="Segoe UI"/>
              </a:rPr>
              <a:t> </a:t>
            </a:r>
            <a:r>
              <a:rPr sz="1412" kern="0" spc="-18" dirty="0">
                <a:solidFill>
                  <a:sysClr val="windowText" lastClr="000000"/>
                </a:solidFill>
                <a:latin typeface="Segoe UI"/>
                <a:cs typeface="Segoe UI"/>
              </a:rPr>
              <a:t>see.</a:t>
            </a:r>
            <a:endParaRPr sz="1412" kern="0" dirty="0">
              <a:solidFill>
                <a:sysClr val="windowText" lastClr="000000"/>
              </a:solidFill>
              <a:latin typeface="Segoe UI"/>
              <a:cs typeface="Segoe UI"/>
            </a:endParaRPr>
          </a:p>
          <a:p>
            <a:pPr marL="494766" marR="230853" lvl="1" indent="-201156" defTabSz="806867">
              <a:spcBef>
                <a:spcPts val="427"/>
              </a:spcBef>
              <a:buClr>
                <a:srgbClr val="EF7E08"/>
              </a:buClr>
              <a:buFont typeface="Wingdings"/>
              <a:buChar char=""/>
              <a:tabLst>
                <a:tab pos="494766" algn="l"/>
                <a:tab pos="495326" algn="l"/>
              </a:tabLst>
            </a:pPr>
            <a:r>
              <a:rPr sz="1235" kern="0" dirty="0">
                <a:solidFill>
                  <a:sysClr val="windowText" lastClr="000000"/>
                </a:solidFill>
                <a:latin typeface="Segoe UI"/>
                <a:cs typeface="Segoe UI"/>
              </a:rPr>
              <a:t>Higher</a:t>
            </a:r>
            <a:r>
              <a:rPr sz="1235" kern="0" spc="-22" dirty="0">
                <a:solidFill>
                  <a:sysClr val="windowText" lastClr="000000"/>
                </a:solidFill>
                <a:latin typeface="Segoe UI"/>
                <a:cs typeface="Segoe UI"/>
              </a:rPr>
              <a:t> </a:t>
            </a:r>
            <a:r>
              <a:rPr sz="1235" kern="0" dirty="0">
                <a:solidFill>
                  <a:sysClr val="windowText" lastClr="000000"/>
                </a:solidFill>
                <a:latin typeface="Segoe UI"/>
                <a:cs typeface="Segoe UI"/>
              </a:rPr>
              <a:t>this</a:t>
            </a:r>
            <a:r>
              <a:rPr sz="1235" kern="0" spc="-13" dirty="0">
                <a:solidFill>
                  <a:sysClr val="windowText" lastClr="000000"/>
                </a:solidFill>
                <a:latin typeface="Segoe UI"/>
                <a:cs typeface="Segoe UI"/>
              </a:rPr>
              <a:t> </a:t>
            </a:r>
            <a:r>
              <a:rPr sz="1235" kern="0" spc="-9" dirty="0">
                <a:solidFill>
                  <a:sysClr val="windowText" lastClr="000000"/>
                </a:solidFill>
                <a:latin typeface="Segoe UI"/>
                <a:cs typeface="Segoe UI"/>
              </a:rPr>
              <a:t>number,</a:t>
            </a:r>
            <a:r>
              <a:rPr sz="1235" kern="0" spc="-40" dirty="0">
                <a:solidFill>
                  <a:sysClr val="windowText" lastClr="000000"/>
                </a:solidFill>
                <a:latin typeface="Segoe UI"/>
                <a:cs typeface="Segoe UI"/>
              </a:rPr>
              <a:t> </a:t>
            </a:r>
            <a:r>
              <a:rPr sz="1235" kern="0" dirty="0">
                <a:solidFill>
                  <a:sysClr val="windowText" lastClr="000000"/>
                </a:solidFill>
                <a:latin typeface="Segoe UI"/>
                <a:cs typeface="Segoe UI"/>
              </a:rPr>
              <a:t>the</a:t>
            </a:r>
            <a:r>
              <a:rPr sz="1235" kern="0" spc="-18" dirty="0">
                <a:solidFill>
                  <a:sysClr val="windowText" lastClr="000000"/>
                </a:solidFill>
                <a:latin typeface="Segoe UI"/>
                <a:cs typeface="Segoe UI"/>
              </a:rPr>
              <a:t> </a:t>
            </a:r>
            <a:r>
              <a:rPr sz="1235" kern="0" dirty="0">
                <a:solidFill>
                  <a:sysClr val="windowText" lastClr="000000"/>
                </a:solidFill>
                <a:latin typeface="Segoe UI"/>
                <a:cs typeface="Segoe UI"/>
              </a:rPr>
              <a:t>worse</a:t>
            </a:r>
            <a:r>
              <a:rPr sz="1235" kern="0" spc="-26" dirty="0">
                <a:solidFill>
                  <a:sysClr val="windowText" lastClr="000000"/>
                </a:solidFill>
                <a:latin typeface="Segoe UI"/>
                <a:cs typeface="Segoe UI"/>
              </a:rPr>
              <a:t> </a:t>
            </a:r>
            <a:r>
              <a:rPr sz="1235" kern="0" dirty="0">
                <a:solidFill>
                  <a:sysClr val="windowText" lastClr="000000"/>
                </a:solidFill>
                <a:latin typeface="Segoe UI"/>
                <a:cs typeface="Segoe UI"/>
              </a:rPr>
              <a:t>the</a:t>
            </a:r>
            <a:r>
              <a:rPr sz="1235" kern="0" spc="-18" dirty="0">
                <a:solidFill>
                  <a:sysClr val="windowText" lastClr="000000"/>
                </a:solidFill>
                <a:latin typeface="Segoe UI"/>
                <a:cs typeface="Segoe UI"/>
              </a:rPr>
              <a:t> </a:t>
            </a:r>
            <a:r>
              <a:rPr sz="1235" kern="0" dirty="0">
                <a:solidFill>
                  <a:sysClr val="windowText" lastClr="000000"/>
                </a:solidFill>
                <a:latin typeface="Segoe UI"/>
                <a:cs typeface="Segoe UI"/>
              </a:rPr>
              <a:t>eyesight</a:t>
            </a:r>
            <a:r>
              <a:rPr sz="1235" kern="0" spc="-13" dirty="0">
                <a:solidFill>
                  <a:sysClr val="windowText" lastClr="000000"/>
                </a:solidFill>
                <a:latin typeface="Segoe UI"/>
                <a:cs typeface="Segoe UI"/>
              </a:rPr>
              <a:t> </a:t>
            </a:r>
            <a:r>
              <a:rPr sz="1235" kern="0" dirty="0">
                <a:solidFill>
                  <a:sysClr val="windowText" lastClr="000000"/>
                </a:solidFill>
                <a:latin typeface="Segoe UI"/>
                <a:cs typeface="Segoe UI"/>
              </a:rPr>
              <a:t>of</a:t>
            </a:r>
            <a:r>
              <a:rPr sz="1235" kern="0" spc="-18" dirty="0">
                <a:solidFill>
                  <a:sysClr val="windowText" lastClr="000000"/>
                </a:solidFill>
                <a:latin typeface="Segoe UI"/>
                <a:cs typeface="Segoe UI"/>
              </a:rPr>
              <a:t> </a:t>
            </a:r>
            <a:r>
              <a:rPr sz="1235" kern="0" spc="-22" dirty="0">
                <a:solidFill>
                  <a:sysClr val="windowText" lastClr="000000"/>
                </a:solidFill>
                <a:latin typeface="Segoe UI"/>
                <a:cs typeface="Segoe UI"/>
              </a:rPr>
              <a:t>the </a:t>
            </a:r>
            <a:r>
              <a:rPr sz="1235" kern="0" dirty="0">
                <a:solidFill>
                  <a:sysClr val="windowText" lastClr="000000"/>
                </a:solidFill>
                <a:latin typeface="Segoe UI"/>
                <a:cs typeface="Segoe UI"/>
              </a:rPr>
              <a:t>person</a:t>
            </a:r>
            <a:r>
              <a:rPr sz="1235" kern="0" spc="-13" dirty="0">
                <a:solidFill>
                  <a:sysClr val="windowText" lastClr="000000"/>
                </a:solidFill>
                <a:latin typeface="Segoe UI"/>
                <a:cs typeface="Segoe UI"/>
              </a:rPr>
              <a:t> </a:t>
            </a:r>
            <a:r>
              <a:rPr sz="1235" kern="0" dirty="0">
                <a:solidFill>
                  <a:sysClr val="windowText" lastClr="000000"/>
                </a:solidFill>
                <a:latin typeface="Segoe UI"/>
                <a:cs typeface="Segoe UI"/>
              </a:rPr>
              <a:t>being </a:t>
            </a:r>
            <a:r>
              <a:rPr sz="1235" kern="0" spc="-9" dirty="0">
                <a:solidFill>
                  <a:sysClr val="windowText" lastClr="000000"/>
                </a:solidFill>
                <a:latin typeface="Segoe UI"/>
                <a:cs typeface="Segoe UI"/>
              </a:rPr>
              <a:t>screened.</a:t>
            </a:r>
            <a:endParaRPr sz="1235" kern="0" dirty="0">
              <a:solidFill>
                <a:sysClr val="windowText" lastClr="000000"/>
              </a:solidFill>
              <a:latin typeface="Segoe UI"/>
              <a:cs typeface="Segoe UI"/>
            </a:endParaRPr>
          </a:p>
          <a:p>
            <a:pPr marL="252706" indent="-241500" defTabSz="806867">
              <a:spcBef>
                <a:spcPts val="534"/>
              </a:spcBef>
              <a:buClr>
                <a:srgbClr val="B45F06"/>
              </a:buClr>
              <a:buFont typeface="Wingdings"/>
              <a:buChar char=""/>
              <a:tabLst>
                <a:tab pos="252706" algn="l"/>
                <a:tab pos="253266" algn="l"/>
              </a:tabLst>
            </a:pPr>
            <a:r>
              <a:rPr sz="1412" b="1" kern="0" spc="-9" dirty="0">
                <a:solidFill>
                  <a:sysClr val="windowText" lastClr="000000"/>
                </a:solidFill>
                <a:latin typeface="Segoe UI"/>
                <a:cs typeface="Segoe UI"/>
              </a:rPr>
              <a:t>20-</a:t>
            </a:r>
            <a:r>
              <a:rPr sz="1412" b="1" kern="0" dirty="0">
                <a:solidFill>
                  <a:sysClr val="windowText" lastClr="000000"/>
                </a:solidFill>
                <a:latin typeface="Segoe UI"/>
                <a:cs typeface="Segoe UI"/>
              </a:rPr>
              <a:t>Foot</a:t>
            </a:r>
            <a:r>
              <a:rPr sz="1412" b="1" kern="0" spc="-18" dirty="0">
                <a:solidFill>
                  <a:sysClr val="windowText" lastClr="000000"/>
                </a:solidFill>
                <a:latin typeface="Segoe UI"/>
                <a:cs typeface="Segoe UI"/>
              </a:rPr>
              <a:t> </a:t>
            </a:r>
            <a:r>
              <a:rPr sz="1412" b="1" kern="0" spc="-9" dirty="0">
                <a:solidFill>
                  <a:sysClr val="windowText" lastClr="000000"/>
                </a:solidFill>
                <a:latin typeface="Segoe UI"/>
                <a:cs typeface="Segoe UI"/>
              </a:rPr>
              <a:t>Equivalent</a:t>
            </a:r>
            <a:r>
              <a:rPr sz="1412" kern="0" spc="-9" dirty="0">
                <a:solidFill>
                  <a:sysClr val="windowText" lastClr="000000"/>
                </a:solidFill>
                <a:latin typeface="Segoe UI"/>
                <a:cs typeface="Segoe UI"/>
              </a:rPr>
              <a:t>:</a:t>
            </a:r>
            <a:endParaRPr sz="1412" kern="0" dirty="0">
              <a:solidFill>
                <a:sysClr val="windowText" lastClr="000000"/>
              </a:solidFill>
              <a:latin typeface="Segoe UI"/>
              <a:cs typeface="Segoe UI"/>
            </a:endParaRPr>
          </a:p>
        </p:txBody>
      </p:sp>
      <p:sp>
        <p:nvSpPr>
          <p:cNvPr id="9" name="object 9"/>
          <p:cNvSpPr txBox="1"/>
          <p:nvPr/>
        </p:nvSpPr>
        <p:spPr>
          <a:xfrm>
            <a:off x="2159934" y="4789640"/>
            <a:ext cx="4828615" cy="632768"/>
          </a:xfrm>
          <a:prstGeom prst="rect">
            <a:avLst/>
          </a:prstGeom>
        </p:spPr>
        <p:txBody>
          <a:bodyPr vert="horz" wrap="square" lIns="0" tIns="11206" rIns="0" bIns="0" rtlCol="0">
            <a:spAutoFit/>
          </a:bodyPr>
          <a:lstStyle/>
          <a:p>
            <a:pPr marL="212363" marR="4483" indent="-201156" defTabSz="806867">
              <a:spcBef>
                <a:spcPts val="88"/>
              </a:spcBef>
              <a:buClr>
                <a:srgbClr val="EF7E08"/>
              </a:buClr>
              <a:buFont typeface="Wingdings"/>
              <a:buChar char=""/>
              <a:tabLst>
                <a:tab pos="212363" algn="l"/>
                <a:tab pos="212923" algn="l"/>
              </a:tabLst>
            </a:pPr>
            <a:r>
              <a:rPr sz="1235" kern="0" dirty="0">
                <a:solidFill>
                  <a:sysClr val="windowText" lastClr="000000"/>
                </a:solidFill>
                <a:cs typeface="Segoe UI"/>
              </a:rPr>
              <a:t>20/XX:</a:t>
            </a:r>
            <a:r>
              <a:rPr sz="1235" kern="0" spc="-49" dirty="0">
                <a:solidFill>
                  <a:sysClr val="windowText" lastClr="000000"/>
                </a:solidFill>
                <a:cs typeface="Segoe UI"/>
              </a:rPr>
              <a:t> </a:t>
            </a:r>
            <a:r>
              <a:rPr sz="1235" kern="0" dirty="0">
                <a:solidFill>
                  <a:sysClr val="windowText" lastClr="000000"/>
                </a:solidFill>
                <a:cs typeface="Segoe UI"/>
              </a:rPr>
              <a:t>is</a:t>
            </a:r>
            <a:r>
              <a:rPr sz="1235" kern="0" spc="-18" dirty="0">
                <a:solidFill>
                  <a:sysClr val="windowText" lastClr="000000"/>
                </a:solidFill>
                <a:cs typeface="Segoe UI"/>
              </a:rPr>
              <a:t> </a:t>
            </a:r>
            <a:r>
              <a:rPr sz="1235" kern="0" dirty="0">
                <a:solidFill>
                  <a:sysClr val="windowText" lastClr="000000"/>
                </a:solidFill>
                <a:cs typeface="Segoe UI"/>
              </a:rPr>
              <a:t>the</a:t>
            </a:r>
            <a:r>
              <a:rPr sz="1235" kern="0" spc="-22" dirty="0">
                <a:solidFill>
                  <a:sysClr val="windowText" lastClr="000000"/>
                </a:solidFill>
                <a:cs typeface="Segoe UI"/>
              </a:rPr>
              <a:t> </a:t>
            </a:r>
            <a:r>
              <a:rPr sz="1235" kern="0" dirty="0">
                <a:solidFill>
                  <a:sysClr val="windowText" lastClr="000000"/>
                </a:solidFill>
                <a:cs typeface="Segoe UI"/>
              </a:rPr>
              <a:t>equivalent</a:t>
            </a:r>
            <a:r>
              <a:rPr sz="1235" kern="0" spc="-22" dirty="0">
                <a:solidFill>
                  <a:sysClr val="windowText" lastClr="000000"/>
                </a:solidFill>
                <a:cs typeface="Segoe UI"/>
              </a:rPr>
              <a:t> </a:t>
            </a:r>
            <a:r>
              <a:rPr sz="1235" kern="0" dirty="0">
                <a:solidFill>
                  <a:sysClr val="windowText" lastClr="000000"/>
                </a:solidFill>
                <a:cs typeface="Segoe UI"/>
              </a:rPr>
              <a:t>VA</a:t>
            </a:r>
            <a:r>
              <a:rPr sz="1235" kern="0" spc="-26" dirty="0">
                <a:solidFill>
                  <a:sysClr val="windowText" lastClr="000000"/>
                </a:solidFill>
                <a:cs typeface="Segoe UI"/>
              </a:rPr>
              <a:t> </a:t>
            </a:r>
            <a:r>
              <a:rPr sz="1235" kern="0" dirty="0">
                <a:solidFill>
                  <a:sysClr val="windowText" lastClr="000000"/>
                </a:solidFill>
                <a:cs typeface="Segoe UI"/>
              </a:rPr>
              <a:t>measurement</a:t>
            </a:r>
            <a:r>
              <a:rPr sz="1235" kern="0" spc="-35" dirty="0">
                <a:solidFill>
                  <a:sysClr val="windowText" lastClr="000000"/>
                </a:solidFill>
                <a:cs typeface="Segoe UI"/>
              </a:rPr>
              <a:t> </a:t>
            </a:r>
            <a:r>
              <a:rPr sz="1235" kern="0" dirty="0">
                <a:solidFill>
                  <a:sysClr val="windowText" lastClr="000000"/>
                </a:solidFill>
                <a:cs typeface="Segoe UI"/>
              </a:rPr>
              <a:t>to</a:t>
            </a:r>
            <a:r>
              <a:rPr sz="1235" kern="0" spc="-18" dirty="0">
                <a:solidFill>
                  <a:sysClr val="windowText" lastClr="000000"/>
                </a:solidFill>
                <a:cs typeface="Segoe UI"/>
              </a:rPr>
              <a:t> </a:t>
            </a:r>
            <a:r>
              <a:rPr sz="1235" kern="0" dirty="0">
                <a:solidFill>
                  <a:sysClr val="windowText" lastClr="000000"/>
                </a:solidFill>
                <a:cs typeface="Segoe UI"/>
              </a:rPr>
              <a:t>a</a:t>
            </a:r>
            <a:r>
              <a:rPr sz="1235" kern="0" spc="-26" dirty="0">
                <a:solidFill>
                  <a:sysClr val="windowText" lastClr="000000"/>
                </a:solidFill>
                <a:cs typeface="Segoe UI"/>
              </a:rPr>
              <a:t> </a:t>
            </a:r>
            <a:r>
              <a:rPr sz="1235" kern="0" dirty="0">
                <a:solidFill>
                  <a:sysClr val="windowText" lastClr="000000"/>
                </a:solidFill>
                <a:cs typeface="Segoe UI"/>
              </a:rPr>
              <a:t>person</a:t>
            </a:r>
            <a:r>
              <a:rPr sz="1235" kern="0" spc="-22" dirty="0">
                <a:solidFill>
                  <a:sysClr val="windowText" lastClr="000000"/>
                </a:solidFill>
                <a:cs typeface="Segoe UI"/>
              </a:rPr>
              <a:t> </a:t>
            </a:r>
            <a:r>
              <a:rPr sz="1235" kern="0" spc="-9" dirty="0">
                <a:solidFill>
                  <a:sysClr val="windowText" lastClr="000000"/>
                </a:solidFill>
                <a:cs typeface="Segoe UI"/>
              </a:rPr>
              <a:t>being </a:t>
            </a:r>
            <a:r>
              <a:rPr sz="1235" kern="0" dirty="0">
                <a:solidFill>
                  <a:sysClr val="windowText" lastClr="000000"/>
                </a:solidFill>
                <a:cs typeface="Segoe UI"/>
              </a:rPr>
              <a:t>screened</a:t>
            </a:r>
            <a:r>
              <a:rPr sz="1235" kern="0" spc="-13" dirty="0">
                <a:solidFill>
                  <a:sysClr val="windowText" lastClr="000000"/>
                </a:solidFill>
                <a:cs typeface="Segoe UI"/>
              </a:rPr>
              <a:t> </a:t>
            </a:r>
            <a:r>
              <a:rPr sz="1235" kern="0" dirty="0">
                <a:solidFill>
                  <a:sysClr val="windowText" lastClr="000000"/>
                </a:solidFill>
                <a:cs typeface="Segoe UI"/>
              </a:rPr>
              <a:t>at</a:t>
            </a:r>
            <a:r>
              <a:rPr sz="1235" kern="0" spc="-13" dirty="0">
                <a:solidFill>
                  <a:sysClr val="windowText" lastClr="000000"/>
                </a:solidFill>
                <a:cs typeface="Segoe UI"/>
              </a:rPr>
              <a:t> </a:t>
            </a:r>
            <a:r>
              <a:rPr sz="1235" kern="0" dirty="0">
                <a:solidFill>
                  <a:sysClr val="windowText" lastClr="000000"/>
                </a:solidFill>
                <a:cs typeface="Segoe UI"/>
              </a:rPr>
              <a:t>a</a:t>
            </a:r>
            <a:r>
              <a:rPr sz="1235" kern="0" spc="-18" dirty="0">
                <a:solidFill>
                  <a:sysClr val="windowText" lastClr="000000"/>
                </a:solidFill>
                <a:cs typeface="Segoe UI"/>
              </a:rPr>
              <a:t> </a:t>
            </a:r>
            <a:r>
              <a:rPr sz="1235" kern="0" dirty="0">
                <a:solidFill>
                  <a:sysClr val="windowText" lastClr="000000"/>
                </a:solidFill>
                <a:cs typeface="Segoe UI"/>
              </a:rPr>
              <a:t>vision</a:t>
            </a:r>
            <a:r>
              <a:rPr sz="1235" kern="0" spc="-13" dirty="0">
                <a:solidFill>
                  <a:sysClr val="windowText" lastClr="000000"/>
                </a:solidFill>
                <a:cs typeface="Segoe UI"/>
              </a:rPr>
              <a:t> </a:t>
            </a:r>
            <a:r>
              <a:rPr sz="1235" kern="0" dirty="0">
                <a:solidFill>
                  <a:sysClr val="windowText" lastClr="000000"/>
                </a:solidFill>
                <a:cs typeface="Segoe UI"/>
              </a:rPr>
              <a:t>distance</a:t>
            </a:r>
            <a:r>
              <a:rPr sz="1235" kern="0" spc="-18" dirty="0">
                <a:solidFill>
                  <a:sysClr val="windowText" lastClr="000000"/>
                </a:solidFill>
                <a:cs typeface="Segoe UI"/>
              </a:rPr>
              <a:t> </a:t>
            </a:r>
            <a:r>
              <a:rPr sz="1235" kern="0" dirty="0">
                <a:solidFill>
                  <a:sysClr val="windowText" lastClr="000000"/>
                </a:solidFill>
                <a:cs typeface="Segoe UI"/>
              </a:rPr>
              <a:t>of</a:t>
            </a:r>
            <a:r>
              <a:rPr sz="1235" kern="0" spc="-18" dirty="0">
                <a:solidFill>
                  <a:sysClr val="windowText" lastClr="000000"/>
                </a:solidFill>
                <a:cs typeface="Segoe UI"/>
              </a:rPr>
              <a:t> </a:t>
            </a:r>
            <a:r>
              <a:rPr sz="1235" kern="0" dirty="0">
                <a:solidFill>
                  <a:sysClr val="windowText" lastClr="000000"/>
                </a:solidFill>
                <a:cs typeface="Segoe UI"/>
              </a:rPr>
              <a:t>20</a:t>
            </a:r>
            <a:r>
              <a:rPr sz="1235" kern="0" spc="-26" dirty="0">
                <a:solidFill>
                  <a:sysClr val="windowText" lastClr="000000"/>
                </a:solidFill>
                <a:cs typeface="Segoe UI"/>
              </a:rPr>
              <a:t> </a:t>
            </a:r>
            <a:r>
              <a:rPr sz="1235" kern="0" dirty="0">
                <a:solidFill>
                  <a:sysClr val="windowText" lastClr="000000"/>
                </a:solidFill>
                <a:cs typeface="Segoe UI"/>
              </a:rPr>
              <a:t>feet</a:t>
            </a:r>
            <a:r>
              <a:rPr sz="1235" kern="0" spc="4" dirty="0">
                <a:solidFill>
                  <a:sysClr val="windowText" lastClr="000000"/>
                </a:solidFill>
                <a:cs typeface="Segoe UI"/>
              </a:rPr>
              <a:t> </a:t>
            </a:r>
            <a:r>
              <a:rPr sz="1235" kern="0" dirty="0">
                <a:solidFill>
                  <a:sysClr val="windowText" lastClr="000000"/>
                </a:solidFill>
                <a:cs typeface="Segoe UI"/>
              </a:rPr>
              <a:t>(the</a:t>
            </a:r>
            <a:r>
              <a:rPr sz="1235" kern="0" spc="-18" dirty="0">
                <a:solidFill>
                  <a:sysClr val="windowText" lastClr="000000"/>
                </a:solidFill>
                <a:cs typeface="Segoe UI"/>
              </a:rPr>
              <a:t> </a:t>
            </a:r>
            <a:r>
              <a:rPr sz="1235" kern="0" dirty="0">
                <a:solidFill>
                  <a:sysClr val="windowText" lastClr="000000"/>
                </a:solidFill>
                <a:cs typeface="Segoe UI"/>
              </a:rPr>
              <a:t>number</a:t>
            </a:r>
            <a:r>
              <a:rPr sz="1235" kern="0" spc="-26" dirty="0">
                <a:solidFill>
                  <a:sysClr val="windowText" lastClr="000000"/>
                </a:solidFill>
                <a:cs typeface="Segoe UI"/>
              </a:rPr>
              <a:t> </a:t>
            </a:r>
            <a:r>
              <a:rPr sz="1235" kern="0" dirty="0">
                <a:solidFill>
                  <a:sysClr val="windowText" lastClr="000000"/>
                </a:solidFill>
                <a:cs typeface="Segoe UI"/>
              </a:rPr>
              <a:t>to</a:t>
            </a:r>
            <a:r>
              <a:rPr sz="1235" kern="0" spc="-4" dirty="0">
                <a:solidFill>
                  <a:sysClr val="windowText" lastClr="000000"/>
                </a:solidFill>
                <a:cs typeface="Segoe UI"/>
              </a:rPr>
              <a:t> </a:t>
            </a:r>
            <a:r>
              <a:rPr sz="1235" kern="0" spc="-9" dirty="0">
                <a:solidFill>
                  <a:sysClr val="windowText" lastClr="000000"/>
                </a:solidFill>
                <a:cs typeface="Segoe UI"/>
              </a:rPr>
              <a:t>document).</a:t>
            </a:r>
            <a:endParaRPr sz="1235" kern="0" dirty="0">
              <a:solidFill>
                <a:sysClr val="windowText" lastClr="000000"/>
              </a:solidFill>
              <a:cs typeface="Segoe UI"/>
            </a:endParaRPr>
          </a:p>
          <a:p>
            <a:pPr marL="212363" indent="-201156" defTabSz="806867">
              <a:spcBef>
                <a:spcPts val="446"/>
              </a:spcBef>
              <a:buClr>
                <a:srgbClr val="EF7E08"/>
              </a:buClr>
              <a:buFont typeface="Wingdings"/>
              <a:buChar char=""/>
              <a:tabLst>
                <a:tab pos="212363" algn="l"/>
                <a:tab pos="212923" algn="l"/>
              </a:tabLst>
            </a:pPr>
            <a:r>
              <a:rPr sz="1235" kern="0" dirty="0">
                <a:solidFill>
                  <a:sysClr val="windowText" lastClr="000000"/>
                </a:solidFill>
                <a:cs typeface="Segoe UI"/>
              </a:rPr>
              <a:t>10/XX</a:t>
            </a:r>
            <a:r>
              <a:rPr sz="1235" kern="0" spc="-26" dirty="0">
                <a:solidFill>
                  <a:sysClr val="windowText" lastClr="000000"/>
                </a:solidFill>
                <a:cs typeface="Segoe UI"/>
              </a:rPr>
              <a:t> </a:t>
            </a:r>
            <a:r>
              <a:rPr sz="1235" kern="0" dirty="0">
                <a:solidFill>
                  <a:sysClr val="windowText" lastClr="000000"/>
                </a:solidFill>
                <a:cs typeface="Segoe UI"/>
              </a:rPr>
              <a:t>is</a:t>
            </a:r>
            <a:r>
              <a:rPr sz="1235" kern="0" spc="-9" dirty="0">
                <a:solidFill>
                  <a:sysClr val="windowText" lastClr="000000"/>
                </a:solidFill>
                <a:cs typeface="Segoe UI"/>
              </a:rPr>
              <a:t> </a:t>
            </a:r>
            <a:r>
              <a:rPr sz="1235" kern="0" dirty="0">
                <a:solidFill>
                  <a:sysClr val="windowText" lastClr="000000"/>
                </a:solidFill>
                <a:cs typeface="Segoe UI"/>
              </a:rPr>
              <a:t>the</a:t>
            </a:r>
            <a:r>
              <a:rPr sz="1235" kern="0" spc="-9" dirty="0">
                <a:solidFill>
                  <a:sysClr val="windowText" lastClr="000000"/>
                </a:solidFill>
                <a:cs typeface="Segoe UI"/>
              </a:rPr>
              <a:t> </a:t>
            </a:r>
            <a:r>
              <a:rPr sz="1235" kern="0" dirty="0">
                <a:solidFill>
                  <a:sysClr val="windowText" lastClr="000000"/>
                </a:solidFill>
                <a:cs typeface="Segoe UI"/>
              </a:rPr>
              <a:t>actual</a:t>
            </a:r>
            <a:r>
              <a:rPr sz="1235" kern="0" spc="-18" dirty="0">
                <a:solidFill>
                  <a:sysClr val="windowText" lastClr="000000"/>
                </a:solidFill>
                <a:cs typeface="Segoe UI"/>
              </a:rPr>
              <a:t> </a:t>
            </a:r>
            <a:r>
              <a:rPr sz="1235" kern="0" dirty="0">
                <a:solidFill>
                  <a:sysClr val="windowText" lastClr="000000"/>
                </a:solidFill>
                <a:cs typeface="Segoe UI"/>
              </a:rPr>
              <a:t>screening</a:t>
            </a:r>
            <a:r>
              <a:rPr sz="1235" kern="0" spc="-9" dirty="0">
                <a:solidFill>
                  <a:sysClr val="windowText" lastClr="000000"/>
                </a:solidFill>
                <a:cs typeface="Segoe UI"/>
              </a:rPr>
              <a:t> </a:t>
            </a:r>
            <a:r>
              <a:rPr sz="1235" kern="0" dirty="0">
                <a:solidFill>
                  <a:sysClr val="windowText" lastClr="000000"/>
                </a:solidFill>
                <a:cs typeface="Segoe UI"/>
              </a:rPr>
              <a:t>distance</a:t>
            </a:r>
            <a:r>
              <a:rPr sz="1235" kern="0" spc="-9" dirty="0">
                <a:solidFill>
                  <a:sysClr val="windowText" lastClr="000000"/>
                </a:solidFill>
                <a:cs typeface="Segoe UI"/>
              </a:rPr>
              <a:t> </a:t>
            </a:r>
            <a:r>
              <a:rPr sz="1235" kern="0" dirty="0">
                <a:solidFill>
                  <a:sysClr val="windowText" lastClr="000000"/>
                </a:solidFill>
                <a:cs typeface="Segoe UI"/>
              </a:rPr>
              <a:t>for</a:t>
            </a:r>
            <a:r>
              <a:rPr sz="1235" kern="0" spc="-13" dirty="0">
                <a:solidFill>
                  <a:sysClr val="windowText" lastClr="000000"/>
                </a:solidFill>
                <a:cs typeface="Segoe UI"/>
              </a:rPr>
              <a:t> </a:t>
            </a:r>
            <a:r>
              <a:rPr sz="1235" kern="0" dirty="0">
                <a:solidFill>
                  <a:sysClr val="windowText" lastClr="000000"/>
                </a:solidFill>
                <a:cs typeface="Segoe UI"/>
              </a:rPr>
              <a:t>a</a:t>
            </a:r>
            <a:r>
              <a:rPr sz="1235" kern="0" spc="-13" dirty="0">
                <a:solidFill>
                  <a:sysClr val="windowText" lastClr="000000"/>
                </a:solidFill>
                <a:cs typeface="Segoe UI"/>
              </a:rPr>
              <a:t> </a:t>
            </a:r>
            <a:r>
              <a:rPr sz="1235" kern="0" spc="-9" dirty="0">
                <a:solidFill>
                  <a:sysClr val="windowText" lastClr="000000"/>
                </a:solidFill>
                <a:cs typeface="Segoe UI"/>
              </a:rPr>
              <a:t>10-</a:t>
            </a:r>
            <a:r>
              <a:rPr sz="1235" kern="0" dirty="0">
                <a:solidFill>
                  <a:sysClr val="windowText" lastClr="000000"/>
                </a:solidFill>
                <a:cs typeface="Segoe UI"/>
              </a:rPr>
              <a:t>foot</a:t>
            </a:r>
            <a:r>
              <a:rPr sz="1235" kern="0" spc="-18" dirty="0">
                <a:solidFill>
                  <a:sysClr val="windowText" lastClr="000000"/>
                </a:solidFill>
                <a:cs typeface="Segoe UI"/>
              </a:rPr>
              <a:t> </a:t>
            </a:r>
            <a:r>
              <a:rPr sz="1235" kern="0" spc="-9" dirty="0">
                <a:solidFill>
                  <a:sysClr val="windowText" lastClr="000000"/>
                </a:solidFill>
                <a:cs typeface="Segoe UI"/>
              </a:rPr>
              <a:t>chart.</a:t>
            </a:r>
            <a:endParaRPr sz="1235" kern="0" dirty="0">
              <a:solidFill>
                <a:sysClr val="windowText" lastClr="000000"/>
              </a:solidFill>
              <a:cs typeface="Segoe UI"/>
            </a:endParaRPr>
          </a:p>
        </p:txBody>
      </p:sp>
      <p:grpSp>
        <p:nvGrpSpPr>
          <p:cNvPr id="10" name="object 10"/>
          <p:cNvGrpSpPr/>
          <p:nvPr/>
        </p:nvGrpSpPr>
        <p:grpSpPr>
          <a:xfrm>
            <a:off x="6922993" y="1358377"/>
            <a:ext cx="3445249" cy="3705785"/>
            <a:chOff x="7033259" y="1539494"/>
            <a:chExt cx="3904615" cy="4199890"/>
          </a:xfrm>
        </p:grpSpPr>
        <p:pic>
          <p:nvPicPr>
            <p:cNvPr id="11" name="object 11"/>
            <p:cNvPicPr/>
            <p:nvPr/>
          </p:nvPicPr>
          <p:blipFill>
            <a:blip r:embed="rId3" cstate="print"/>
            <a:stretch>
              <a:fillRect/>
            </a:stretch>
          </p:blipFill>
          <p:spPr>
            <a:xfrm>
              <a:off x="7033259" y="2147316"/>
              <a:ext cx="3904486" cy="3592067"/>
            </a:xfrm>
            <a:prstGeom prst="rect">
              <a:avLst/>
            </a:prstGeom>
          </p:spPr>
        </p:pic>
        <p:pic>
          <p:nvPicPr>
            <p:cNvPr id="12" name="object 12"/>
            <p:cNvPicPr/>
            <p:nvPr/>
          </p:nvPicPr>
          <p:blipFill>
            <a:blip r:embed="rId4" cstate="print"/>
            <a:stretch>
              <a:fillRect/>
            </a:stretch>
          </p:blipFill>
          <p:spPr>
            <a:xfrm>
              <a:off x="7146035" y="2257044"/>
              <a:ext cx="3678935" cy="3372598"/>
            </a:xfrm>
            <a:prstGeom prst="rect">
              <a:avLst/>
            </a:prstGeom>
          </p:spPr>
        </p:pic>
        <p:sp>
          <p:nvSpPr>
            <p:cNvPr id="13" name="object 13"/>
            <p:cNvSpPr/>
            <p:nvPr/>
          </p:nvSpPr>
          <p:spPr>
            <a:xfrm>
              <a:off x="7141273" y="2252281"/>
              <a:ext cx="3688715" cy="3382645"/>
            </a:xfrm>
            <a:custGeom>
              <a:avLst/>
              <a:gdLst/>
              <a:ahLst/>
              <a:cxnLst/>
              <a:rect l="l" t="t" r="r" b="b"/>
              <a:pathLst>
                <a:path w="3688715" h="3382645">
                  <a:moveTo>
                    <a:pt x="0" y="0"/>
                  </a:moveTo>
                  <a:lnTo>
                    <a:pt x="3688460" y="0"/>
                  </a:lnTo>
                  <a:lnTo>
                    <a:pt x="3688460" y="3382137"/>
                  </a:lnTo>
                  <a:lnTo>
                    <a:pt x="0" y="3382137"/>
                  </a:lnTo>
                  <a:lnTo>
                    <a:pt x="0" y="0"/>
                  </a:lnTo>
                  <a:close/>
                </a:path>
              </a:pathLst>
            </a:custGeom>
            <a:ln w="9525">
              <a:solidFill>
                <a:srgbClr val="313131"/>
              </a:solidFill>
            </a:ln>
          </p:spPr>
          <p:txBody>
            <a:bodyPr wrap="square" lIns="0" tIns="0" rIns="0" bIns="0" rtlCol="0"/>
            <a:lstStyle/>
            <a:p>
              <a:pPr defTabSz="806867"/>
              <a:endParaRPr sz="1588" kern="0" dirty="0">
                <a:solidFill>
                  <a:sysClr val="windowText" lastClr="000000"/>
                </a:solidFill>
              </a:endParaRPr>
            </a:p>
          </p:txBody>
        </p:sp>
        <p:sp>
          <p:nvSpPr>
            <p:cNvPr id="14" name="object 14"/>
            <p:cNvSpPr/>
            <p:nvPr/>
          </p:nvSpPr>
          <p:spPr>
            <a:xfrm>
              <a:off x="8564117" y="1552194"/>
              <a:ext cx="1524000" cy="764540"/>
            </a:xfrm>
            <a:custGeom>
              <a:avLst/>
              <a:gdLst/>
              <a:ahLst/>
              <a:cxnLst/>
              <a:rect l="l" t="t" r="r" b="b"/>
              <a:pathLst>
                <a:path w="1524000" h="764539">
                  <a:moveTo>
                    <a:pt x="0" y="533400"/>
                  </a:moveTo>
                  <a:lnTo>
                    <a:pt x="0" y="444500"/>
                  </a:lnTo>
                  <a:lnTo>
                    <a:pt x="0" y="311150"/>
                  </a:lnTo>
                  <a:lnTo>
                    <a:pt x="0" y="0"/>
                  </a:lnTo>
                  <a:lnTo>
                    <a:pt x="254000" y="0"/>
                  </a:lnTo>
                  <a:lnTo>
                    <a:pt x="635000" y="0"/>
                  </a:lnTo>
                  <a:lnTo>
                    <a:pt x="1524000" y="0"/>
                  </a:lnTo>
                  <a:lnTo>
                    <a:pt x="1524000" y="311150"/>
                  </a:lnTo>
                  <a:lnTo>
                    <a:pt x="1524000" y="444500"/>
                  </a:lnTo>
                  <a:lnTo>
                    <a:pt x="1524000" y="533400"/>
                  </a:lnTo>
                  <a:lnTo>
                    <a:pt x="635000" y="533400"/>
                  </a:lnTo>
                  <a:lnTo>
                    <a:pt x="403352" y="764476"/>
                  </a:lnTo>
                  <a:lnTo>
                    <a:pt x="254000" y="533400"/>
                  </a:lnTo>
                  <a:lnTo>
                    <a:pt x="0" y="53340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pic>
          <p:nvPicPr>
            <p:cNvPr id="15" name="object 15"/>
            <p:cNvPicPr/>
            <p:nvPr/>
          </p:nvPicPr>
          <p:blipFill>
            <a:blip r:embed="rId5" cstate="print"/>
            <a:stretch>
              <a:fillRect/>
            </a:stretch>
          </p:blipFill>
          <p:spPr>
            <a:xfrm>
              <a:off x="8654795" y="1615440"/>
              <a:ext cx="1362074" cy="409955"/>
            </a:xfrm>
            <a:prstGeom prst="rect">
              <a:avLst/>
            </a:prstGeom>
          </p:spPr>
        </p:pic>
      </p:grpSp>
      <p:sp>
        <p:nvSpPr>
          <p:cNvPr id="16" name="object 16"/>
          <p:cNvSpPr txBox="1"/>
          <p:nvPr/>
        </p:nvSpPr>
        <p:spPr>
          <a:xfrm>
            <a:off x="6103081" y="2148596"/>
            <a:ext cx="837640" cy="337302"/>
          </a:xfrm>
          <a:prstGeom prst="rect">
            <a:avLst/>
          </a:prstGeom>
        </p:spPr>
        <p:txBody>
          <a:bodyPr vert="horz" wrap="square" lIns="0" tIns="11206" rIns="0" bIns="0" rtlCol="0">
            <a:spAutoFit/>
          </a:bodyPr>
          <a:lstStyle/>
          <a:p>
            <a:pPr marR="4483" algn="r" defTabSz="806867">
              <a:spcBef>
                <a:spcPts val="88"/>
              </a:spcBef>
            </a:pPr>
            <a:r>
              <a:rPr sz="1059" b="1" kern="0" spc="-9" dirty="0">
                <a:solidFill>
                  <a:sysClr val="windowText" lastClr="000000"/>
                </a:solidFill>
                <a:latin typeface="Segoe UI"/>
                <a:cs typeface="Segoe UI"/>
              </a:rPr>
              <a:t>ACUTAL</a:t>
            </a:r>
            <a:r>
              <a:rPr sz="1059" b="1" kern="0" spc="-57" dirty="0">
                <a:solidFill>
                  <a:sysClr val="windowText" lastClr="000000"/>
                </a:solidFill>
                <a:latin typeface="Segoe UI"/>
                <a:cs typeface="Segoe UI"/>
              </a:rPr>
              <a:t> </a:t>
            </a:r>
            <a:r>
              <a:rPr sz="1059" b="1" kern="0" spc="-18" dirty="0">
                <a:solidFill>
                  <a:sysClr val="windowText" lastClr="000000"/>
                </a:solidFill>
                <a:latin typeface="Segoe UI"/>
                <a:cs typeface="Segoe UI"/>
              </a:rPr>
              <a:t>SIZE</a:t>
            </a:r>
            <a:endParaRPr sz="1059" kern="0" dirty="0">
              <a:solidFill>
                <a:sysClr val="windowText" lastClr="000000"/>
              </a:solidFill>
              <a:latin typeface="Segoe UI"/>
              <a:cs typeface="Segoe UI"/>
            </a:endParaRPr>
          </a:p>
          <a:p>
            <a:pPr marR="5043" algn="r" defTabSz="806867"/>
            <a:r>
              <a:rPr sz="1059" b="1" kern="0" dirty="0">
                <a:solidFill>
                  <a:sysClr val="windowText" lastClr="000000"/>
                </a:solidFill>
                <a:latin typeface="Segoe UI"/>
                <a:cs typeface="Segoe UI"/>
              </a:rPr>
              <a:t>10</a:t>
            </a:r>
            <a:r>
              <a:rPr sz="1059" b="1" kern="0" spc="-9" dirty="0">
                <a:solidFill>
                  <a:sysClr val="windowText" lastClr="000000"/>
                </a:solidFill>
                <a:latin typeface="Segoe UI"/>
                <a:cs typeface="Segoe UI"/>
              </a:rPr>
              <a:t> </a:t>
            </a:r>
            <a:r>
              <a:rPr sz="1059" b="1" kern="0" spc="-18" dirty="0">
                <a:solidFill>
                  <a:sysClr val="windowText" lastClr="000000"/>
                </a:solidFill>
                <a:latin typeface="Segoe UI"/>
                <a:cs typeface="Segoe UI"/>
              </a:rPr>
              <a:t>FOOT</a:t>
            </a:r>
            <a:endParaRPr sz="1059" kern="0" dirty="0">
              <a:solidFill>
                <a:sysClr val="windowText" lastClr="000000"/>
              </a:solidFill>
              <a:latin typeface="Segoe UI"/>
              <a:cs typeface="Segoe UI"/>
            </a:endParaRPr>
          </a:p>
        </p:txBody>
      </p:sp>
      <p:sp>
        <p:nvSpPr>
          <p:cNvPr id="17" name="object 17"/>
          <p:cNvSpPr txBox="1"/>
          <p:nvPr/>
        </p:nvSpPr>
        <p:spPr>
          <a:xfrm>
            <a:off x="6575073" y="2798088"/>
            <a:ext cx="365312" cy="518158"/>
          </a:xfrm>
          <a:prstGeom prst="rect">
            <a:avLst/>
          </a:prstGeom>
        </p:spPr>
        <p:txBody>
          <a:bodyPr vert="horz" wrap="square" lIns="0" tIns="101413" rIns="0" bIns="0" rtlCol="0">
            <a:spAutoFit/>
          </a:bodyPr>
          <a:lstStyle/>
          <a:p>
            <a:pPr marL="11206" defTabSz="806867">
              <a:spcBef>
                <a:spcPts val="799"/>
              </a:spcBef>
            </a:pPr>
            <a:r>
              <a:rPr sz="1059" kern="0" spc="-18" dirty="0">
                <a:solidFill>
                  <a:sysClr val="windowText" lastClr="000000"/>
                </a:solidFill>
                <a:latin typeface="Segoe UI"/>
                <a:cs typeface="Segoe UI"/>
              </a:rPr>
              <a:t>10/50</a:t>
            </a:r>
            <a:endParaRPr sz="1059" kern="0" dirty="0">
              <a:solidFill>
                <a:sysClr val="windowText" lastClr="000000"/>
              </a:solidFill>
              <a:latin typeface="Segoe UI"/>
              <a:cs typeface="Segoe UI"/>
            </a:endParaRPr>
          </a:p>
          <a:p>
            <a:pPr marL="11206" defTabSz="806867">
              <a:spcBef>
                <a:spcPts val="706"/>
              </a:spcBef>
            </a:pPr>
            <a:r>
              <a:rPr sz="1059" kern="0" spc="-18" dirty="0">
                <a:solidFill>
                  <a:sysClr val="windowText" lastClr="000000"/>
                </a:solidFill>
                <a:latin typeface="Segoe UI"/>
                <a:cs typeface="Segoe UI"/>
              </a:rPr>
              <a:t>10/32</a:t>
            </a:r>
            <a:endParaRPr sz="1059" kern="0" dirty="0">
              <a:solidFill>
                <a:sysClr val="windowText" lastClr="000000"/>
              </a:solidFill>
              <a:latin typeface="Segoe UI"/>
              <a:cs typeface="Segoe UI"/>
            </a:endParaRPr>
          </a:p>
        </p:txBody>
      </p:sp>
      <p:sp>
        <p:nvSpPr>
          <p:cNvPr id="18" name="object 18"/>
          <p:cNvSpPr txBox="1"/>
          <p:nvPr/>
        </p:nvSpPr>
        <p:spPr>
          <a:xfrm>
            <a:off x="6575073" y="3479855"/>
            <a:ext cx="365312"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10/25</a:t>
            </a:r>
            <a:endParaRPr sz="1059" kern="0" dirty="0">
              <a:solidFill>
                <a:sysClr val="windowText" lastClr="000000"/>
              </a:solidFill>
              <a:latin typeface="Segoe UI"/>
              <a:cs typeface="Segoe UI"/>
            </a:endParaRPr>
          </a:p>
        </p:txBody>
      </p:sp>
      <p:sp>
        <p:nvSpPr>
          <p:cNvPr id="19" name="object 19"/>
          <p:cNvSpPr txBox="1"/>
          <p:nvPr/>
        </p:nvSpPr>
        <p:spPr>
          <a:xfrm>
            <a:off x="6562388" y="3752830"/>
            <a:ext cx="381000" cy="174309"/>
          </a:xfrm>
          <a:prstGeom prst="rect">
            <a:avLst/>
          </a:prstGeom>
        </p:spPr>
        <p:txBody>
          <a:bodyPr vert="horz" wrap="square" lIns="0" tIns="11206" rIns="0" bIns="0" rtlCol="0">
            <a:spAutoFit/>
          </a:bodyPr>
          <a:lstStyle/>
          <a:p>
            <a:pPr marL="23534" defTabSz="806867">
              <a:spcBef>
                <a:spcPts val="88"/>
              </a:spcBef>
            </a:pPr>
            <a:r>
              <a:rPr sz="1059" kern="0" spc="-18" dirty="0">
                <a:solidFill>
                  <a:sysClr val="windowText" lastClr="000000"/>
                </a:solidFill>
                <a:latin typeface="Segoe UI"/>
                <a:cs typeface="Segoe UI"/>
              </a:rPr>
              <a:t>10/20</a:t>
            </a:r>
            <a:endParaRPr sz="1059" kern="0" dirty="0">
              <a:solidFill>
                <a:sysClr val="windowText" lastClr="000000"/>
              </a:solidFill>
              <a:latin typeface="Segoe UI"/>
              <a:cs typeface="Segoe UI"/>
            </a:endParaRPr>
          </a:p>
        </p:txBody>
      </p:sp>
      <p:sp>
        <p:nvSpPr>
          <p:cNvPr id="20" name="object 20"/>
          <p:cNvSpPr txBox="1"/>
          <p:nvPr/>
        </p:nvSpPr>
        <p:spPr>
          <a:xfrm>
            <a:off x="6575073" y="3970672"/>
            <a:ext cx="365312"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10/16</a:t>
            </a:r>
            <a:endParaRPr sz="1059" kern="0" dirty="0">
              <a:solidFill>
                <a:sysClr val="windowText" lastClr="000000"/>
              </a:solidFill>
              <a:latin typeface="Segoe UI"/>
              <a:cs typeface="Segoe UI"/>
            </a:endParaRPr>
          </a:p>
        </p:txBody>
      </p:sp>
      <p:sp>
        <p:nvSpPr>
          <p:cNvPr id="21" name="object 21"/>
          <p:cNvSpPr txBox="1"/>
          <p:nvPr/>
        </p:nvSpPr>
        <p:spPr>
          <a:xfrm>
            <a:off x="6472875" y="4199272"/>
            <a:ext cx="467846" cy="174309"/>
          </a:xfrm>
          <a:prstGeom prst="rect">
            <a:avLst/>
          </a:prstGeom>
        </p:spPr>
        <p:txBody>
          <a:bodyPr vert="horz" wrap="square" lIns="0" tIns="11206" rIns="0" bIns="0" rtlCol="0">
            <a:spAutoFit/>
          </a:bodyPr>
          <a:lstStyle/>
          <a:p>
            <a:pPr marL="11206" defTabSz="806867">
              <a:spcBef>
                <a:spcPts val="88"/>
              </a:spcBef>
            </a:pPr>
            <a:r>
              <a:rPr sz="1059" kern="0" spc="-9" dirty="0">
                <a:solidFill>
                  <a:sysClr val="windowText" lastClr="000000"/>
                </a:solidFill>
                <a:latin typeface="Segoe UI"/>
                <a:cs typeface="Segoe UI"/>
              </a:rPr>
              <a:t>10/12.5</a:t>
            </a:r>
            <a:endParaRPr sz="1059" kern="0" dirty="0">
              <a:solidFill>
                <a:sysClr val="windowText" lastClr="000000"/>
              </a:solidFill>
              <a:latin typeface="Segoe UI"/>
              <a:cs typeface="Segoe UI"/>
            </a:endParaRPr>
          </a:p>
        </p:txBody>
      </p:sp>
      <p:sp>
        <p:nvSpPr>
          <p:cNvPr id="22" name="object 22"/>
          <p:cNvSpPr txBox="1"/>
          <p:nvPr/>
        </p:nvSpPr>
        <p:spPr>
          <a:xfrm>
            <a:off x="6562388" y="4360636"/>
            <a:ext cx="381000" cy="174309"/>
          </a:xfrm>
          <a:prstGeom prst="rect">
            <a:avLst/>
          </a:prstGeom>
        </p:spPr>
        <p:txBody>
          <a:bodyPr vert="horz" wrap="square" lIns="0" tIns="11206" rIns="0" bIns="0" rtlCol="0">
            <a:spAutoFit/>
          </a:bodyPr>
          <a:lstStyle/>
          <a:p>
            <a:pPr marL="23534" defTabSz="806867">
              <a:spcBef>
                <a:spcPts val="88"/>
              </a:spcBef>
            </a:pPr>
            <a:r>
              <a:rPr sz="1059" kern="0" spc="-18" dirty="0">
                <a:solidFill>
                  <a:sysClr val="windowText" lastClr="000000"/>
                </a:solidFill>
                <a:latin typeface="Segoe UI"/>
                <a:cs typeface="Segoe UI"/>
              </a:rPr>
              <a:t>10/10</a:t>
            </a:r>
            <a:endParaRPr sz="1059" kern="0" dirty="0">
              <a:solidFill>
                <a:sysClr val="windowText" lastClr="000000"/>
              </a:solidFill>
              <a:latin typeface="Segoe UI"/>
              <a:cs typeface="Segoe UI"/>
            </a:endParaRPr>
          </a:p>
        </p:txBody>
      </p:sp>
      <p:sp>
        <p:nvSpPr>
          <p:cNvPr id="23" name="object 23"/>
          <p:cNvSpPr txBox="1"/>
          <p:nvPr/>
        </p:nvSpPr>
        <p:spPr>
          <a:xfrm>
            <a:off x="6647686" y="4522002"/>
            <a:ext cx="293034"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10/8</a:t>
            </a:r>
            <a:endParaRPr sz="1059" kern="0" dirty="0">
              <a:solidFill>
                <a:sysClr val="windowText" lastClr="000000"/>
              </a:solidFill>
              <a:latin typeface="Segoe UI"/>
              <a:cs typeface="Segoe UI"/>
            </a:endParaRPr>
          </a:p>
        </p:txBody>
      </p:sp>
      <p:grpSp>
        <p:nvGrpSpPr>
          <p:cNvPr id="24" name="object 24"/>
          <p:cNvGrpSpPr/>
          <p:nvPr/>
        </p:nvGrpSpPr>
        <p:grpSpPr>
          <a:xfrm>
            <a:off x="6047815" y="2097966"/>
            <a:ext cx="5188884" cy="2444563"/>
            <a:chOff x="6041390" y="2377694"/>
            <a:chExt cx="5880735" cy="2770505"/>
          </a:xfrm>
        </p:grpSpPr>
        <p:sp>
          <p:nvSpPr>
            <p:cNvPr id="25" name="object 25"/>
            <p:cNvSpPr/>
            <p:nvPr/>
          </p:nvSpPr>
          <p:spPr>
            <a:xfrm>
              <a:off x="6054090" y="2390394"/>
              <a:ext cx="1239520" cy="448309"/>
            </a:xfrm>
            <a:custGeom>
              <a:avLst/>
              <a:gdLst/>
              <a:ahLst/>
              <a:cxnLst/>
              <a:rect l="l" t="t" r="r" b="b"/>
              <a:pathLst>
                <a:path w="1239520" h="448310">
                  <a:moveTo>
                    <a:pt x="1045463" y="448055"/>
                  </a:moveTo>
                  <a:lnTo>
                    <a:pt x="871219" y="448055"/>
                  </a:lnTo>
                  <a:lnTo>
                    <a:pt x="609854" y="448055"/>
                  </a:lnTo>
                  <a:lnTo>
                    <a:pt x="0" y="448055"/>
                  </a:lnTo>
                  <a:lnTo>
                    <a:pt x="0" y="186689"/>
                  </a:lnTo>
                  <a:lnTo>
                    <a:pt x="0" y="74675"/>
                  </a:lnTo>
                  <a:lnTo>
                    <a:pt x="0" y="0"/>
                  </a:lnTo>
                  <a:lnTo>
                    <a:pt x="609854" y="0"/>
                  </a:lnTo>
                  <a:lnTo>
                    <a:pt x="871219" y="0"/>
                  </a:lnTo>
                  <a:lnTo>
                    <a:pt x="1045463" y="0"/>
                  </a:lnTo>
                  <a:lnTo>
                    <a:pt x="1045463" y="74675"/>
                  </a:lnTo>
                  <a:lnTo>
                    <a:pt x="1239139" y="205422"/>
                  </a:lnTo>
                  <a:lnTo>
                    <a:pt x="1045463" y="186689"/>
                  </a:lnTo>
                  <a:lnTo>
                    <a:pt x="1045463" y="448055"/>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26" name="object 26"/>
            <p:cNvSpPr/>
            <p:nvPr/>
          </p:nvSpPr>
          <p:spPr>
            <a:xfrm>
              <a:off x="10676521" y="2399538"/>
              <a:ext cx="1233170" cy="448309"/>
            </a:xfrm>
            <a:custGeom>
              <a:avLst/>
              <a:gdLst/>
              <a:ahLst/>
              <a:cxnLst/>
              <a:rect l="l" t="t" r="r" b="b"/>
              <a:pathLst>
                <a:path w="1233170" h="448310">
                  <a:moveTo>
                    <a:pt x="182740" y="0"/>
                  </a:moveTo>
                  <a:lnTo>
                    <a:pt x="357746" y="0"/>
                  </a:lnTo>
                  <a:lnTo>
                    <a:pt x="620255" y="0"/>
                  </a:lnTo>
                  <a:lnTo>
                    <a:pt x="1232776" y="0"/>
                  </a:lnTo>
                  <a:lnTo>
                    <a:pt x="1232776" y="74676"/>
                  </a:lnTo>
                  <a:lnTo>
                    <a:pt x="1232776" y="186690"/>
                  </a:lnTo>
                  <a:lnTo>
                    <a:pt x="1232776" y="448056"/>
                  </a:lnTo>
                  <a:lnTo>
                    <a:pt x="620255" y="448056"/>
                  </a:lnTo>
                  <a:lnTo>
                    <a:pt x="357746" y="448056"/>
                  </a:lnTo>
                  <a:lnTo>
                    <a:pt x="182740" y="448056"/>
                  </a:lnTo>
                  <a:lnTo>
                    <a:pt x="182740" y="186690"/>
                  </a:lnTo>
                  <a:lnTo>
                    <a:pt x="0" y="223545"/>
                  </a:lnTo>
                  <a:lnTo>
                    <a:pt x="182740" y="74676"/>
                  </a:lnTo>
                  <a:lnTo>
                    <a:pt x="182740" y="0"/>
                  </a:lnTo>
                  <a:close/>
                </a:path>
              </a:pathLst>
            </a:custGeom>
            <a:ln w="25399">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27" name="object 27"/>
            <p:cNvSpPr/>
            <p:nvPr/>
          </p:nvSpPr>
          <p:spPr>
            <a:xfrm>
              <a:off x="10740453" y="4284726"/>
              <a:ext cx="596265" cy="161925"/>
            </a:xfrm>
            <a:custGeom>
              <a:avLst/>
              <a:gdLst/>
              <a:ahLst/>
              <a:cxnLst/>
              <a:rect l="l" t="t" r="r" b="b"/>
              <a:pathLst>
                <a:path w="596265" h="161925">
                  <a:moveTo>
                    <a:pt x="141668" y="0"/>
                  </a:moveTo>
                  <a:lnTo>
                    <a:pt x="217360" y="0"/>
                  </a:lnTo>
                  <a:lnTo>
                    <a:pt x="330898" y="0"/>
                  </a:lnTo>
                  <a:lnTo>
                    <a:pt x="595820" y="0"/>
                  </a:lnTo>
                  <a:lnTo>
                    <a:pt x="595820" y="94234"/>
                  </a:lnTo>
                  <a:lnTo>
                    <a:pt x="595820" y="134620"/>
                  </a:lnTo>
                  <a:lnTo>
                    <a:pt x="595820" y="161544"/>
                  </a:lnTo>
                  <a:lnTo>
                    <a:pt x="330898" y="161544"/>
                  </a:lnTo>
                  <a:lnTo>
                    <a:pt x="217360" y="161544"/>
                  </a:lnTo>
                  <a:lnTo>
                    <a:pt x="141668" y="161544"/>
                  </a:lnTo>
                  <a:lnTo>
                    <a:pt x="141668" y="134620"/>
                  </a:lnTo>
                  <a:lnTo>
                    <a:pt x="0" y="119735"/>
                  </a:lnTo>
                  <a:lnTo>
                    <a:pt x="141668" y="94234"/>
                  </a:lnTo>
                  <a:lnTo>
                    <a:pt x="141668" y="0"/>
                  </a:lnTo>
                  <a:close/>
                </a:path>
              </a:pathLst>
            </a:custGeom>
            <a:ln w="25400">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28" name="object 28"/>
            <p:cNvSpPr/>
            <p:nvPr/>
          </p:nvSpPr>
          <p:spPr>
            <a:xfrm>
              <a:off x="10730509" y="4970526"/>
              <a:ext cx="605790" cy="161925"/>
            </a:xfrm>
            <a:custGeom>
              <a:avLst/>
              <a:gdLst/>
              <a:ahLst/>
              <a:cxnLst/>
              <a:rect l="l" t="t" r="r" b="b"/>
              <a:pathLst>
                <a:path w="605790" h="161925">
                  <a:moveTo>
                    <a:pt x="142468" y="0"/>
                  </a:moveTo>
                  <a:lnTo>
                    <a:pt x="219684" y="0"/>
                  </a:lnTo>
                  <a:lnTo>
                    <a:pt x="335508" y="0"/>
                  </a:lnTo>
                  <a:lnTo>
                    <a:pt x="605764" y="0"/>
                  </a:lnTo>
                  <a:lnTo>
                    <a:pt x="605764" y="26924"/>
                  </a:lnTo>
                  <a:lnTo>
                    <a:pt x="605764" y="67310"/>
                  </a:lnTo>
                  <a:lnTo>
                    <a:pt x="605764" y="161544"/>
                  </a:lnTo>
                  <a:lnTo>
                    <a:pt x="335508" y="161544"/>
                  </a:lnTo>
                  <a:lnTo>
                    <a:pt x="219684" y="161544"/>
                  </a:lnTo>
                  <a:lnTo>
                    <a:pt x="142468" y="161544"/>
                  </a:lnTo>
                  <a:lnTo>
                    <a:pt x="142468" y="67310"/>
                  </a:lnTo>
                  <a:lnTo>
                    <a:pt x="0" y="48641"/>
                  </a:lnTo>
                  <a:lnTo>
                    <a:pt x="142468" y="26924"/>
                  </a:lnTo>
                  <a:lnTo>
                    <a:pt x="142468" y="0"/>
                  </a:lnTo>
                  <a:close/>
                </a:path>
              </a:pathLst>
            </a:custGeom>
            <a:ln w="25400">
              <a:solidFill>
                <a:srgbClr val="92D050"/>
              </a:solidFill>
            </a:ln>
          </p:spPr>
          <p:txBody>
            <a:bodyPr wrap="square" lIns="0" tIns="0" rIns="0" bIns="0" rtlCol="0"/>
            <a:lstStyle/>
            <a:p>
              <a:pPr defTabSz="806867"/>
              <a:endParaRPr sz="1588" kern="0" dirty="0">
                <a:solidFill>
                  <a:sysClr val="windowText" lastClr="000000"/>
                </a:solidFill>
              </a:endParaRPr>
            </a:p>
          </p:txBody>
        </p:sp>
        <p:sp>
          <p:nvSpPr>
            <p:cNvPr id="29" name="object 29"/>
            <p:cNvSpPr/>
            <p:nvPr/>
          </p:nvSpPr>
          <p:spPr>
            <a:xfrm>
              <a:off x="6611874" y="4972050"/>
              <a:ext cx="602615" cy="163195"/>
            </a:xfrm>
            <a:custGeom>
              <a:avLst/>
              <a:gdLst/>
              <a:ahLst/>
              <a:cxnLst/>
              <a:rect l="l" t="t" r="r" b="b"/>
              <a:pathLst>
                <a:path w="602615" h="163195">
                  <a:moveTo>
                    <a:pt x="457200" y="163068"/>
                  </a:moveTo>
                  <a:lnTo>
                    <a:pt x="381000" y="163068"/>
                  </a:lnTo>
                  <a:lnTo>
                    <a:pt x="266700" y="163068"/>
                  </a:lnTo>
                  <a:lnTo>
                    <a:pt x="0" y="163068"/>
                  </a:lnTo>
                  <a:lnTo>
                    <a:pt x="0" y="67945"/>
                  </a:lnTo>
                  <a:lnTo>
                    <a:pt x="0" y="27178"/>
                  </a:lnTo>
                  <a:lnTo>
                    <a:pt x="0" y="0"/>
                  </a:lnTo>
                  <a:lnTo>
                    <a:pt x="266700" y="0"/>
                  </a:lnTo>
                  <a:lnTo>
                    <a:pt x="381000" y="0"/>
                  </a:lnTo>
                  <a:lnTo>
                    <a:pt x="457200" y="0"/>
                  </a:lnTo>
                  <a:lnTo>
                    <a:pt x="457200" y="27178"/>
                  </a:lnTo>
                  <a:lnTo>
                    <a:pt x="602157" y="51777"/>
                  </a:lnTo>
                  <a:lnTo>
                    <a:pt x="457200" y="67945"/>
                  </a:lnTo>
                  <a:lnTo>
                    <a:pt x="457200" y="163068"/>
                  </a:lnTo>
                  <a:close/>
                </a:path>
              </a:pathLst>
            </a:custGeom>
            <a:ln w="25400">
              <a:solidFill>
                <a:srgbClr val="92D050"/>
              </a:solidFill>
            </a:ln>
          </p:spPr>
          <p:txBody>
            <a:bodyPr wrap="square" lIns="0" tIns="0" rIns="0" bIns="0" rtlCol="0"/>
            <a:lstStyle/>
            <a:p>
              <a:pPr defTabSz="806867"/>
              <a:endParaRPr sz="1588" kern="0" dirty="0">
                <a:solidFill>
                  <a:sysClr val="windowText" lastClr="000000"/>
                </a:solidFill>
              </a:endParaRPr>
            </a:p>
          </p:txBody>
        </p:sp>
        <p:sp>
          <p:nvSpPr>
            <p:cNvPr id="30" name="object 30"/>
            <p:cNvSpPr/>
            <p:nvPr/>
          </p:nvSpPr>
          <p:spPr>
            <a:xfrm>
              <a:off x="6611874" y="4287773"/>
              <a:ext cx="594995" cy="161925"/>
            </a:xfrm>
            <a:custGeom>
              <a:avLst/>
              <a:gdLst/>
              <a:ahLst/>
              <a:cxnLst/>
              <a:rect l="l" t="t" r="r" b="b"/>
              <a:pathLst>
                <a:path w="594995" h="161925">
                  <a:moveTo>
                    <a:pt x="457200" y="161544"/>
                  </a:moveTo>
                  <a:lnTo>
                    <a:pt x="381000" y="161544"/>
                  </a:lnTo>
                  <a:lnTo>
                    <a:pt x="266700" y="161544"/>
                  </a:lnTo>
                  <a:lnTo>
                    <a:pt x="0" y="161544"/>
                  </a:lnTo>
                  <a:lnTo>
                    <a:pt x="0" y="134619"/>
                  </a:lnTo>
                  <a:lnTo>
                    <a:pt x="0" y="94233"/>
                  </a:lnTo>
                  <a:lnTo>
                    <a:pt x="0" y="0"/>
                  </a:lnTo>
                  <a:lnTo>
                    <a:pt x="266700" y="0"/>
                  </a:lnTo>
                  <a:lnTo>
                    <a:pt x="381000" y="0"/>
                  </a:lnTo>
                  <a:lnTo>
                    <a:pt x="457200" y="0"/>
                  </a:lnTo>
                  <a:lnTo>
                    <a:pt x="457200" y="94233"/>
                  </a:lnTo>
                  <a:lnTo>
                    <a:pt x="594448" y="128854"/>
                  </a:lnTo>
                  <a:lnTo>
                    <a:pt x="457200" y="134619"/>
                  </a:lnTo>
                  <a:lnTo>
                    <a:pt x="457200" y="161544"/>
                  </a:lnTo>
                  <a:close/>
                </a:path>
              </a:pathLst>
            </a:custGeom>
            <a:ln w="25400">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31" name="object 31"/>
            <p:cNvSpPr/>
            <p:nvPr/>
          </p:nvSpPr>
          <p:spPr>
            <a:xfrm>
              <a:off x="10744961" y="3969258"/>
              <a:ext cx="591820" cy="163195"/>
            </a:xfrm>
            <a:custGeom>
              <a:avLst/>
              <a:gdLst/>
              <a:ahLst/>
              <a:cxnLst/>
              <a:rect l="l" t="t" r="r" b="b"/>
              <a:pathLst>
                <a:path w="591820" h="163195">
                  <a:moveTo>
                    <a:pt x="134111" y="0"/>
                  </a:moveTo>
                  <a:lnTo>
                    <a:pt x="210311" y="0"/>
                  </a:lnTo>
                  <a:lnTo>
                    <a:pt x="324611" y="0"/>
                  </a:lnTo>
                  <a:lnTo>
                    <a:pt x="591311" y="0"/>
                  </a:lnTo>
                  <a:lnTo>
                    <a:pt x="591311" y="95123"/>
                  </a:lnTo>
                  <a:lnTo>
                    <a:pt x="591311" y="135890"/>
                  </a:lnTo>
                  <a:lnTo>
                    <a:pt x="591311" y="163068"/>
                  </a:lnTo>
                  <a:lnTo>
                    <a:pt x="324611" y="163068"/>
                  </a:lnTo>
                  <a:lnTo>
                    <a:pt x="210311" y="163068"/>
                  </a:lnTo>
                  <a:lnTo>
                    <a:pt x="134111" y="163068"/>
                  </a:lnTo>
                  <a:lnTo>
                    <a:pt x="134111" y="135890"/>
                  </a:lnTo>
                  <a:lnTo>
                    <a:pt x="0" y="114960"/>
                  </a:lnTo>
                  <a:lnTo>
                    <a:pt x="134111" y="95123"/>
                  </a:lnTo>
                  <a:lnTo>
                    <a:pt x="134111" y="0"/>
                  </a:lnTo>
                  <a:close/>
                </a:path>
              </a:pathLst>
            </a:custGeom>
            <a:ln w="25400">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32" name="object 32"/>
            <p:cNvSpPr/>
            <p:nvPr/>
          </p:nvSpPr>
          <p:spPr>
            <a:xfrm>
              <a:off x="10730344" y="4531614"/>
              <a:ext cx="606425" cy="163195"/>
            </a:xfrm>
            <a:custGeom>
              <a:avLst/>
              <a:gdLst/>
              <a:ahLst/>
              <a:cxnLst/>
              <a:rect l="l" t="t" r="r" b="b"/>
              <a:pathLst>
                <a:path w="606425" h="163195">
                  <a:moveTo>
                    <a:pt x="151777" y="0"/>
                  </a:moveTo>
                  <a:lnTo>
                    <a:pt x="227469" y="0"/>
                  </a:lnTo>
                  <a:lnTo>
                    <a:pt x="341007" y="0"/>
                  </a:lnTo>
                  <a:lnTo>
                    <a:pt x="605929" y="0"/>
                  </a:lnTo>
                  <a:lnTo>
                    <a:pt x="605929" y="95123"/>
                  </a:lnTo>
                  <a:lnTo>
                    <a:pt x="605929" y="135890"/>
                  </a:lnTo>
                  <a:lnTo>
                    <a:pt x="605929" y="163068"/>
                  </a:lnTo>
                  <a:lnTo>
                    <a:pt x="341007" y="163068"/>
                  </a:lnTo>
                  <a:lnTo>
                    <a:pt x="227469" y="163068"/>
                  </a:lnTo>
                  <a:lnTo>
                    <a:pt x="151777" y="163068"/>
                  </a:lnTo>
                  <a:lnTo>
                    <a:pt x="151777" y="135890"/>
                  </a:lnTo>
                  <a:lnTo>
                    <a:pt x="0" y="117995"/>
                  </a:lnTo>
                  <a:lnTo>
                    <a:pt x="151777" y="95123"/>
                  </a:lnTo>
                  <a:lnTo>
                    <a:pt x="151777" y="0"/>
                  </a:lnTo>
                  <a:close/>
                </a:path>
              </a:pathLst>
            </a:custGeom>
            <a:ln w="25400">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33" name="object 33"/>
            <p:cNvSpPr/>
            <p:nvPr/>
          </p:nvSpPr>
          <p:spPr>
            <a:xfrm>
              <a:off x="6611874" y="3972305"/>
              <a:ext cx="593090" cy="163195"/>
            </a:xfrm>
            <a:custGeom>
              <a:avLst/>
              <a:gdLst/>
              <a:ahLst/>
              <a:cxnLst/>
              <a:rect l="l" t="t" r="r" b="b"/>
              <a:pathLst>
                <a:path w="593090" h="163195">
                  <a:moveTo>
                    <a:pt x="457200" y="163068"/>
                  </a:moveTo>
                  <a:lnTo>
                    <a:pt x="381000" y="163068"/>
                  </a:lnTo>
                  <a:lnTo>
                    <a:pt x="266700" y="163068"/>
                  </a:lnTo>
                  <a:lnTo>
                    <a:pt x="0" y="163068"/>
                  </a:lnTo>
                  <a:lnTo>
                    <a:pt x="0" y="135890"/>
                  </a:lnTo>
                  <a:lnTo>
                    <a:pt x="0" y="95123"/>
                  </a:lnTo>
                  <a:lnTo>
                    <a:pt x="0" y="0"/>
                  </a:lnTo>
                  <a:lnTo>
                    <a:pt x="266700" y="0"/>
                  </a:lnTo>
                  <a:lnTo>
                    <a:pt x="381000" y="0"/>
                  </a:lnTo>
                  <a:lnTo>
                    <a:pt x="457200" y="0"/>
                  </a:lnTo>
                  <a:lnTo>
                    <a:pt x="457200" y="95123"/>
                  </a:lnTo>
                  <a:lnTo>
                    <a:pt x="592709" y="133896"/>
                  </a:lnTo>
                  <a:lnTo>
                    <a:pt x="457200" y="135890"/>
                  </a:lnTo>
                  <a:lnTo>
                    <a:pt x="457200" y="163068"/>
                  </a:lnTo>
                  <a:close/>
                </a:path>
              </a:pathLst>
            </a:custGeom>
            <a:ln w="25400">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34" name="object 34"/>
            <p:cNvSpPr/>
            <p:nvPr/>
          </p:nvSpPr>
          <p:spPr>
            <a:xfrm>
              <a:off x="6611874" y="4528566"/>
              <a:ext cx="597535" cy="161925"/>
            </a:xfrm>
            <a:custGeom>
              <a:avLst/>
              <a:gdLst/>
              <a:ahLst/>
              <a:cxnLst/>
              <a:rect l="l" t="t" r="r" b="b"/>
              <a:pathLst>
                <a:path w="597534" h="161925">
                  <a:moveTo>
                    <a:pt x="457200" y="161543"/>
                  </a:moveTo>
                  <a:lnTo>
                    <a:pt x="381000" y="161543"/>
                  </a:lnTo>
                  <a:lnTo>
                    <a:pt x="266700" y="161543"/>
                  </a:lnTo>
                  <a:lnTo>
                    <a:pt x="0" y="161543"/>
                  </a:lnTo>
                  <a:lnTo>
                    <a:pt x="0" y="134619"/>
                  </a:lnTo>
                  <a:lnTo>
                    <a:pt x="0" y="94233"/>
                  </a:lnTo>
                  <a:lnTo>
                    <a:pt x="0" y="0"/>
                  </a:lnTo>
                  <a:lnTo>
                    <a:pt x="266700" y="0"/>
                  </a:lnTo>
                  <a:lnTo>
                    <a:pt x="381000" y="0"/>
                  </a:lnTo>
                  <a:lnTo>
                    <a:pt x="457200" y="0"/>
                  </a:lnTo>
                  <a:lnTo>
                    <a:pt x="457200" y="94233"/>
                  </a:lnTo>
                  <a:lnTo>
                    <a:pt x="597496" y="134061"/>
                  </a:lnTo>
                  <a:lnTo>
                    <a:pt x="457200" y="134619"/>
                  </a:lnTo>
                  <a:lnTo>
                    <a:pt x="457200" y="161543"/>
                  </a:lnTo>
                  <a:close/>
                </a:path>
              </a:pathLst>
            </a:custGeom>
            <a:ln w="25399">
              <a:solidFill>
                <a:srgbClr val="EF7E08"/>
              </a:solidFill>
            </a:ln>
          </p:spPr>
          <p:txBody>
            <a:bodyPr wrap="square" lIns="0" tIns="0" rIns="0" bIns="0" rtlCol="0"/>
            <a:lstStyle/>
            <a:p>
              <a:pPr defTabSz="806867"/>
              <a:endParaRPr sz="1588" kern="0" dirty="0">
                <a:solidFill>
                  <a:sysClr val="windowText" lastClr="000000"/>
                </a:solidFill>
              </a:endParaRPr>
            </a:p>
          </p:txBody>
        </p:sp>
      </p:grpSp>
      <p:sp>
        <p:nvSpPr>
          <p:cNvPr id="35" name="object 35"/>
          <p:cNvSpPr txBox="1"/>
          <p:nvPr/>
        </p:nvSpPr>
        <p:spPr>
          <a:xfrm>
            <a:off x="10298877" y="2148596"/>
            <a:ext cx="915521" cy="337302"/>
          </a:xfrm>
          <a:prstGeom prst="rect">
            <a:avLst/>
          </a:prstGeom>
        </p:spPr>
        <p:txBody>
          <a:bodyPr vert="horz" wrap="square" lIns="0" tIns="11206" rIns="0" bIns="0" rtlCol="0">
            <a:spAutoFit/>
          </a:bodyPr>
          <a:lstStyle/>
          <a:p>
            <a:pPr marL="44826" marR="47628" defTabSz="806867">
              <a:spcBef>
                <a:spcPts val="88"/>
              </a:spcBef>
            </a:pPr>
            <a:r>
              <a:rPr sz="1059" b="1" kern="0" spc="-9" dirty="0">
                <a:solidFill>
                  <a:sysClr val="windowText" lastClr="000000"/>
                </a:solidFill>
                <a:latin typeface="Segoe UI"/>
                <a:cs typeface="Segoe UI"/>
              </a:rPr>
              <a:t>EQUIVALENT </a:t>
            </a:r>
            <a:r>
              <a:rPr sz="1059" b="1" kern="0" dirty="0">
                <a:solidFill>
                  <a:sysClr val="windowText" lastClr="000000"/>
                </a:solidFill>
                <a:latin typeface="Segoe UI"/>
                <a:cs typeface="Segoe UI"/>
              </a:rPr>
              <a:t>20</a:t>
            </a:r>
            <a:r>
              <a:rPr sz="1059" b="1" kern="0" spc="-9" dirty="0">
                <a:solidFill>
                  <a:sysClr val="windowText" lastClr="000000"/>
                </a:solidFill>
                <a:latin typeface="Segoe UI"/>
                <a:cs typeface="Segoe UI"/>
              </a:rPr>
              <a:t> </a:t>
            </a:r>
            <a:r>
              <a:rPr sz="1059" b="1" kern="0" spc="-18" dirty="0">
                <a:solidFill>
                  <a:sysClr val="windowText" lastClr="000000"/>
                </a:solidFill>
                <a:latin typeface="Segoe UI"/>
                <a:cs typeface="Segoe UI"/>
              </a:rPr>
              <a:t>FOOT</a:t>
            </a:r>
            <a:endParaRPr sz="1059" kern="0" dirty="0">
              <a:solidFill>
                <a:sysClr val="windowText" lastClr="000000"/>
              </a:solidFill>
              <a:latin typeface="Segoe UI"/>
              <a:cs typeface="Segoe UI"/>
            </a:endParaRPr>
          </a:p>
        </p:txBody>
      </p:sp>
      <p:sp>
        <p:nvSpPr>
          <p:cNvPr id="43" name="object 43"/>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11</a:t>
            </a:fld>
            <a:endParaRPr kern="0" spc="-22" dirty="0">
              <a:solidFill>
                <a:prstClr val="white"/>
              </a:solidFill>
            </a:endParaRPr>
          </a:p>
        </p:txBody>
      </p:sp>
      <p:sp>
        <p:nvSpPr>
          <p:cNvPr id="44" name="object 44"/>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45" name="object 45"/>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6" name="object 36"/>
          <p:cNvSpPr txBox="1"/>
          <p:nvPr/>
        </p:nvSpPr>
        <p:spPr>
          <a:xfrm>
            <a:off x="10332599" y="2798088"/>
            <a:ext cx="438150" cy="518158"/>
          </a:xfrm>
          <a:prstGeom prst="rect">
            <a:avLst/>
          </a:prstGeom>
        </p:spPr>
        <p:txBody>
          <a:bodyPr vert="horz" wrap="square" lIns="0" tIns="101413" rIns="0" bIns="0" rtlCol="0">
            <a:spAutoFit/>
          </a:bodyPr>
          <a:lstStyle/>
          <a:p>
            <a:pPr marL="11206" defTabSz="806867">
              <a:spcBef>
                <a:spcPts val="799"/>
              </a:spcBef>
            </a:pPr>
            <a:r>
              <a:rPr sz="1059" kern="0" spc="-9" dirty="0">
                <a:solidFill>
                  <a:sysClr val="windowText" lastClr="000000"/>
                </a:solidFill>
                <a:latin typeface="Segoe UI"/>
                <a:cs typeface="Segoe UI"/>
              </a:rPr>
              <a:t>20/100</a:t>
            </a:r>
            <a:endParaRPr sz="1059" kern="0" dirty="0">
              <a:solidFill>
                <a:sysClr val="windowText" lastClr="000000"/>
              </a:solidFill>
              <a:latin typeface="Segoe UI"/>
              <a:cs typeface="Segoe UI"/>
            </a:endParaRPr>
          </a:p>
          <a:p>
            <a:pPr marL="11206" defTabSz="806867">
              <a:spcBef>
                <a:spcPts val="706"/>
              </a:spcBef>
            </a:pPr>
            <a:r>
              <a:rPr sz="1059" kern="0" spc="-18" dirty="0">
                <a:solidFill>
                  <a:sysClr val="windowText" lastClr="000000"/>
                </a:solidFill>
                <a:latin typeface="Segoe UI"/>
                <a:cs typeface="Segoe UI"/>
              </a:rPr>
              <a:t>20/63</a:t>
            </a:r>
            <a:endParaRPr sz="1059" kern="0" dirty="0">
              <a:solidFill>
                <a:sysClr val="windowText" lastClr="000000"/>
              </a:solidFill>
              <a:latin typeface="Segoe UI"/>
              <a:cs typeface="Segoe UI"/>
            </a:endParaRPr>
          </a:p>
        </p:txBody>
      </p:sp>
      <p:sp>
        <p:nvSpPr>
          <p:cNvPr id="37" name="object 37"/>
          <p:cNvSpPr txBox="1"/>
          <p:nvPr/>
        </p:nvSpPr>
        <p:spPr>
          <a:xfrm>
            <a:off x="10327564" y="3479855"/>
            <a:ext cx="381000" cy="174309"/>
          </a:xfrm>
          <a:prstGeom prst="rect">
            <a:avLst/>
          </a:prstGeom>
        </p:spPr>
        <p:txBody>
          <a:bodyPr vert="horz" wrap="square" lIns="0" tIns="11206" rIns="0" bIns="0" rtlCol="0">
            <a:spAutoFit/>
          </a:bodyPr>
          <a:lstStyle/>
          <a:p>
            <a:pPr marL="15689"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p:txBody>
      </p:sp>
      <p:sp>
        <p:nvSpPr>
          <p:cNvPr id="38" name="object 38"/>
          <p:cNvSpPr txBox="1"/>
          <p:nvPr/>
        </p:nvSpPr>
        <p:spPr>
          <a:xfrm>
            <a:off x="10327564" y="3752830"/>
            <a:ext cx="381000" cy="174309"/>
          </a:xfrm>
          <a:prstGeom prst="rect">
            <a:avLst/>
          </a:prstGeom>
        </p:spPr>
        <p:txBody>
          <a:bodyPr vert="horz" wrap="square" lIns="0" tIns="11206" rIns="0" bIns="0" rtlCol="0">
            <a:spAutoFit/>
          </a:bodyPr>
          <a:lstStyle/>
          <a:p>
            <a:pPr marL="15689" defTabSz="806867">
              <a:spcBef>
                <a:spcPts val="88"/>
              </a:spcBef>
            </a:pPr>
            <a:r>
              <a:rPr sz="1059" kern="0" spc="-18" dirty="0">
                <a:solidFill>
                  <a:sysClr val="windowText" lastClr="000000"/>
                </a:solidFill>
                <a:latin typeface="Segoe UI"/>
                <a:cs typeface="Segoe UI"/>
              </a:rPr>
              <a:t>20/40</a:t>
            </a:r>
            <a:endParaRPr sz="1059" kern="0" dirty="0">
              <a:solidFill>
                <a:sysClr val="windowText" lastClr="000000"/>
              </a:solidFill>
              <a:latin typeface="Segoe UI"/>
              <a:cs typeface="Segoe UI"/>
            </a:endParaRPr>
          </a:p>
        </p:txBody>
      </p:sp>
      <p:sp>
        <p:nvSpPr>
          <p:cNvPr id="39" name="object 39"/>
          <p:cNvSpPr txBox="1"/>
          <p:nvPr/>
        </p:nvSpPr>
        <p:spPr>
          <a:xfrm>
            <a:off x="10327564" y="3970672"/>
            <a:ext cx="381000" cy="174309"/>
          </a:xfrm>
          <a:prstGeom prst="rect">
            <a:avLst/>
          </a:prstGeom>
        </p:spPr>
        <p:txBody>
          <a:bodyPr vert="horz" wrap="square" lIns="0" tIns="11206" rIns="0" bIns="0" rtlCol="0">
            <a:spAutoFit/>
          </a:bodyPr>
          <a:lstStyle/>
          <a:p>
            <a:pPr marL="15689" defTabSz="806867">
              <a:spcBef>
                <a:spcPts val="88"/>
              </a:spcBef>
            </a:pPr>
            <a:r>
              <a:rPr sz="1059" kern="0" spc="-18" dirty="0">
                <a:solidFill>
                  <a:sysClr val="windowText" lastClr="000000"/>
                </a:solidFill>
                <a:latin typeface="Segoe UI"/>
                <a:cs typeface="Segoe UI"/>
              </a:rPr>
              <a:t>20/32</a:t>
            </a:r>
            <a:endParaRPr sz="1059" kern="0" dirty="0">
              <a:solidFill>
                <a:sysClr val="windowText" lastClr="000000"/>
              </a:solidFill>
              <a:latin typeface="Segoe UI"/>
              <a:cs typeface="Segoe UI"/>
            </a:endParaRPr>
          </a:p>
        </p:txBody>
      </p:sp>
      <p:sp>
        <p:nvSpPr>
          <p:cNvPr id="40" name="object 40"/>
          <p:cNvSpPr txBox="1"/>
          <p:nvPr/>
        </p:nvSpPr>
        <p:spPr>
          <a:xfrm>
            <a:off x="10332599" y="4199272"/>
            <a:ext cx="365312"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20/25</a:t>
            </a:r>
            <a:endParaRPr sz="1059" kern="0" dirty="0">
              <a:solidFill>
                <a:sysClr val="windowText" lastClr="000000"/>
              </a:solidFill>
              <a:latin typeface="Segoe UI"/>
              <a:cs typeface="Segoe UI"/>
            </a:endParaRPr>
          </a:p>
        </p:txBody>
      </p:sp>
      <p:sp>
        <p:nvSpPr>
          <p:cNvPr id="41" name="object 41"/>
          <p:cNvSpPr txBox="1"/>
          <p:nvPr/>
        </p:nvSpPr>
        <p:spPr>
          <a:xfrm>
            <a:off x="10327564" y="4360636"/>
            <a:ext cx="381000" cy="174309"/>
          </a:xfrm>
          <a:prstGeom prst="rect">
            <a:avLst/>
          </a:prstGeom>
        </p:spPr>
        <p:txBody>
          <a:bodyPr vert="horz" wrap="square" lIns="0" tIns="11206" rIns="0" bIns="0" rtlCol="0">
            <a:spAutoFit/>
          </a:bodyPr>
          <a:lstStyle/>
          <a:p>
            <a:pPr marL="15689" defTabSz="806867">
              <a:spcBef>
                <a:spcPts val="88"/>
              </a:spcBef>
            </a:pPr>
            <a:r>
              <a:rPr sz="1059" kern="0" spc="-18" dirty="0">
                <a:solidFill>
                  <a:sysClr val="windowText" lastClr="000000"/>
                </a:solidFill>
                <a:latin typeface="Segoe UI"/>
                <a:cs typeface="Segoe UI"/>
              </a:rPr>
              <a:t>20/20</a:t>
            </a:r>
            <a:endParaRPr sz="1059" kern="0" dirty="0">
              <a:solidFill>
                <a:sysClr val="windowText" lastClr="000000"/>
              </a:solidFill>
              <a:latin typeface="Segoe UI"/>
              <a:cs typeface="Segoe UI"/>
            </a:endParaRPr>
          </a:p>
        </p:txBody>
      </p:sp>
      <p:sp>
        <p:nvSpPr>
          <p:cNvPr id="42" name="object 42"/>
          <p:cNvSpPr txBox="1"/>
          <p:nvPr/>
        </p:nvSpPr>
        <p:spPr>
          <a:xfrm>
            <a:off x="10332599" y="4522002"/>
            <a:ext cx="365312"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20/16</a:t>
            </a:r>
            <a:endParaRPr sz="1059" kern="0" dirty="0">
              <a:solidFill>
                <a:sysClr val="windowText" lastClr="000000"/>
              </a:solidFill>
              <a:latin typeface="Segoe UI"/>
              <a:cs typeface="Segoe UI"/>
            </a:endParaRPr>
          </a:p>
        </p:txBody>
      </p:sp>
    </p:spTree>
    <p:extLst>
      <p:ext uri="{BB962C8B-B14F-4D97-AF65-F5344CB8AC3E}">
        <p14:creationId xmlns:p14="http://schemas.microsoft.com/office/powerpoint/2010/main" val="103538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498" y="416849"/>
            <a:ext cx="1922369" cy="565313"/>
          </a:xfrm>
          <a:prstGeom prst="rect">
            <a:avLst/>
          </a:prstGeom>
        </p:spPr>
        <p:txBody>
          <a:bodyPr vert="horz" wrap="square" lIns="0" tIns="11206" rIns="0" bIns="0" rtlCol="0">
            <a:spAutoFit/>
          </a:bodyPr>
          <a:lstStyle/>
          <a:p>
            <a:pPr marL="11206">
              <a:spcBef>
                <a:spcPts val="88"/>
              </a:spcBef>
            </a:pPr>
            <a:r>
              <a:rPr b="1" spc="-35" dirty="0" err="1">
                <a:solidFill>
                  <a:schemeClr val="accent5">
                    <a:lumMod val="75000"/>
                  </a:schemeClr>
                </a:solidFill>
              </a:rPr>
              <a:t>Occluders</a:t>
            </a:r>
            <a:endParaRPr b="1" spc="-35" dirty="0">
              <a:solidFill>
                <a:schemeClr val="accent5">
                  <a:lumMod val="75000"/>
                </a:schemeClr>
              </a:solidFill>
            </a:endParaRPr>
          </a:p>
        </p:txBody>
      </p:sp>
      <p:sp>
        <p:nvSpPr>
          <p:cNvPr id="3" name="object 3"/>
          <p:cNvSpPr txBox="1"/>
          <p:nvPr/>
        </p:nvSpPr>
        <p:spPr>
          <a:xfrm>
            <a:off x="1554816" y="1041945"/>
            <a:ext cx="7643532" cy="390982"/>
          </a:xfrm>
          <a:prstGeom prst="rect">
            <a:avLst/>
          </a:prstGeom>
        </p:spPr>
        <p:txBody>
          <a:bodyPr vert="horz" wrap="square" lIns="0" tIns="10646" rIns="0" bIns="0" rtlCol="0">
            <a:spAutoFit/>
          </a:bodyPr>
          <a:lstStyle/>
          <a:p>
            <a:pPr marL="293049" indent="-281843" defTabSz="806867">
              <a:spcBef>
                <a:spcPts val="84"/>
              </a:spcBef>
              <a:buClr>
                <a:srgbClr val="EF7E08"/>
              </a:buClr>
              <a:buFont typeface="Wingdings"/>
              <a:buChar char=""/>
              <a:tabLst>
                <a:tab pos="293049" algn="l"/>
                <a:tab pos="293610" algn="l"/>
              </a:tabLst>
            </a:pPr>
            <a:r>
              <a:rPr sz="2471" kern="0" dirty="0">
                <a:solidFill>
                  <a:sysClr val="windowText" lastClr="000000"/>
                </a:solidFill>
                <a:cs typeface="Segoe UI"/>
              </a:rPr>
              <a:t>Completely</a:t>
            </a:r>
            <a:r>
              <a:rPr sz="2471" kern="0" spc="-93" dirty="0">
                <a:solidFill>
                  <a:sysClr val="windowText" lastClr="000000"/>
                </a:solidFill>
                <a:cs typeface="Segoe UI"/>
              </a:rPr>
              <a:t> </a:t>
            </a:r>
            <a:r>
              <a:rPr sz="2471" kern="0" dirty="0">
                <a:solidFill>
                  <a:sysClr val="windowText" lastClr="000000"/>
                </a:solidFill>
                <a:cs typeface="Segoe UI"/>
              </a:rPr>
              <a:t>cover</a:t>
            </a:r>
            <a:r>
              <a:rPr sz="2471" kern="0" spc="-106" dirty="0">
                <a:solidFill>
                  <a:sysClr val="windowText" lastClr="000000"/>
                </a:solidFill>
                <a:cs typeface="Segoe UI"/>
              </a:rPr>
              <a:t> </a:t>
            </a:r>
            <a:r>
              <a:rPr sz="2471" kern="0" spc="-18" dirty="0">
                <a:solidFill>
                  <a:sysClr val="windowText" lastClr="000000"/>
                </a:solidFill>
                <a:cs typeface="Segoe UI"/>
              </a:rPr>
              <a:t>non-</a:t>
            </a:r>
            <a:r>
              <a:rPr sz="2471" kern="0" dirty="0">
                <a:solidFill>
                  <a:sysClr val="windowText" lastClr="000000"/>
                </a:solidFill>
                <a:cs typeface="Segoe UI"/>
              </a:rPr>
              <a:t>tested</a:t>
            </a:r>
            <a:r>
              <a:rPr sz="2471" kern="0" spc="-84" dirty="0">
                <a:solidFill>
                  <a:sysClr val="windowText" lastClr="000000"/>
                </a:solidFill>
                <a:cs typeface="Segoe UI"/>
              </a:rPr>
              <a:t> </a:t>
            </a:r>
            <a:r>
              <a:rPr sz="2471" kern="0" dirty="0">
                <a:solidFill>
                  <a:sysClr val="windowText" lastClr="000000"/>
                </a:solidFill>
                <a:cs typeface="Segoe UI"/>
              </a:rPr>
              <a:t>eye</a:t>
            </a:r>
            <a:r>
              <a:rPr sz="2471" kern="0" spc="-97" dirty="0">
                <a:solidFill>
                  <a:sysClr val="windowText" lastClr="000000"/>
                </a:solidFill>
                <a:cs typeface="Segoe UI"/>
              </a:rPr>
              <a:t> </a:t>
            </a:r>
            <a:r>
              <a:rPr sz="2471" kern="0" dirty="0">
                <a:solidFill>
                  <a:sysClr val="windowText" lastClr="000000"/>
                </a:solidFill>
                <a:cs typeface="Segoe UI"/>
              </a:rPr>
              <a:t>to</a:t>
            </a:r>
            <a:r>
              <a:rPr sz="2471" kern="0" spc="-97" dirty="0">
                <a:solidFill>
                  <a:sysClr val="windowText" lastClr="000000"/>
                </a:solidFill>
                <a:cs typeface="Segoe UI"/>
              </a:rPr>
              <a:t> </a:t>
            </a:r>
            <a:r>
              <a:rPr sz="2471" kern="0" dirty="0">
                <a:solidFill>
                  <a:sysClr val="windowText" lastClr="000000"/>
                </a:solidFill>
                <a:cs typeface="Segoe UI"/>
              </a:rPr>
              <a:t>prevent</a:t>
            </a:r>
            <a:r>
              <a:rPr sz="2471" kern="0" spc="-88" dirty="0">
                <a:solidFill>
                  <a:sysClr val="windowText" lastClr="000000"/>
                </a:solidFill>
                <a:cs typeface="Segoe UI"/>
              </a:rPr>
              <a:t> </a:t>
            </a:r>
            <a:r>
              <a:rPr sz="2471" kern="0" spc="-9" dirty="0">
                <a:solidFill>
                  <a:sysClr val="windowText" lastClr="000000"/>
                </a:solidFill>
                <a:cs typeface="Segoe UI"/>
              </a:rPr>
              <a:t>peeking.</a:t>
            </a:r>
            <a:endParaRPr sz="2471" kern="0" dirty="0">
              <a:solidFill>
                <a:sysClr val="windowText" lastClr="000000"/>
              </a:solidFill>
              <a:cs typeface="Segoe UI"/>
            </a:endParaRPr>
          </a:p>
        </p:txBody>
      </p:sp>
      <p:graphicFrame>
        <p:nvGraphicFramePr>
          <p:cNvPr id="4" name="object 4"/>
          <p:cNvGraphicFramePr>
            <a:graphicFrameLocks noGrp="1"/>
          </p:cNvGraphicFramePr>
          <p:nvPr>
            <p:extLst>
              <p:ext uri="{D42A27DB-BD31-4B8C-83A1-F6EECF244321}">
                <p14:modId xmlns:p14="http://schemas.microsoft.com/office/powerpoint/2010/main" val="580237550"/>
              </p:ext>
            </p:extLst>
          </p:nvPr>
        </p:nvGraphicFramePr>
        <p:xfrm>
          <a:off x="1564976" y="1508984"/>
          <a:ext cx="9103024" cy="3954668"/>
        </p:xfrm>
        <a:graphic>
          <a:graphicData uri="http://schemas.openxmlformats.org/drawingml/2006/table">
            <a:tbl>
              <a:tblPr firstRow="1" bandRow="1">
                <a:tableStyleId>{2D5ABB26-0587-4C30-8999-92F81FD0307C}</a:tableStyleId>
              </a:tblPr>
              <a:tblGrid>
                <a:gridCol w="6037657">
                  <a:extLst>
                    <a:ext uri="{9D8B030D-6E8A-4147-A177-3AD203B41FA5}">
                      <a16:colId xmlns:a16="http://schemas.microsoft.com/office/drawing/2014/main" val="20001"/>
                    </a:ext>
                  </a:extLst>
                </a:gridCol>
                <a:gridCol w="3065367">
                  <a:extLst>
                    <a:ext uri="{9D8B030D-6E8A-4147-A177-3AD203B41FA5}">
                      <a16:colId xmlns:a16="http://schemas.microsoft.com/office/drawing/2014/main" val="20002"/>
                    </a:ext>
                  </a:extLst>
                </a:gridCol>
              </a:tblGrid>
              <a:tr h="322729">
                <a:tc>
                  <a:txBody>
                    <a:bodyPr/>
                    <a:lstStyle/>
                    <a:p>
                      <a:pPr marL="90805">
                        <a:lnSpc>
                          <a:spcPct val="100000"/>
                        </a:lnSpc>
                        <a:spcBef>
                          <a:spcPts val="310"/>
                        </a:spcBef>
                      </a:pPr>
                      <a:r>
                        <a:rPr sz="1600" b="1" spc="-10" dirty="0">
                          <a:latin typeface="+mn-lt"/>
                          <a:cs typeface="Segoe UI"/>
                        </a:rPr>
                        <a:t>Acceptable</a:t>
                      </a:r>
                      <a:endParaRPr sz="1600" dirty="0">
                        <a:latin typeface="+mn-lt"/>
                        <a:cs typeface="Segoe UI"/>
                      </a:endParaRPr>
                    </a:p>
                  </a:txBody>
                  <a:tcPr marL="0" marR="0" marT="34738" marB="0">
                    <a:lnL w="12700">
                      <a:solidFill>
                        <a:srgbClr val="B45F06"/>
                      </a:solidFill>
                      <a:prstDash val="solid"/>
                    </a:lnL>
                    <a:lnR w="12700">
                      <a:solidFill>
                        <a:srgbClr val="B45F06"/>
                      </a:solidFill>
                      <a:prstDash val="solid"/>
                    </a:lnR>
                    <a:lnT w="12700">
                      <a:solidFill>
                        <a:srgbClr val="B45F06"/>
                      </a:solidFill>
                      <a:prstDash val="solid"/>
                    </a:lnT>
                    <a:lnB w="12700" cap="flat" cmpd="sng" algn="ctr">
                      <a:solidFill>
                        <a:srgbClr val="B45F06"/>
                      </a:solidFill>
                      <a:prstDash val="solid"/>
                      <a:round/>
                      <a:headEnd type="none" w="med" len="med"/>
                      <a:tailEnd type="none" w="med" len="med"/>
                    </a:lnB>
                    <a:solidFill>
                      <a:srgbClr val="F8B168"/>
                    </a:solidFill>
                  </a:tcPr>
                </a:tc>
                <a:tc>
                  <a:txBody>
                    <a:bodyPr/>
                    <a:lstStyle/>
                    <a:p>
                      <a:pPr marL="90805">
                        <a:lnSpc>
                          <a:spcPct val="100000"/>
                        </a:lnSpc>
                        <a:spcBef>
                          <a:spcPts val="310"/>
                        </a:spcBef>
                      </a:pPr>
                      <a:r>
                        <a:rPr sz="1600" b="1" dirty="0">
                          <a:latin typeface="+mn-lt"/>
                          <a:cs typeface="Segoe UI"/>
                        </a:rPr>
                        <a:t>NOT</a:t>
                      </a:r>
                      <a:r>
                        <a:rPr sz="1600" b="1" spc="-80" dirty="0">
                          <a:latin typeface="+mn-lt"/>
                          <a:cs typeface="Segoe UI"/>
                        </a:rPr>
                        <a:t> </a:t>
                      </a:r>
                      <a:r>
                        <a:rPr sz="1600" b="1" spc="-10" dirty="0">
                          <a:latin typeface="+mn-lt"/>
                          <a:cs typeface="Segoe UI"/>
                        </a:rPr>
                        <a:t>Recommended</a:t>
                      </a:r>
                      <a:endParaRPr sz="1600" dirty="0">
                        <a:latin typeface="+mn-lt"/>
                        <a:cs typeface="Segoe UI"/>
                      </a:endParaRPr>
                    </a:p>
                  </a:txBody>
                  <a:tcPr marL="0" marR="0" marT="34738" marB="0">
                    <a:lnL w="12700">
                      <a:solidFill>
                        <a:srgbClr val="B45F06"/>
                      </a:solidFill>
                      <a:prstDash val="solid"/>
                    </a:lnL>
                    <a:lnR w="12700">
                      <a:solidFill>
                        <a:srgbClr val="B45F06"/>
                      </a:solidFill>
                      <a:prstDash val="solid"/>
                    </a:lnR>
                    <a:lnT w="12700">
                      <a:solidFill>
                        <a:srgbClr val="B45F06"/>
                      </a:solidFill>
                      <a:prstDash val="solid"/>
                    </a:lnT>
                    <a:lnB w="12700">
                      <a:solidFill>
                        <a:srgbClr val="B45F06"/>
                      </a:solidFill>
                      <a:prstDash val="solid"/>
                    </a:lnB>
                    <a:solidFill>
                      <a:srgbClr val="F8B168"/>
                    </a:solidFill>
                  </a:tcPr>
                </a:tc>
                <a:extLst>
                  <a:ext uri="{0D108BD9-81ED-4DB2-BD59-A6C34878D82A}">
                    <a16:rowId xmlns:a16="http://schemas.microsoft.com/office/drawing/2014/main" val="10000"/>
                  </a:ext>
                </a:extLst>
              </a:tr>
              <a:tr h="219099">
                <a:tc>
                  <a:txBody>
                    <a:bodyPr/>
                    <a:lstStyle/>
                    <a:p>
                      <a:pPr marL="377825" indent="-287655">
                        <a:lnSpc>
                          <a:spcPct val="100000"/>
                        </a:lnSpc>
                        <a:spcBef>
                          <a:spcPts val="320"/>
                        </a:spcBef>
                        <a:buFont typeface="Wingdings"/>
                        <a:buChar char=""/>
                        <a:tabLst>
                          <a:tab pos="377825" algn="l"/>
                          <a:tab pos="378460" algn="l"/>
                        </a:tabLst>
                      </a:pPr>
                      <a:r>
                        <a:rPr sz="1400" dirty="0">
                          <a:latin typeface="+mn-lt"/>
                          <a:cs typeface="Segoe UI"/>
                        </a:rPr>
                        <a:t>Occlusion</a:t>
                      </a:r>
                      <a:r>
                        <a:rPr sz="1400" spc="-90" dirty="0">
                          <a:latin typeface="+mn-lt"/>
                          <a:cs typeface="Segoe UI"/>
                        </a:rPr>
                        <a:t> </a:t>
                      </a:r>
                      <a:r>
                        <a:rPr sz="1400" spc="-10" dirty="0">
                          <a:latin typeface="+mn-lt"/>
                          <a:cs typeface="Segoe UI"/>
                        </a:rPr>
                        <a:t>glasses</a:t>
                      </a:r>
                      <a:endParaRPr sz="1400" dirty="0">
                        <a:latin typeface="+mn-lt"/>
                        <a:cs typeface="Segoe UI"/>
                      </a:endParaRPr>
                    </a:p>
                    <a:p>
                      <a:pPr marL="377825" indent="-287655">
                        <a:lnSpc>
                          <a:spcPct val="100000"/>
                        </a:lnSpc>
                        <a:buFont typeface="Wingdings"/>
                        <a:buChar char=""/>
                        <a:tabLst>
                          <a:tab pos="377825" algn="l"/>
                          <a:tab pos="378460" algn="l"/>
                        </a:tabLst>
                      </a:pPr>
                      <a:r>
                        <a:rPr sz="1400" dirty="0">
                          <a:latin typeface="+mn-lt"/>
                          <a:cs typeface="Segoe UI"/>
                        </a:rPr>
                        <a:t>Mask</a:t>
                      </a:r>
                      <a:r>
                        <a:rPr sz="1400" spc="-40" dirty="0">
                          <a:latin typeface="+mn-lt"/>
                          <a:cs typeface="Segoe UI"/>
                        </a:rPr>
                        <a:t> </a:t>
                      </a:r>
                      <a:r>
                        <a:rPr sz="1400" spc="-10" dirty="0">
                          <a:latin typeface="+mn-lt"/>
                          <a:cs typeface="Segoe UI"/>
                        </a:rPr>
                        <a:t>occluders</a:t>
                      </a:r>
                      <a:endParaRPr sz="1400" dirty="0">
                        <a:latin typeface="+mn-lt"/>
                        <a:cs typeface="Segoe UI"/>
                      </a:endParaRPr>
                    </a:p>
                    <a:p>
                      <a:pPr marL="377825" indent="-287655">
                        <a:lnSpc>
                          <a:spcPct val="100000"/>
                        </a:lnSpc>
                        <a:buFont typeface="Wingdings"/>
                        <a:buChar char=""/>
                        <a:tabLst>
                          <a:tab pos="377825" algn="l"/>
                          <a:tab pos="378460" algn="l"/>
                        </a:tabLst>
                      </a:pPr>
                      <a:r>
                        <a:rPr sz="1400" dirty="0">
                          <a:latin typeface="+mn-lt"/>
                          <a:cs typeface="Segoe UI"/>
                        </a:rPr>
                        <a:t>Paddle</a:t>
                      </a:r>
                      <a:r>
                        <a:rPr sz="1400" spc="-110" dirty="0">
                          <a:latin typeface="+mn-lt"/>
                          <a:cs typeface="Segoe UI"/>
                        </a:rPr>
                        <a:t> </a:t>
                      </a:r>
                      <a:r>
                        <a:rPr sz="1400" spc="-10" dirty="0" err="1">
                          <a:latin typeface="+mn-lt"/>
                          <a:cs typeface="Segoe UI"/>
                        </a:rPr>
                        <a:t>occluders</a:t>
                      </a:r>
                      <a:endParaRPr lang="en-US" sz="1400" spc="-10" dirty="0">
                        <a:latin typeface="+mn-lt"/>
                        <a:cs typeface="Segoe UI"/>
                      </a:endParaRPr>
                    </a:p>
                    <a:p>
                      <a:pPr marL="90170" indent="0">
                        <a:lnSpc>
                          <a:spcPct val="100000"/>
                        </a:lnSpc>
                        <a:buFont typeface="Wingdings"/>
                        <a:buNone/>
                        <a:tabLst>
                          <a:tab pos="377825" algn="l"/>
                          <a:tab pos="378460" algn="l"/>
                        </a:tabLst>
                      </a:pPr>
                      <a:endParaRPr sz="1400" dirty="0">
                        <a:latin typeface="+mn-lt"/>
                        <a:cs typeface="Segoe UI"/>
                      </a:endParaRPr>
                    </a:p>
                  </a:txBody>
                  <a:tcPr marL="0" marR="0" marT="35859" marB="0">
                    <a:lnL w="12700">
                      <a:solidFill>
                        <a:srgbClr val="B45F06"/>
                      </a:solidFill>
                      <a:prstDash val="solid"/>
                    </a:lnL>
                    <a:lnR w="12700">
                      <a:solidFill>
                        <a:srgbClr val="B45F06"/>
                      </a:solidFill>
                      <a:prstDash val="solid"/>
                    </a:lnR>
                    <a:lnT w="12700" cap="flat" cmpd="sng" algn="ctr">
                      <a:solidFill>
                        <a:srgbClr val="B45F06"/>
                      </a:solidFill>
                      <a:prstDash val="solid"/>
                      <a:round/>
                      <a:headEnd type="none" w="med" len="med"/>
                      <a:tailEnd type="none" w="med" len="med"/>
                    </a:lnT>
                    <a:lnB w="12700" cap="flat" cmpd="sng" algn="ctr">
                      <a:solidFill>
                        <a:srgbClr val="B45F06"/>
                      </a:solidFill>
                      <a:prstDash val="solid"/>
                      <a:round/>
                      <a:headEnd type="none" w="med" len="med"/>
                      <a:tailEnd type="none" w="med" len="med"/>
                    </a:lnB>
                    <a:solidFill>
                      <a:srgbClr val="F8D7CC"/>
                    </a:solidFill>
                  </a:tcPr>
                </a:tc>
                <a:tc>
                  <a:txBody>
                    <a:bodyPr/>
                    <a:lstStyle/>
                    <a:p>
                      <a:pPr marL="377825" indent="-287020">
                        <a:lnSpc>
                          <a:spcPct val="100000"/>
                        </a:lnSpc>
                        <a:spcBef>
                          <a:spcPts val="320"/>
                        </a:spcBef>
                        <a:buFont typeface="Wingdings"/>
                        <a:buChar char=""/>
                        <a:tabLst>
                          <a:tab pos="377825" algn="l"/>
                          <a:tab pos="378460" algn="l"/>
                        </a:tabLst>
                      </a:pPr>
                      <a:r>
                        <a:rPr sz="1400" spc="-20" dirty="0">
                          <a:latin typeface="+mn-lt"/>
                          <a:cs typeface="Segoe UI"/>
                        </a:rPr>
                        <a:t>Hand</a:t>
                      </a:r>
                      <a:endParaRPr sz="1400" dirty="0">
                        <a:latin typeface="+mn-lt"/>
                        <a:cs typeface="Segoe UI"/>
                      </a:endParaRPr>
                    </a:p>
                    <a:p>
                      <a:pPr marL="377825" indent="-287020">
                        <a:lnSpc>
                          <a:spcPct val="100000"/>
                        </a:lnSpc>
                        <a:buFont typeface="Wingdings"/>
                        <a:buChar char=""/>
                        <a:tabLst>
                          <a:tab pos="377825" algn="l"/>
                          <a:tab pos="378460" algn="l"/>
                        </a:tabLst>
                      </a:pPr>
                      <a:r>
                        <a:rPr sz="1400" dirty="0">
                          <a:latin typeface="+mn-lt"/>
                          <a:cs typeface="Segoe UI"/>
                        </a:rPr>
                        <a:t>Paper</a:t>
                      </a:r>
                      <a:r>
                        <a:rPr sz="1400" spc="-85" dirty="0">
                          <a:latin typeface="+mn-lt"/>
                          <a:cs typeface="Segoe UI"/>
                        </a:rPr>
                        <a:t> </a:t>
                      </a:r>
                      <a:r>
                        <a:rPr sz="1400" spc="-25" dirty="0">
                          <a:latin typeface="+mn-lt"/>
                          <a:cs typeface="Segoe UI"/>
                        </a:rPr>
                        <a:t>cup</a:t>
                      </a:r>
                      <a:endParaRPr sz="1400" dirty="0">
                        <a:latin typeface="+mn-lt"/>
                        <a:cs typeface="Segoe UI"/>
                      </a:endParaRPr>
                    </a:p>
                    <a:p>
                      <a:pPr marL="377825" indent="-287020">
                        <a:lnSpc>
                          <a:spcPct val="100000"/>
                        </a:lnSpc>
                        <a:buFont typeface="Wingdings"/>
                        <a:buChar char=""/>
                        <a:tabLst>
                          <a:tab pos="377825" algn="l"/>
                          <a:tab pos="378460" algn="l"/>
                        </a:tabLst>
                      </a:pPr>
                      <a:r>
                        <a:rPr sz="1400" dirty="0">
                          <a:latin typeface="+mn-lt"/>
                          <a:cs typeface="Segoe UI"/>
                        </a:rPr>
                        <a:t>Tissue</a:t>
                      </a:r>
                      <a:r>
                        <a:rPr sz="1400" spc="-65" dirty="0">
                          <a:latin typeface="+mn-lt"/>
                          <a:cs typeface="Segoe UI"/>
                        </a:rPr>
                        <a:t> </a:t>
                      </a:r>
                      <a:r>
                        <a:rPr sz="1400" spc="-10" dirty="0">
                          <a:latin typeface="+mn-lt"/>
                          <a:cs typeface="Segoe UI"/>
                        </a:rPr>
                        <a:t>paper</a:t>
                      </a:r>
                      <a:endParaRPr sz="1400" dirty="0">
                        <a:latin typeface="+mn-lt"/>
                        <a:cs typeface="Segoe UI"/>
                      </a:endParaRPr>
                    </a:p>
                  </a:txBody>
                  <a:tcPr marL="0" marR="0" marT="35859" marB="0">
                    <a:lnL w="12700">
                      <a:solidFill>
                        <a:srgbClr val="B45F06"/>
                      </a:solidFill>
                      <a:prstDash val="solid"/>
                    </a:lnL>
                    <a:lnR w="12700">
                      <a:solidFill>
                        <a:srgbClr val="B45F06"/>
                      </a:solidFill>
                      <a:prstDash val="solid"/>
                    </a:lnR>
                    <a:lnT w="12700">
                      <a:solidFill>
                        <a:srgbClr val="B45F06"/>
                      </a:solidFill>
                      <a:prstDash val="solid"/>
                    </a:lnT>
                    <a:lnB w="12700">
                      <a:solidFill>
                        <a:srgbClr val="B45F06"/>
                      </a:solidFill>
                      <a:prstDash val="solid"/>
                    </a:lnB>
                    <a:solidFill>
                      <a:srgbClr val="F8D7CC"/>
                    </a:solidFill>
                  </a:tcPr>
                </a:tc>
                <a:extLst>
                  <a:ext uri="{0D108BD9-81ED-4DB2-BD59-A6C34878D82A}">
                    <a16:rowId xmlns:a16="http://schemas.microsoft.com/office/drawing/2014/main" val="10001"/>
                  </a:ext>
                </a:extLst>
              </a:tr>
              <a:tr h="2742640">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2495550" marR="250825">
                        <a:lnSpc>
                          <a:spcPct val="100000"/>
                        </a:lnSpc>
                      </a:pPr>
                      <a:r>
                        <a:rPr lang="en-US" sz="1200" dirty="0">
                          <a:latin typeface="Calibri"/>
                          <a:cs typeface="Calibri"/>
                        </a:rPr>
                        <a:t>                                                                  </a:t>
                      </a:r>
                    </a:p>
                    <a:p>
                      <a:pPr marL="2495550" marR="250825">
                        <a:lnSpc>
                          <a:spcPct val="100000"/>
                        </a:lnSpc>
                      </a:pPr>
                      <a:endParaRPr lang="en-US" sz="1200" dirty="0">
                        <a:latin typeface="Calibri"/>
                        <a:cs typeface="Calibri"/>
                      </a:endParaRPr>
                    </a:p>
                    <a:p>
                      <a:pPr marL="2495550" marR="250825">
                        <a:lnSpc>
                          <a:spcPct val="100000"/>
                        </a:lnSpc>
                      </a:pPr>
                      <a:endParaRPr lang="en-US" sz="1200" dirty="0">
                        <a:latin typeface="Calibri"/>
                        <a:cs typeface="Calibri"/>
                      </a:endParaRPr>
                    </a:p>
                    <a:p>
                      <a:pPr marL="2495550" marR="250825">
                        <a:lnSpc>
                          <a:spcPct val="100000"/>
                        </a:lnSpc>
                      </a:pPr>
                      <a:r>
                        <a:rPr lang="en-US" sz="1200" dirty="0">
                          <a:latin typeface="Calibri"/>
                          <a:cs typeface="Calibri"/>
                        </a:rPr>
                        <a:t>                                                      </a:t>
                      </a:r>
                      <a:r>
                        <a:rPr sz="1200" dirty="0">
                          <a:latin typeface="Calibri"/>
                          <a:cs typeface="Calibri"/>
                        </a:rPr>
                        <a:t>Age</a:t>
                      </a:r>
                      <a:r>
                        <a:rPr sz="1200" spc="-25" dirty="0">
                          <a:latin typeface="Calibri"/>
                          <a:cs typeface="Calibri"/>
                        </a:rPr>
                        <a:t> 10 </a:t>
                      </a:r>
                      <a:r>
                        <a:rPr sz="1200" dirty="0">
                          <a:latin typeface="Calibri"/>
                          <a:cs typeface="Calibri"/>
                        </a:rPr>
                        <a:t>years</a:t>
                      </a:r>
                      <a:r>
                        <a:rPr sz="1200" spc="-55" dirty="0">
                          <a:latin typeface="Calibri"/>
                          <a:cs typeface="Calibri"/>
                        </a:rPr>
                        <a:t> </a:t>
                      </a:r>
                      <a:r>
                        <a:rPr sz="1200" spc="-25" dirty="0">
                          <a:latin typeface="Calibri"/>
                          <a:cs typeface="Calibri"/>
                        </a:rPr>
                        <a:t>and</a:t>
                      </a:r>
                      <a:r>
                        <a:rPr lang="en-US" sz="1200" spc="-25" dirty="0">
                          <a:latin typeface="Calibri"/>
                          <a:cs typeface="Calibri"/>
                        </a:rPr>
                        <a:t> </a:t>
                      </a:r>
                      <a:r>
                        <a:rPr sz="1200" spc="-10" dirty="0">
                          <a:latin typeface="Calibri"/>
                          <a:cs typeface="Calibri"/>
                        </a:rPr>
                        <a:t>older</a:t>
                      </a:r>
                      <a:endParaRPr sz="1200" dirty="0">
                        <a:latin typeface="Calibri"/>
                        <a:cs typeface="Calibri"/>
                      </a:endParaRPr>
                    </a:p>
                  </a:txBody>
                  <a:tcPr marL="0" marR="0" marT="0" marB="0">
                    <a:lnL w="12700">
                      <a:solidFill>
                        <a:srgbClr val="B45F06"/>
                      </a:solidFill>
                      <a:prstDash val="solid"/>
                    </a:lnL>
                    <a:lnR w="12700">
                      <a:solidFill>
                        <a:srgbClr val="B45F06"/>
                      </a:solidFill>
                      <a:prstDash val="solid"/>
                    </a:lnR>
                    <a:lnT w="12700" cap="flat" cmpd="sng" algn="ctr">
                      <a:solidFill>
                        <a:srgbClr val="B45F06"/>
                      </a:solidFill>
                      <a:prstDash val="solid"/>
                      <a:round/>
                      <a:headEnd type="none" w="med" len="med"/>
                      <a:tailEnd type="none" w="med" len="med"/>
                    </a:lnT>
                    <a:lnB w="12700">
                      <a:solidFill>
                        <a:srgbClr val="B45F06"/>
                      </a:solidFill>
                      <a:prstDash val="solid"/>
                    </a:lnB>
                  </a:tcPr>
                </a:tc>
                <a:tc>
                  <a:txBody>
                    <a:bodyPr/>
                    <a:lstStyle/>
                    <a:p>
                      <a:pPr>
                        <a:lnSpc>
                          <a:spcPct val="100000"/>
                        </a:lnSpc>
                      </a:pPr>
                      <a:endParaRPr sz="1400" dirty="0">
                        <a:latin typeface="Times New Roman"/>
                        <a:cs typeface="Times New Roman"/>
                      </a:endParaRPr>
                    </a:p>
                  </a:txBody>
                  <a:tcPr marL="0" marR="0" marT="0" marB="0">
                    <a:lnL w="12700">
                      <a:solidFill>
                        <a:srgbClr val="B45F06"/>
                      </a:solidFill>
                      <a:prstDash val="solid"/>
                    </a:lnL>
                    <a:lnR w="12700">
                      <a:solidFill>
                        <a:srgbClr val="B45F06"/>
                      </a:solidFill>
                      <a:prstDash val="solid"/>
                    </a:lnR>
                    <a:lnT w="12700">
                      <a:solidFill>
                        <a:srgbClr val="B45F06"/>
                      </a:solidFill>
                      <a:prstDash val="solid"/>
                    </a:lnT>
                    <a:lnB w="12700">
                      <a:solidFill>
                        <a:srgbClr val="B45F06"/>
                      </a:solidFill>
                      <a:prstDash val="solid"/>
                    </a:lnB>
                  </a:tcPr>
                </a:tc>
                <a:extLst>
                  <a:ext uri="{0D108BD9-81ED-4DB2-BD59-A6C34878D82A}">
                    <a16:rowId xmlns:a16="http://schemas.microsoft.com/office/drawing/2014/main" val="10002"/>
                  </a:ext>
                </a:extLst>
              </a:tr>
            </a:tbl>
          </a:graphicData>
        </a:graphic>
      </p:graphicFrame>
      <p:sp>
        <p:nvSpPr>
          <p:cNvPr id="7" name="object 7"/>
          <p:cNvSpPr/>
          <p:nvPr/>
        </p:nvSpPr>
        <p:spPr>
          <a:xfrm>
            <a:off x="2060369" y="3005399"/>
            <a:ext cx="1986803" cy="1596838"/>
          </a:xfrm>
          <a:custGeom>
            <a:avLst/>
            <a:gdLst/>
            <a:ahLst/>
            <a:cxnLst/>
            <a:rect l="l" t="t" r="r" b="b"/>
            <a:pathLst>
              <a:path w="2251710" h="1809750">
                <a:moveTo>
                  <a:pt x="0" y="0"/>
                </a:moveTo>
                <a:lnTo>
                  <a:pt x="2251329" y="0"/>
                </a:lnTo>
                <a:lnTo>
                  <a:pt x="2251329" y="1809369"/>
                </a:lnTo>
                <a:lnTo>
                  <a:pt x="0" y="1809369"/>
                </a:lnTo>
                <a:lnTo>
                  <a:pt x="0" y="0"/>
                </a:lnTo>
                <a:close/>
              </a:path>
            </a:pathLst>
          </a:custGeom>
          <a:ln w="9524">
            <a:solidFill>
              <a:srgbClr val="4F81BC"/>
            </a:solidFill>
          </a:ln>
        </p:spPr>
        <p:txBody>
          <a:bodyPr wrap="square" lIns="0" tIns="0" rIns="0" bIns="0" rtlCol="0"/>
          <a:lstStyle/>
          <a:p>
            <a:pPr defTabSz="806867"/>
            <a:endParaRPr sz="1588" kern="0" dirty="0">
              <a:solidFill>
                <a:sysClr val="windowText" lastClr="000000"/>
              </a:solidFill>
            </a:endParaRPr>
          </a:p>
        </p:txBody>
      </p:sp>
      <p:pic>
        <p:nvPicPr>
          <p:cNvPr id="8" name="object 8"/>
          <p:cNvPicPr/>
          <p:nvPr/>
        </p:nvPicPr>
        <p:blipFill>
          <a:blip r:embed="rId3" cstate="print"/>
          <a:stretch>
            <a:fillRect/>
          </a:stretch>
        </p:blipFill>
        <p:spPr>
          <a:xfrm>
            <a:off x="4478019" y="3138244"/>
            <a:ext cx="1069676" cy="729823"/>
          </a:xfrm>
          <a:prstGeom prst="rect">
            <a:avLst/>
          </a:prstGeom>
        </p:spPr>
      </p:pic>
      <p:grpSp>
        <p:nvGrpSpPr>
          <p:cNvPr id="9" name="object 9"/>
          <p:cNvGrpSpPr/>
          <p:nvPr/>
        </p:nvGrpSpPr>
        <p:grpSpPr>
          <a:xfrm>
            <a:off x="4169054" y="4053409"/>
            <a:ext cx="1687606" cy="1527362"/>
            <a:chOff x="4844796" y="4464177"/>
            <a:chExt cx="1912620" cy="1731010"/>
          </a:xfrm>
        </p:grpSpPr>
        <p:pic>
          <p:nvPicPr>
            <p:cNvPr id="10" name="object 10"/>
            <p:cNvPicPr/>
            <p:nvPr/>
          </p:nvPicPr>
          <p:blipFill>
            <a:blip r:embed="rId4" cstate="print"/>
            <a:stretch>
              <a:fillRect/>
            </a:stretch>
          </p:blipFill>
          <p:spPr>
            <a:xfrm>
              <a:off x="5960872" y="4966715"/>
              <a:ext cx="390143" cy="1219199"/>
            </a:xfrm>
            <a:prstGeom prst="rect">
              <a:avLst/>
            </a:prstGeom>
          </p:spPr>
        </p:pic>
        <p:pic>
          <p:nvPicPr>
            <p:cNvPr id="11" name="object 11"/>
            <p:cNvPicPr/>
            <p:nvPr/>
          </p:nvPicPr>
          <p:blipFill>
            <a:blip r:embed="rId5" cstate="print"/>
            <a:stretch>
              <a:fillRect/>
            </a:stretch>
          </p:blipFill>
          <p:spPr>
            <a:xfrm>
              <a:off x="4844796" y="4520184"/>
              <a:ext cx="1103375" cy="1674875"/>
            </a:xfrm>
            <a:prstGeom prst="rect">
              <a:avLst/>
            </a:prstGeom>
          </p:spPr>
        </p:pic>
        <p:sp>
          <p:nvSpPr>
            <p:cNvPr id="12" name="object 12"/>
            <p:cNvSpPr/>
            <p:nvPr/>
          </p:nvSpPr>
          <p:spPr>
            <a:xfrm>
              <a:off x="6381750" y="4473702"/>
              <a:ext cx="365760" cy="1641475"/>
            </a:xfrm>
            <a:custGeom>
              <a:avLst/>
              <a:gdLst/>
              <a:ahLst/>
              <a:cxnLst/>
              <a:rect l="l" t="t" r="r" b="b"/>
              <a:pathLst>
                <a:path w="365759" h="1641475">
                  <a:moveTo>
                    <a:pt x="0" y="0"/>
                  </a:moveTo>
                  <a:lnTo>
                    <a:pt x="71185" y="2394"/>
                  </a:lnTo>
                  <a:lnTo>
                    <a:pt x="129316" y="8924"/>
                  </a:lnTo>
                  <a:lnTo>
                    <a:pt x="168508" y="18613"/>
                  </a:lnTo>
                  <a:lnTo>
                    <a:pt x="182880" y="30480"/>
                  </a:lnTo>
                  <a:lnTo>
                    <a:pt x="182880" y="660069"/>
                  </a:lnTo>
                  <a:lnTo>
                    <a:pt x="197251" y="671931"/>
                  </a:lnTo>
                  <a:lnTo>
                    <a:pt x="236443" y="681620"/>
                  </a:lnTo>
                  <a:lnTo>
                    <a:pt x="294574" y="688153"/>
                  </a:lnTo>
                  <a:lnTo>
                    <a:pt x="365760" y="690549"/>
                  </a:lnTo>
                  <a:lnTo>
                    <a:pt x="294574" y="692944"/>
                  </a:lnTo>
                  <a:lnTo>
                    <a:pt x="236443" y="699474"/>
                  </a:lnTo>
                  <a:lnTo>
                    <a:pt x="197251" y="709162"/>
                  </a:lnTo>
                  <a:lnTo>
                    <a:pt x="182880" y="721029"/>
                  </a:lnTo>
                  <a:lnTo>
                    <a:pt x="182880" y="1610868"/>
                  </a:lnTo>
                  <a:lnTo>
                    <a:pt x="168508" y="1622734"/>
                  </a:lnTo>
                  <a:lnTo>
                    <a:pt x="129316" y="1632423"/>
                  </a:lnTo>
                  <a:lnTo>
                    <a:pt x="71185" y="1638953"/>
                  </a:lnTo>
                  <a:lnTo>
                    <a:pt x="0" y="1641348"/>
                  </a:lnTo>
                </a:path>
              </a:pathLst>
            </a:custGeom>
            <a:ln w="19050">
              <a:solidFill>
                <a:srgbClr val="9F2936"/>
              </a:solidFill>
            </a:ln>
          </p:spPr>
          <p:txBody>
            <a:bodyPr wrap="square" lIns="0" tIns="0" rIns="0" bIns="0" rtlCol="0"/>
            <a:lstStyle/>
            <a:p>
              <a:pPr defTabSz="806867"/>
              <a:endParaRPr sz="1588" kern="0" dirty="0">
                <a:solidFill>
                  <a:sysClr val="windowText" lastClr="000000"/>
                </a:solidFill>
              </a:endParaRPr>
            </a:p>
          </p:txBody>
        </p:sp>
      </p:grpSp>
      <p:pic>
        <p:nvPicPr>
          <p:cNvPr id="13" name="object 13"/>
          <p:cNvPicPr/>
          <p:nvPr/>
        </p:nvPicPr>
        <p:blipFill>
          <a:blip r:embed="rId6" cstate="print"/>
          <a:stretch>
            <a:fillRect/>
          </a:stretch>
        </p:blipFill>
        <p:spPr>
          <a:xfrm>
            <a:off x="5703346" y="2959398"/>
            <a:ext cx="1750806" cy="997771"/>
          </a:xfrm>
          <a:prstGeom prst="rect">
            <a:avLst/>
          </a:prstGeom>
        </p:spPr>
      </p:pic>
      <p:pic>
        <p:nvPicPr>
          <p:cNvPr id="14" name="object 14"/>
          <p:cNvPicPr/>
          <p:nvPr/>
        </p:nvPicPr>
        <p:blipFill>
          <a:blip r:embed="rId7" cstate="print"/>
          <a:stretch>
            <a:fillRect/>
          </a:stretch>
        </p:blipFill>
        <p:spPr>
          <a:xfrm>
            <a:off x="8636958" y="3302588"/>
            <a:ext cx="848235" cy="1002460"/>
          </a:xfrm>
          <a:prstGeom prst="rect">
            <a:avLst/>
          </a:prstGeom>
        </p:spPr>
      </p:pic>
      <p:sp>
        <p:nvSpPr>
          <p:cNvPr id="18" name="object 18"/>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12</a:t>
            </a:fld>
            <a:endParaRPr kern="0" spc="-22" dirty="0">
              <a:solidFill>
                <a:prstClr val="white"/>
              </a:solidFill>
            </a:endParaRPr>
          </a:p>
        </p:txBody>
      </p:sp>
      <p:sp>
        <p:nvSpPr>
          <p:cNvPr id="19" name="object 19"/>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20" name="object 20"/>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extLst>
      <p:ext uri="{BB962C8B-B14F-4D97-AF65-F5344CB8AC3E}">
        <p14:creationId xmlns:p14="http://schemas.microsoft.com/office/powerpoint/2010/main" val="220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7121166" y="616152"/>
            <a:ext cx="3942709" cy="6094318"/>
          </a:xfrm>
          <a:prstGeom prst="rect">
            <a:avLst/>
          </a:prstGeom>
        </p:spPr>
      </p:pic>
      <p:sp>
        <p:nvSpPr>
          <p:cNvPr id="2" name="Title 1"/>
          <p:cNvSpPr>
            <a:spLocks noGrp="1"/>
          </p:cNvSpPr>
          <p:nvPr>
            <p:ph type="title"/>
          </p:nvPr>
        </p:nvSpPr>
        <p:spPr>
          <a:xfrm>
            <a:off x="838200" y="365125"/>
            <a:ext cx="5628588" cy="886577"/>
          </a:xfrm>
        </p:spPr>
        <p:txBody>
          <a:bodyPr>
            <a:normAutofit fontScale="90000"/>
          </a:bodyPr>
          <a:lstStyle/>
          <a:p>
            <a:r>
              <a:rPr lang="en-US" b="1" dirty="0">
                <a:solidFill>
                  <a:schemeClr val="accent5">
                    <a:lumMod val="75000"/>
                  </a:schemeClr>
                </a:solidFill>
              </a:rPr>
              <a:t>VA Screening Method: Threshold Screening</a:t>
            </a:r>
          </a:p>
        </p:txBody>
      </p:sp>
      <p:sp>
        <p:nvSpPr>
          <p:cNvPr id="6" name="object 43"/>
          <p:cNvSpPr txBox="1"/>
          <p:nvPr/>
        </p:nvSpPr>
        <p:spPr>
          <a:xfrm>
            <a:off x="7378612" y="324475"/>
            <a:ext cx="1032062" cy="337302"/>
          </a:xfrm>
          <a:prstGeom prst="rect">
            <a:avLst/>
          </a:prstGeom>
        </p:spPr>
        <p:txBody>
          <a:bodyPr vert="horz" wrap="square" lIns="0" tIns="11206" rIns="0" bIns="0" rtlCol="0">
            <a:spAutoFit/>
          </a:bodyPr>
          <a:lstStyle/>
          <a:p>
            <a:pPr marL="11206" defTabSz="806867">
              <a:spcBef>
                <a:spcPts val="88"/>
              </a:spcBef>
            </a:pPr>
            <a:r>
              <a:rPr sz="1059" b="1" kern="0" dirty="0">
                <a:solidFill>
                  <a:srgbClr val="00AFEF"/>
                </a:solidFill>
                <a:latin typeface="Calibri"/>
                <a:cs typeface="Calibri"/>
              </a:rPr>
              <a:t>Left</a:t>
            </a:r>
            <a:r>
              <a:rPr sz="1059" b="1" kern="0" spc="-40" dirty="0">
                <a:solidFill>
                  <a:srgbClr val="00AFEF"/>
                </a:solidFill>
                <a:latin typeface="Calibri"/>
                <a:cs typeface="Calibri"/>
              </a:rPr>
              <a:t> </a:t>
            </a:r>
            <a:r>
              <a:rPr sz="1059" b="1" kern="0" dirty="0">
                <a:solidFill>
                  <a:srgbClr val="00AFEF"/>
                </a:solidFill>
                <a:latin typeface="Calibri"/>
                <a:cs typeface="Calibri"/>
              </a:rPr>
              <a:t>Eye</a:t>
            </a:r>
            <a:r>
              <a:rPr sz="1059" b="1" kern="0" spc="-26" dirty="0">
                <a:solidFill>
                  <a:srgbClr val="00AFEF"/>
                </a:solidFill>
                <a:latin typeface="Calibri"/>
                <a:cs typeface="Calibri"/>
              </a:rPr>
              <a:t> </a:t>
            </a:r>
            <a:r>
              <a:rPr sz="1059" b="1" kern="0" spc="-9" dirty="0">
                <a:solidFill>
                  <a:srgbClr val="00AFEF"/>
                </a:solidFill>
                <a:latin typeface="Calibri"/>
                <a:cs typeface="Calibri"/>
              </a:rPr>
              <a:t>Screening</a:t>
            </a:r>
            <a:endParaRPr sz="1059" kern="0" dirty="0">
              <a:solidFill>
                <a:sysClr val="windowText" lastClr="000000"/>
              </a:solidFill>
              <a:latin typeface="Calibri"/>
              <a:cs typeface="Calibri"/>
            </a:endParaRPr>
          </a:p>
          <a:p>
            <a:pPr marL="72842" defTabSz="806867"/>
            <a:r>
              <a:rPr sz="1059" kern="0" dirty="0">
                <a:solidFill>
                  <a:sysClr val="windowText" lastClr="000000"/>
                </a:solidFill>
                <a:latin typeface="Calibri"/>
                <a:cs typeface="Calibri"/>
              </a:rPr>
              <a:t>(cover</a:t>
            </a:r>
            <a:r>
              <a:rPr sz="1059" kern="0" spc="-22" dirty="0">
                <a:solidFill>
                  <a:sysClr val="windowText" lastClr="000000"/>
                </a:solidFill>
                <a:latin typeface="Calibri"/>
                <a:cs typeface="Calibri"/>
              </a:rPr>
              <a:t> </a:t>
            </a:r>
            <a:r>
              <a:rPr sz="1059" kern="0" dirty="0">
                <a:solidFill>
                  <a:sysClr val="windowText" lastClr="000000"/>
                </a:solidFill>
                <a:latin typeface="Calibri"/>
                <a:cs typeface="Calibri"/>
              </a:rPr>
              <a:t>right</a:t>
            </a:r>
            <a:r>
              <a:rPr sz="1059" kern="0" spc="-49" dirty="0">
                <a:solidFill>
                  <a:sysClr val="windowText" lastClr="000000"/>
                </a:solidFill>
                <a:latin typeface="Calibri"/>
                <a:cs typeface="Calibri"/>
              </a:rPr>
              <a:t> </a:t>
            </a:r>
            <a:r>
              <a:rPr sz="1059" kern="0" spc="-18" dirty="0">
                <a:solidFill>
                  <a:sysClr val="windowText" lastClr="000000"/>
                </a:solidFill>
                <a:latin typeface="Calibri"/>
                <a:cs typeface="Calibri"/>
              </a:rPr>
              <a:t>eye)</a:t>
            </a:r>
            <a:endParaRPr sz="1059" kern="0" dirty="0">
              <a:solidFill>
                <a:sysClr val="windowText" lastClr="000000"/>
              </a:solidFill>
              <a:latin typeface="Calibri"/>
              <a:cs typeface="Calibri"/>
            </a:endParaRPr>
          </a:p>
        </p:txBody>
      </p:sp>
      <p:sp>
        <p:nvSpPr>
          <p:cNvPr id="7" name="object 44"/>
          <p:cNvSpPr txBox="1"/>
          <p:nvPr/>
        </p:nvSpPr>
        <p:spPr>
          <a:xfrm>
            <a:off x="9774945" y="310515"/>
            <a:ext cx="1111063" cy="337302"/>
          </a:xfrm>
          <a:prstGeom prst="rect">
            <a:avLst/>
          </a:prstGeom>
        </p:spPr>
        <p:txBody>
          <a:bodyPr vert="horz" wrap="square" lIns="0" tIns="11206" rIns="0" bIns="0" rtlCol="0">
            <a:spAutoFit/>
          </a:bodyPr>
          <a:lstStyle/>
          <a:p>
            <a:pPr marL="11206" defTabSz="806867">
              <a:spcBef>
                <a:spcPts val="88"/>
              </a:spcBef>
            </a:pPr>
            <a:r>
              <a:rPr sz="1059" b="1" kern="0" dirty="0">
                <a:solidFill>
                  <a:srgbClr val="FF0000"/>
                </a:solidFill>
                <a:latin typeface="Calibri"/>
                <a:cs typeface="Calibri"/>
              </a:rPr>
              <a:t>Right</a:t>
            </a:r>
            <a:r>
              <a:rPr sz="1059" b="1" kern="0" spc="-18" dirty="0">
                <a:solidFill>
                  <a:srgbClr val="FF0000"/>
                </a:solidFill>
                <a:latin typeface="Calibri"/>
                <a:cs typeface="Calibri"/>
              </a:rPr>
              <a:t> </a:t>
            </a:r>
            <a:r>
              <a:rPr sz="1059" b="1" kern="0" dirty="0">
                <a:solidFill>
                  <a:srgbClr val="FF0000"/>
                </a:solidFill>
                <a:latin typeface="Calibri"/>
                <a:cs typeface="Calibri"/>
              </a:rPr>
              <a:t>Eye</a:t>
            </a:r>
            <a:r>
              <a:rPr sz="1059" b="1" kern="0" spc="-31" dirty="0">
                <a:solidFill>
                  <a:srgbClr val="FF0000"/>
                </a:solidFill>
                <a:latin typeface="Calibri"/>
                <a:cs typeface="Calibri"/>
              </a:rPr>
              <a:t> </a:t>
            </a:r>
            <a:r>
              <a:rPr sz="1059" b="1" kern="0" spc="-9" dirty="0">
                <a:solidFill>
                  <a:srgbClr val="FF0000"/>
                </a:solidFill>
                <a:latin typeface="Calibri"/>
                <a:cs typeface="Calibri"/>
              </a:rPr>
              <a:t>Screening</a:t>
            </a:r>
            <a:endParaRPr sz="1059" kern="0" dirty="0">
              <a:solidFill>
                <a:sysClr val="windowText" lastClr="000000"/>
              </a:solidFill>
              <a:latin typeface="Calibri"/>
              <a:cs typeface="Calibri"/>
            </a:endParaRPr>
          </a:p>
          <a:p>
            <a:pPr marL="106462" defTabSz="806867"/>
            <a:r>
              <a:rPr sz="1059" kern="0" dirty="0">
                <a:solidFill>
                  <a:sysClr val="windowText" lastClr="000000"/>
                </a:solidFill>
                <a:latin typeface="Calibri"/>
                <a:cs typeface="Calibri"/>
              </a:rPr>
              <a:t>(cover</a:t>
            </a:r>
            <a:r>
              <a:rPr sz="1059" kern="0" spc="-31" dirty="0">
                <a:solidFill>
                  <a:sysClr val="windowText" lastClr="000000"/>
                </a:solidFill>
                <a:latin typeface="Calibri"/>
                <a:cs typeface="Calibri"/>
              </a:rPr>
              <a:t> </a:t>
            </a:r>
            <a:r>
              <a:rPr sz="1059" kern="0" dirty="0">
                <a:solidFill>
                  <a:sysClr val="windowText" lastClr="000000"/>
                </a:solidFill>
                <a:latin typeface="Calibri"/>
                <a:cs typeface="Calibri"/>
              </a:rPr>
              <a:t>left</a:t>
            </a:r>
            <a:r>
              <a:rPr sz="1059" kern="0" spc="-22" dirty="0">
                <a:solidFill>
                  <a:sysClr val="windowText" lastClr="000000"/>
                </a:solidFill>
                <a:latin typeface="Calibri"/>
                <a:cs typeface="Calibri"/>
              </a:rPr>
              <a:t> </a:t>
            </a:r>
            <a:r>
              <a:rPr sz="1059" kern="0" spc="-18" dirty="0">
                <a:solidFill>
                  <a:sysClr val="windowText" lastClr="000000"/>
                </a:solidFill>
                <a:latin typeface="Calibri"/>
                <a:cs typeface="Calibri"/>
              </a:rPr>
              <a:t>eye)</a:t>
            </a:r>
            <a:endParaRPr sz="1059" kern="0" dirty="0">
              <a:solidFill>
                <a:sysClr val="windowText" lastClr="000000"/>
              </a:solidFill>
              <a:latin typeface="Calibri"/>
              <a:cs typeface="Calibri"/>
            </a:endParaRPr>
          </a:p>
        </p:txBody>
      </p:sp>
      <p:cxnSp>
        <p:nvCxnSpPr>
          <p:cNvPr id="9" name="Straight Arrow Connector 8"/>
          <p:cNvCxnSpPr/>
          <p:nvPr/>
        </p:nvCxnSpPr>
        <p:spPr>
          <a:xfrm>
            <a:off x="7778691" y="661777"/>
            <a:ext cx="0" cy="367140"/>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274038" y="647817"/>
            <a:ext cx="0" cy="36714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902097" y="1088276"/>
            <a:ext cx="697583" cy="7364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053625" y="3706658"/>
            <a:ext cx="339365" cy="375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flipV="1">
            <a:off x="10164452" y="2188313"/>
            <a:ext cx="575035" cy="564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292769" y="3040923"/>
            <a:ext cx="438346" cy="450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769859" y="4251863"/>
            <a:ext cx="389507" cy="284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656569" y="4672975"/>
            <a:ext cx="254985" cy="2553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433422" y="5005118"/>
            <a:ext cx="217467" cy="2188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0292769" y="5260366"/>
            <a:ext cx="237903" cy="2258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0159366" y="5421718"/>
            <a:ext cx="187885" cy="369332"/>
          </a:xfrm>
          <a:prstGeom prst="rect">
            <a:avLst/>
          </a:prstGeom>
          <a:noFill/>
        </p:spPr>
        <p:txBody>
          <a:bodyPr wrap="square" rtlCol="0">
            <a:spAutoFit/>
          </a:bodyPr>
          <a:lstStyle/>
          <a:p>
            <a:r>
              <a:rPr lang="en-US" b="1" dirty="0">
                <a:solidFill>
                  <a:srgbClr val="FF0000"/>
                </a:solidFill>
              </a:rPr>
              <a:t>X</a:t>
            </a:r>
          </a:p>
        </p:txBody>
      </p:sp>
      <p:sp>
        <p:nvSpPr>
          <p:cNvPr id="21" name="TextBox 20"/>
          <p:cNvSpPr txBox="1"/>
          <p:nvPr/>
        </p:nvSpPr>
        <p:spPr>
          <a:xfrm flipH="1">
            <a:off x="9325449" y="5208684"/>
            <a:ext cx="121830" cy="369332"/>
          </a:xfrm>
          <a:prstGeom prst="rect">
            <a:avLst/>
          </a:prstGeom>
          <a:noFill/>
        </p:spPr>
        <p:txBody>
          <a:bodyPr wrap="square" rtlCol="0">
            <a:spAutoFit/>
          </a:bodyPr>
          <a:lstStyle/>
          <a:p>
            <a:r>
              <a:rPr lang="en-US" b="1" dirty="0">
                <a:solidFill>
                  <a:srgbClr val="FF0000"/>
                </a:solidFill>
              </a:rPr>
              <a:t>X</a:t>
            </a:r>
          </a:p>
        </p:txBody>
      </p:sp>
      <p:cxnSp>
        <p:nvCxnSpPr>
          <p:cNvPr id="23" name="Straight Arrow Connector 22"/>
          <p:cNvCxnSpPr/>
          <p:nvPr/>
        </p:nvCxnSpPr>
        <p:spPr>
          <a:xfrm>
            <a:off x="9092520" y="5375713"/>
            <a:ext cx="254524"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9525265" y="5208684"/>
            <a:ext cx="187885" cy="369332"/>
          </a:xfrm>
          <a:prstGeom prst="rect">
            <a:avLst/>
          </a:prstGeom>
          <a:noFill/>
        </p:spPr>
        <p:txBody>
          <a:bodyPr wrap="square" rtlCol="0">
            <a:spAutoFit/>
          </a:bodyPr>
          <a:lstStyle/>
          <a:p>
            <a:r>
              <a:rPr lang="en-US" b="1" dirty="0">
                <a:solidFill>
                  <a:srgbClr val="FF0000"/>
                </a:solidFill>
              </a:rPr>
              <a:t>X</a:t>
            </a:r>
          </a:p>
        </p:txBody>
      </p:sp>
      <p:sp>
        <p:nvSpPr>
          <p:cNvPr id="27" name="Rectangle 26"/>
          <p:cNvSpPr/>
          <p:nvPr/>
        </p:nvSpPr>
        <p:spPr>
          <a:xfrm>
            <a:off x="9760112" y="5206790"/>
            <a:ext cx="311304" cy="369332"/>
          </a:xfrm>
          <a:prstGeom prst="rect">
            <a:avLst/>
          </a:prstGeom>
        </p:spPr>
        <p:txBody>
          <a:bodyPr wrap="none">
            <a:spAutoFit/>
          </a:bodyPr>
          <a:lstStyle/>
          <a:p>
            <a:r>
              <a:rPr lang="en-US" b="1" dirty="0">
                <a:solidFill>
                  <a:srgbClr val="FF0000"/>
                </a:solidFill>
              </a:rPr>
              <a:t>X</a:t>
            </a:r>
          </a:p>
        </p:txBody>
      </p:sp>
      <p:sp>
        <p:nvSpPr>
          <p:cNvPr id="28" name="Rectangle 27"/>
          <p:cNvSpPr/>
          <p:nvPr/>
        </p:nvSpPr>
        <p:spPr>
          <a:xfrm>
            <a:off x="9780606" y="4954595"/>
            <a:ext cx="311304" cy="369332"/>
          </a:xfrm>
          <a:prstGeom prst="rect">
            <a:avLst/>
          </a:prstGeom>
        </p:spPr>
        <p:txBody>
          <a:bodyPr wrap="none">
            <a:spAutoFit/>
          </a:bodyPr>
          <a:lstStyle/>
          <a:p>
            <a:r>
              <a:rPr lang="en-US" b="1" dirty="0">
                <a:solidFill>
                  <a:srgbClr val="FF0000"/>
                </a:solidFill>
              </a:rPr>
              <a:t>X</a:t>
            </a:r>
          </a:p>
        </p:txBody>
      </p:sp>
      <p:sp>
        <p:nvSpPr>
          <p:cNvPr id="29" name="Rectangle 28"/>
          <p:cNvSpPr/>
          <p:nvPr/>
        </p:nvSpPr>
        <p:spPr>
          <a:xfrm>
            <a:off x="9472757" y="4952196"/>
            <a:ext cx="311304" cy="369332"/>
          </a:xfrm>
          <a:prstGeom prst="rect">
            <a:avLst/>
          </a:prstGeom>
        </p:spPr>
        <p:txBody>
          <a:bodyPr wrap="none">
            <a:spAutoFit/>
          </a:bodyPr>
          <a:lstStyle/>
          <a:p>
            <a:r>
              <a:rPr lang="en-US" b="1" dirty="0">
                <a:solidFill>
                  <a:srgbClr val="FF0000"/>
                </a:solidFill>
              </a:rPr>
              <a:t>X</a:t>
            </a:r>
          </a:p>
        </p:txBody>
      </p:sp>
      <p:sp>
        <p:nvSpPr>
          <p:cNvPr id="30" name="TextBox 29"/>
          <p:cNvSpPr txBox="1"/>
          <p:nvPr/>
        </p:nvSpPr>
        <p:spPr>
          <a:xfrm>
            <a:off x="11003071" y="5260366"/>
            <a:ext cx="1181954" cy="261610"/>
          </a:xfrm>
          <a:prstGeom prst="rect">
            <a:avLst/>
          </a:prstGeom>
          <a:noFill/>
        </p:spPr>
        <p:txBody>
          <a:bodyPr wrap="square" rtlCol="0">
            <a:spAutoFit/>
          </a:bodyPr>
          <a:lstStyle/>
          <a:p>
            <a:r>
              <a:rPr lang="en-US" sz="1100" b="1" dirty="0">
                <a:solidFill>
                  <a:schemeClr val="bg1"/>
                </a:solidFill>
              </a:rPr>
              <a:t>1. FAIL, move up  </a:t>
            </a:r>
          </a:p>
        </p:txBody>
      </p:sp>
      <p:cxnSp>
        <p:nvCxnSpPr>
          <p:cNvPr id="31" name="Straight Arrow Connector 30"/>
          <p:cNvCxnSpPr/>
          <p:nvPr/>
        </p:nvCxnSpPr>
        <p:spPr>
          <a:xfrm>
            <a:off x="8936345" y="5131740"/>
            <a:ext cx="254524"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10056296" y="4951916"/>
            <a:ext cx="311304" cy="369332"/>
          </a:xfrm>
          <a:prstGeom prst="rect">
            <a:avLst/>
          </a:prstGeom>
        </p:spPr>
        <p:txBody>
          <a:bodyPr wrap="none">
            <a:spAutoFit/>
          </a:bodyPr>
          <a:lstStyle/>
          <a:p>
            <a:r>
              <a:rPr lang="en-US" b="1" dirty="0">
                <a:solidFill>
                  <a:srgbClr val="FF0000"/>
                </a:solidFill>
              </a:rPr>
              <a:t>X</a:t>
            </a:r>
          </a:p>
        </p:txBody>
      </p:sp>
      <p:cxnSp>
        <p:nvCxnSpPr>
          <p:cNvPr id="33" name="Straight Arrow Connector 32"/>
          <p:cNvCxnSpPr/>
          <p:nvPr/>
        </p:nvCxnSpPr>
        <p:spPr>
          <a:xfrm>
            <a:off x="7824903" y="4800642"/>
            <a:ext cx="254524"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8836285" y="4585736"/>
            <a:ext cx="354584" cy="461665"/>
          </a:xfrm>
          <a:prstGeom prst="rect">
            <a:avLst/>
          </a:prstGeom>
        </p:spPr>
        <p:txBody>
          <a:bodyPr wrap="none">
            <a:spAutoFit/>
          </a:bodyPr>
          <a:lstStyle/>
          <a:p>
            <a:r>
              <a:rPr lang="en-US" sz="2400" b="1" dirty="0">
                <a:solidFill>
                  <a:srgbClr val="FF0000"/>
                </a:solidFill>
              </a:rPr>
              <a:t>X</a:t>
            </a:r>
          </a:p>
        </p:txBody>
      </p:sp>
      <p:sp>
        <p:nvSpPr>
          <p:cNvPr id="36" name="Rectangle 35"/>
          <p:cNvSpPr/>
          <p:nvPr/>
        </p:nvSpPr>
        <p:spPr>
          <a:xfrm>
            <a:off x="9209072" y="4602365"/>
            <a:ext cx="354584" cy="461665"/>
          </a:xfrm>
          <a:prstGeom prst="rect">
            <a:avLst/>
          </a:prstGeom>
        </p:spPr>
        <p:txBody>
          <a:bodyPr wrap="none">
            <a:spAutoFit/>
          </a:bodyPr>
          <a:lstStyle/>
          <a:p>
            <a:r>
              <a:rPr lang="en-US" sz="2400" b="1" dirty="0">
                <a:solidFill>
                  <a:srgbClr val="FF0000"/>
                </a:solidFill>
              </a:rPr>
              <a:t>X</a:t>
            </a:r>
          </a:p>
        </p:txBody>
      </p:sp>
      <p:sp>
        <p:nvSpPr>
          <p:cNvPr id="37" name="Rectangle 36"/>
          <p:cNvSpPr/>
          <p:nvPr/>
        </p:nvSpPr>
        <p:spPr>
          <a:xfrm>
            <a:off x="11011812" y="5005118"/>
            <a:ext cx="1217000" cy="261610"/>
          </a:xfrm>
          <a:prstGeom prst="rect">
            <a:avLst/>
          </a:prstGeom>
        </p:spPr>
        <p:txBody>
          <a:bodyPr wrap="none">
            <a:spAutoFit/>
          </a:bodyPr>
          <a:lstStyle/>
          <a:p>
            <a:r>
              <a:rPr lang="en-US" sz="1100" b="1" dirty="0">
                <a:solidFill>
                  <a:schemeClr val="bg1"/>
                </a:solidFill>
              </a:rPr>
              <a:t>2. FAIL, move up  </a:t>
            </a:r>
          </a:p>
        </p:txBody>
      </p:sp>
      <p:sp>
        <p:nvSpPr>
          <p:cNvPr id="38" name="Rectangle 37"/>
          <p:cNvSpPr/>
          <p:nvPr/>
        </p:nvSpPr>
        <p:spPr>
          <a:xfrm>
            <a:off x="11005383" y="4722113"/>
            <a:ext cx="1011815" cy="261610"/>
          </a:xfrm>
          <a:prstGeom prst="rect">
            <a:avLst/>
          </a:prstGeom>
        </p:spPr>
        <p:txBody>
          <a:bodyPr wrap="none">
            <a:spAutoFit/>
          </a:bodyPr>
          <a:lstStyle/>
          <a:p>
            <a:r>
              <a:rPr lang="en-US" sz="1100" b="1" dirty="0">
                <a:solidFill>
                  <a:schemeClr val="bg1"/>
                </a:solidFill>
              </a:rPr>
              <a:t>3. PASS, stop  </a:t>
            </a:r>
          </a:p>
        </p:txBody>
      </p:sp>
      <p:sp>
        <p:nvSpPr>
          <p:cNvPr id="42" name="Oval 41"/>
          <p:cNvSpPr/>
          <p:nvPr/>
        </p:nvSpPr>
        <p:spPr>
          <a:xfrm>
            <a:off x="10801954" y="4672976"/>
            <a:ext cx="220405" cy="25533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1082078" y="4471560"/>
            <a:ext cx="750526" cy="261610"/>
          </a:xfrm>
          <a:prstGeom prst="rect">
            <a:avLst/>
          </a:prstGeom>
        </p:spPr>
        <p:txBody>
          <a:bodyPr wrap="none">
            <a:spAutoFit/>
          </a:bodyPr>
          <a:lstStyle/>
          <a:p>
            <a:r>
              <a:rPr lang="en-US" sz="1100" b="1" dirty="0">
                <a:solidFill>
                  <a:schemeClr val="bg1"/>
                </a:solidFill>
              </a:rPr>
              <a:t>OD 20/50</a:t>
            </a:r>
          </a:p>
        </p:txBody>
      </p:sp>
      <p:sp>
        <p:nvSpPr>
          <p:cNvPr id="46" name="Rectangle 45"/>
          <p:cNvSpPr/>
          <p:nvPr/>
        </p:nvSpPr>
        <p:spPr>
          <a:xfrm>
            <a:off x="7381844" y="1072479"/>
            <a:ext cx="697583" cy="73643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flipV="1">
            <a:off x="7249868" y="2183761"/>
            <a:ext cx="575035" cy="56410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7249868" y="3031680"/>
            <a:ext cx="438346" cy="45042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7612800" y="3712024"/>
            <a:ext cx="339365" cy="3752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7861252" y="4252973"/>
            <a:ext cx="389507" cy="28427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8116258" y="4688901"/>
            <a:ext cx="254985" cy="25533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7398745" y="5033772"/>
            <a:ext cx="217467" cy="21882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7438311" y="5206790"/>
            <a:ext cx="311304" cy="369332"/>
          </a:xfrm>
          <a:prstGeom prst="rect">
            <a:avLst/>
          </a:prstGeom>
        </p:spPr>
        <p:txBody>
          <a:bodyPr wrap="none">
            <a:spAutoFit/>
          </a:bodyPr>
          <a:lstStyle/>
          <a:p>
            <a:r>
              <a:rPr lang="en-US" b="1" dirty="0">
                <a:solidFill>
                  <a:srgbClr val="00B0F0"/>
                </a:solidFill>
              </a:rPr>
              <a:t>X</a:t>
            </a:r>
          </a:p>
        </p:txBody>
      </p:sp>
      <p:cxnSp>
        <p:nvCxnSpPr>
          <p:cNvPr id="54" name="Straight Arrow Connector 53"/>
          <p:cNvCxnSpPr/>
          <p:nvPr/>
        </p:nvCxnSpPr>
        <p:spPr>
          <a:xfrm>
            <a:off x="7094196" y="5064030"/>
            <a:ext cx="254524"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5" name="Rectangle 54"/>
          <p:cNvSpPr/>
          <p:nvPr/>
        </p:nvSpPr>
        <p:spPr>
          <a:xfrm>
            <a:off x="7940232" y="4951916"/>
            <a:ext cx="311304" cy="369332"/>
          </a:xfrm>
          <a:prstGeom prst="rect">
            <a:avLst/>
          </a:prstGeom>
        </p:spPr>
        <p:txBody>
          <a:bodyPr wrap="none">
            <a:spAutoFit/>
          </a:bodyPr>
          <a:lstStyle/>
          <a:p>
            <a:r>
              <a:rPr lang="en-US" b="1" dirty="0">
                <a:solidFill>
                  <a:srgbClr val="00B0F0"/>
                </a:solidFill>
              </a:rPr>
              <a:t>X</a:t>
            </a:r>
          </a:p>
        </p:txBody>
      </p:sp>
      <p:sp>
        <p:nvSpPr>
          <p:cNvPr id="56" name="Rectangle 55"/>
          <p:cNvSpPr/>
          <p:nvPr/>
        </p:nvSpPr>
        <p:spPr>
          <a:xfrm>
            <a:off x="8240227" y="4959597"/>
            <a:ext cx="311304" cy="369332"/>
          </a:xfrm>
          <a:prstGeom prst="rect">
            <a:avLst/>
          </a:prstGeom>
        </p:spPr>
        <p:txBody>
          <a:bodyPr wrap="none">
            <a:spAutoFit/>
          </a:bodyPr>
          <a:lstStyle/>
          <a:p>
            <a:r>
              <a:rPr lang="en-US" b="1" dirty="0">
                <a:solidFill>
                  <a:srgbClr val="00B0F0"/>
                </a:solidFill>
              </a:rPr>
              <a:t>X</a:t>
            </a:r>
          </a:p>
        </p:txBody>
      </p:sp>
      <p:sp>
        <p:nvSpPr>
          <p:cNvPr id="57" name="TextBox 56"/>
          <p:cNvSpPr txBox="1"/>
          <p:nvPr/>
        </p:nvSpPr>
        <p:spPr>
          <a:xfrm>
            <a:off x="846940" y="1470438"/>
            <a:ext cx="5837723" cy="4247317"/>
          </a:xfrm>
          <a:prstGeom prst="rect">
            <a:avLst/>
          </a:prstGeom>
          <a:noFill/>
        </p:spPr>
        <p:txBody>
          <a:bodyPr wrap="square" rtlCol="0">
            <a:spAutoFit/>
          </a:bodyPr>
          <a:lstStyle/>
          <a:p>
            <a:pPr marL="342900" indent="-342900">
              <a:buAutoNum type="arabicPeriod"/>
            </a:pPr>
            <a:r>
              <a:rPr lang="en-US" dirty="0"/>
              <a:t>Have child identify the first optotype of each line starting from the top line and moving down until an optotype is missed</a:t>
            </a:r>
          </a:p>
          <a:p>
            <a:pPr marL="800100" lvl="1" indent="-342900">
              <a:buFont typeface="Arial" panose="020B0604020202020204" pitchFamily="34" charset="0"/>
              <a:buChar char="•"/>
            </a:pPr>
            <a:r>
              <a:rPr lang="en-US" dirty="0"/>
              <a:t>Right Eye- first optotype on the right side</a:t>
            </a:r>
          </a:p>
          <a:p>
            <a:pPr marL="800100" lvl="1" indent="-342900">
              <a:buFont typeface="Arial" panose="020B0604020202020204" pitchFamily="34" charset="0"/>
              <a:buChar char="•"/>
            </a:pPr>
            <a:r>
              <a:rPr lang="en-US" dirty="0"/>
              <a:t>Left Eye- first optotype on the left side</a:t>
            </a:r>
          </a:p>
          <a:p>
            <a:r>
              <a:rPr lang="en-US" dirty="0"/>
              <a:t>2.  Screen the line above the missed optotype</a:t>
            </a:r>
          </a:p>
          <a:p>
            <a:pPr marL="742950" lvl="1" indent="-285750">
              <a:buFont typeface="Arial" panose="020B0604020202020204" pitchFamily="34" charset="0"/>
              <a:buChar char="•"/>
            </a:pPr>
            <a:r>
              <a:rPr lang="en-US" dirty="0"/>
              <a:t>If they pass this line, move down until the fail</a:t>
            </a:r>
          </a:p>
          <a:p>
            <a:pPr marL="742950" lvl="1" indent="-285750">
              <a:buFont typeface="Arial" panose="020B0604020202020204" pitchFamily="34" charset="0"/>
              <a:buChar char="•"/>
            </a:pPr>
            <a:r>
              <a:rPr lang="en-US" dirty="0"/>
              <a:t>If they fail this line, move up until they pass</a:t>
            </a:r>
          </a:p>
          <a:p>
            <a:pPr marL="742950" lvl="1" indent="-285750">
              <a:buFont typeface="Arial" panose="020B0604020202020204" pitchFamily="34" charset="0"/>
              <a:buChar char="•"/>
            </a:pPr>
            <a:r>
              <a:rPr lang="en-US" dirty="0">
                <a:solidFill>
                  <a:srgbClr val="00B050"/>
                </a:solidFill>
              </a:rPr>
              <a:t>PASS: 3 or more optotypes correct </a:t>
            </a:r>
          </a:p>
          <a:p>
            <a:pPr marL="742950" lvl="1" indent="-285750">
              <a:buFont typeface="Arial" panose="020B0604020202020204" pitchFamily="34" charset="0"/>
              <a:buChar char="•"/>
            </a:pPr>
            <a:r>
              <a:rPr lang="en-US" dirty="0">
                <a:solidFill>
                  <a:srgbClr val="FF0000"/>
                </a:solidFill>
              </a:rPr>
              <a:t>FAIL: missing 3 or more optotypes </a:t>
            </a:r>
          </a:p>
          <a:p>
            <a:pPr marL="228600" indent="-228600"/>
            <a:r>
              <a:rPr lang="en-US" dirty="0"/>
              <a:t>3. Always record the pass line using the 20-foot equivalent for each eye</a:t>
            </a:r>
          </a:p>
          <a:p>
            <a:endParaRPr lang="en-US" dirty="0">
              <a:solidFill>
                <a:srgbClr val="00B050"/>
              </a:solidFill>
            </a:endParaRP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8" name="Rectangle 57"/>
          <p:cNvSpPr/>
          <p:nvPr/>
        </p:nvSpPr>
        <p:spPr>
          <a:xfrm>
            <a:off x="5738156" y="5008456"/>
            <a:ext cx="1447832" cy="261610"/>
          </a:xfrm>
          <a:prstGeom prst="rect">
            <a:avLst/>
          </a:prstGeom>
        </p:spPr>
        <p:txBody>
          <a:bodyPr wrap="none">
            <a:spAutoFit/>
          </a:bodyPr>
          <a:lstStyle/>
          <a:p>
            <a:r>
              <a:rPr lang="en-US" sz="1100" b="1" dirty="0">
                <a:solidFill>
                  <a:srgbClr val="00B0F0"/>
                </a:solidFill>
              </a:rPr>
              <a:t>1. PASS, move down  </a:t>
            </a:r>
          </a:p>
        </p:txBody>
      </p:sp>
      <p:cxnSp>
        <p:nvCxnSpPr>
          <p:cNvPr id="59" name="Straight Arrow Connector 58"/>
          <p:cNvCxnSpPr/>
          <p:nvPr/>
        </p:nvCxnSpPr>
        <p:spPr>
          <a:xfrm>
            <a:off x="7171837" y="5394578"/>
            <a:ext cx="254524"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60" name="Rectangle 59"/>
          <p:cNvSpPr/>
          <p:nvPr/>
        </p:nvSpPr>
        <p:spPr>
          <a:xfrm>
            <a:off x="7432792" y="5188897"/>
            <a:ext cx="311304" cy="369332"/>
          </a:xfrm>
          <a:prstGeom prst="rect">
            <a:avLst/>
          </a:prstGeom>
        </p:spPr>
        <p:txBody>
          <a:bodyPr wrap="none">
            <a:spAutoFit/>
          </a:bodyPr>
          <a:lstStyle/>
          <a:p>
            <a:r>
              <a:rPr lang="en-US" b="1" dirty="0">
                <a:solidFill>
                  <a:srgbClr val="00B0F0"/>
                </a:solidFill>
              </a:rPr>
              <a:t>X</a:t>
            </a:r>
          </a:p>
        </p:txBody>
      </p:sp>
      <p:sp>
        <p:nvSpPr>
          <p:cNvPr id="61" name="Rectangle 60"/>
          <p:cNvSpPr/>
          <p:nvPr/>
        </p:nvSpPr>
        <p:spPr>
          <a:xfrm>
            <a:off x="7921503" y="5190962"/>
            <a:ext cx="311304" cy="369332"/>
          </a:xfrm>
          <a:prstGeom prst="rect">
            <a:avLst/>
          </a:prstGeom>
        </p:spPr>
        <p:txBody>
          <a:bodyPr wrap="none">
            <a:spAutoFit/>
          </a:bodyPr>
          <a:lstStyle/>
          <a:p>
            <a:r>
              <a:rPr lang="en-US" b="1" dirty="0">
                <a:solidFill>
                  <a:srgbClr val="00B0F0"/>
                </a:solidFill>
              </a:rPr>
              <a:t>X</a:t>
            </a:r>
          </a:p>
        </p:txBody>
      </p:sp>
      <p:sp>
        <p:nvSpPr>
          <p:cNvPr id="62" name="Rectangle 61"/>
          <p:cNvSpPr/>
          <p:nvPr/>
        </p:nvSpPr>
        <p:spPr>
          <a:xfrm>
            <a:off x="8172074" y="5206505"/>
            <a:ext cx="311304" cy="369332"/>
          </a:xfrm>
          <a:prstGeom prst="rect">
            <a:avLst/>
          </a:prstGeom>
        </p:spPr>
        <p:txBody>
          <a:bodyPr wrap="none">
            <a:spAutoFit/>
          </a:bodyPr>
          <a:lstStyle/>
          <a:p>
            <a:r>
              <a:rPr lang="en-US" b="1" dirty="0">
                <a:solidFill>
                  <a:srgbClr val="00B0F0"/>
                </a:solidFill>
              </a:rPr>
              <a:t>X</a:t>
            </a:r>
          </a:p>
        </p:txBody>
      </p:sp>
      <p:sp>
        <p:nvSpPr>
          <p:cNvPr id="63" name="Rectangle 62"/>
          <p:cNvSpPr/>
          <p:nvPr/>
        </p:nvSpPr>
        <p:spPr>
          <a:xfrm>
            <a:off x="5737556" y="5258408"/>
            <a:ext cx="898003" cy="261610"/>
          </a:xfrm>
          <a:prstGeom prst="rect">
            <a:avLst/>
          </a:prstGeom>
        </p:spPr>
        <p:txBody>
          <a:bodyPr wrap="none">
            <a:spAutoFit/>
          </a:bodyPr>
          <a:lstStyle/>
          <a:p>
            <a:r>
              <a:rPr lang="en-US" sz="1100" b="1" dirty="0">
                <a:solidFill>
                  <a:srgbClr val="00B0F0"/>
                </a:solidFill>
              </a:rPr>
              <a:t>2. FAIL, stop</a:t>
            </a:r>
          </a:p>
        </p:txBody>
      </p:sp>
      <p:sp>
        <p:nvSpPr>
          <p:cNvPr id="64" name="Oval 63"/>
          <p:cNvSpPr/>
          <p:nvPr/>
        </p:nvSpPr>
        <p:spPr>
          <a:xfrm>
            <a:off x="10822672" y="5032789"/>
            <a:ext cx="220405" cy="255334"/>
          </a:xfrm>
          <a:prstGeom prst="ellips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5874323" y="5488802"/>
            <a:ext cx="729687" cy="261610"/>
          </a:xfrm>
          <a:prstGeom prst="rect">
            <a:avLst/>
          </a:prstGeom>
        </p:spPr>
        <p:txBody>
          <a:bodyPr wrap="none">
            <a:spAutoFit/>
          </a:bodyPr>
          <a:lstStyle/>
          <a:p>
            <a:r>
              <a:rPr lang="en-US" sz="1100" b="1" dirty="0">
                <a:solidFill>
                  <a:srgbClr val="00B0F0"/>
                </a:solidFill>
              </a:rPr>
              <a:t>OS 20/40</a:t>
            </a:r>
          </a:p>
        </p:txBody>
      </p:sp>
    </p:spTree>
    <p:extLst>
      <p:ext uri="{BB962C8B-B14F-4D97-AF65-F5344CB8AC3E}">
        <p14:creationId xmlns:p14="http://schemas.microsoft.com/office/powerpoint/2010/main" val="305245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2" nodeType="click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1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2"/>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0"/>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1"/>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6"/>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0"/>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31"/>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9"/>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37"/>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3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3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4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4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4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4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4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49"/>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1"/>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53"/>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54"/>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55"/>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56"/>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5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5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60"/>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61"/>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62"/>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63"/>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childTnLst>
                                </p:cTn>
                              </p:par>
                              <p:par>
                                <p:cTn id="229" presetID="1" presetClass="exit" presetSubtype="0" fill="hold" grpId="1" nodeType="withEffect">
                                  <p:stCondLst>
                                    <p:cond delay="0"/>
                                  </p:stCondLst>
                                  <p:childTnLst>
                                    <p:set>
                                      <p:cBhvr>
                                        <p:cTn id="230" dur="1" fill="hold">
                                          <p:stCondLst>
                                            <p:cond delay="0"/>
                                          </p:stCondLst>
                                        </p:cTn>
                                        <p:tgtEl>
                                          <p:spTgt spid="64"/>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2" nodeType="clickEffect">
                                  <p:stCondLst>
                                    <p:cond delay="0"/>
                                  </p:stCondLst>
                                  <p:childTnLst>
                                    <p:set>
                                      <p:cBhvr>
                                        <p:cTn id="234" dur="1" fill="hold">
                                          <p:stCondLst>
                                            <p:cond delay="0"/>
                                          </p:stCondLst>
                                        </p:cTn>
                                        <p:tgtEl>
                                          <p:spTgt spid="64"/>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p:bldP spid="20" grpId="1"/>
      <p:bldP spid="21" grpId="0"/>
      <p:bldP spid="21" grpId="1"/>
      <p:bldP spid="26" grpId="0"/>
      <p:bldP spid="26" grpId="1"/>
      <p:bldP spid="27" grpId="0"/>
      <p:bldP spid="27" grpId="1"/>
      <p:bldP spid="28" grpId="0"/>
      <p:bldP spid="28" grpId="1"/>
      <p:bldP spid="29" grpId="0"/>
      <p:bldP spid="29" grpId="1"/>
      <p:bldP spid="30" grpId="0"/>
      <p:bldP spid="30" grpId="1"/>
      <p:bldP spid="32" grpId="0"/>
      <p:bldP spid="32" grpId="1"/>
      <p:bldP spid="35" grpId="0"/>
      <p:bldP spid="35" grpId="1"/>
      <p:bldP spid="36" grpId="0"/>
      <p:bldP spid="36" grpId="1"/>
      <p:bldP spid="37" grpId="0"/>
      <p:bldP spid="37" grpId="1"/>
      <p:bldP spid="38" grpId="0"/>
      <p:bldP spid="38" grpId="1"/>
      <p:bldP spid="42" grpId="0" animBg="1"/>
      <p:bldP spid="42" grpId="1" animBg="1"/>
      <p:bldP spid="43" grpId="0"/>
      <p:bldP spid="43" grpId="1"/>
      <p:bldP spid="43" grpId="2"/>
      <p:bldP spid="46" grpId="0" animBg="1"/>
      <p:bldP spid="47" grpId="0" animBg="1"/>
      <p:bldP spid="48" grpId="0" animBg="1"/>
      <p:bldP spid="49" grpId="0" animBg="1"/>
      <p:bldP spid="50" grpId="0" animBg="1"/>
      <p:bldP spid="51" grpId="0" animBg="1"/>
      <p:bldP spid="52" grpId="0" animBg="1"/>
      <p:bldP spid="53" grpId="0"/>
      <p:bldP spid="55" grpId="0"/>
      <p:bldP spid="56" grpId="0"/>
      <p:bldP spid="58" grpId="0"/>
      <p:bldP spid="60" grpId="0"/>
      <p:bldP spid="61" grpId="0"/>
      <p:bldP spid="62" grpId="0"/>
      <p:bldP spid="63" grpId="0"/>
      <p:bldP spid="64" grpId="0" animBg="1"/>
      <p:bldP spid="64" grpId="1" animBg="1"/>
      <p:bldP spid="64" grpId="2"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61" y="345895"/>
            <a:ext cx="8596668" cy="1320800"/>
          </a:xfrm>
        </p:spPr>
        <p:txBody>
          <a:bodyPr/>
          <a:lstStyle/>
          <a:p>
            <a:r>
              <a:rPr lang="en-US" b="1" dirty="0">
                <a:solidFill>
                  <a:schemeClr val="accent5">
                    <a:lumMod val="75000"/>
                  </a:schemeClr>
                </a:solidFill>
                <a:latin typeface="+mn-lt"/>
                <a:ea typeface="Segoe UI Black" panose="020B0A02040204020203" pitchFamily="34" charset="0"/>
                <a:cs typeface="Segoe UI Black" panose="020B0A02040204020203" pitchFamily="34" charset="0"/>
              </a:rPr>
              <a:t>VA Screening Method: </a:t>
            </a:r>
            <a:br>
              <a:rPr lang="en-US" b="1" dirty="0">
                <a:solidFill>
                  <a:schemeClr val="accent5">
                    <a:lumMod val="75000"/>
                  </a:schemeClr>
                </a:solidFill>
                <a:latin typeface="+mn-lt"/>
                <a:ea typeface="Segoe UI Black" panose="020B0A02040204020203" pitchFamily="34" charset="0"/>
                <a:cs typeface="Segoe UI Black" panose="020B0A02040204020203" pitchFamily="34" charset="0"/>
              </a:rPr>
            </a:br>
            <a:r>
              <a:rPr lang="en-US" b="1" dirty="0">
                <a:solidFill>
                  <a:schemeClr val="accent5">
                    <a:lumMod val="75000"/>
                  </a:schemeClr>
                </a:solidFill>
                <a:latin typeface="+mn-lt"/>
                <a:ea typeface="Segoe UI Black" panose="020B0A02040204020203" pitchFamily="34" charset="0"/>
                <a:cs typeface="Segoe UI Black" panose="020B0A02040204020203" pitchFamily="34" charset="0"/>
              </a:rPr>
              <a:t>Critical Line Screening</a:t>
            </a:r>
          </a:p>
        </p:txBody>
      </p:sp>
      <p:sp>
        <p:nvSpPr>
          <p:cNvPr id="5" name="TextBox 4"/>
          <p:cNvSpPr txBox="1"/>
          <p:nvPr/>
        </p:nvSpPr>
        <p:spPr>
          <a:xfrm>
            <a:off x="494505" y="1533578"/>
            <a:ext cx="4339127" cy="4308872"/>
          </a:xfrm>
          <a:prstGeom prst="rect">
            <a:avLst/>
          </a:prstGeom>
          <a:noFill/>
        </p:spPr>
        <p:txBody>
          <a:bodyPr wrap="square" rtlCol="0">
            <a:spAutoFit/>
          </a:bodyPr>
          <a:lstStyle/>
          <a:p>
            <a:pPr marL="342900" indent="-342900">
              <a:buAutoNum type="arabicPeriod"/>
            </a:pPr>
            <a:r>
              <a:rPr lang="en-US" sz="1400" dirty="0"/>
              <a:t>Have child identify the top line of large </a:t>
            </a:r>
            <a:r>
              <a:rPr lang="en-US" sz="1400" dirty="0" err="1"/>
              <a:t>optotypes</a:t>
            </a:r>
            <a:r>
              <a:rPr lang="en-US" sz="1400" dirty="0"/>
              <a:t> with both eyes </a:t>
            </a:r>
            <a:r>
              <a:rPr lang="en-US" sz="1400" u="sng" dirty="0"/>
              <a:t>uncovered</a:t>
            </a:r>
            <a:r>
              <a:rPr lang="en-US" sz="1400" dirty="0"/>
              <a:t>, reading from left to right</a:t>
            </a:r>
          </a:p>
          <a:p>
            <a:pPr marL="342900" indent="-342900">
              <a:buAutoNum type="arabicPeriod"/>
            </a:pPr>
            <a:r>
              <a:rPr lang="en-US" sz="1400" dirty="0"/>
              <a:t>Cover one of the crowded box and have the child identify the </a:t>
            </a:r>
            <a:r>
              <a:rPr lang="en-US" sz="1400" dirty="0" err="1"/>
              <a:t>optotypes</a:t>
            </a:r>
            <a:r>
              <a:rPr lang="en-US" sz="1400" dirty="0"/>
              <a:t> in the other crowded box, reading from left to right</a:t>
            </a:r>
          </a:p>
          <a:p>
            <a:pPr marL="800100" lvl="1" indent="-342900">
              <a:buAutoNum type="arabicPeriod"/>
            </a:pPr>
            <a:r>
              <a:rPr lang="en-US" sz="1400" dirty="0"/>
              <a:t>Right eye screening: read </a:t>
            </a:r>
            <a:r>
              <a:rPr lang="en-US" sz="1400" dirty="0" err="1"/>
              <a:t>optotypes</a:t>
            </a:r>
            <a:r>
              <a:rPr lang="en-US" sz="1400" dirty="0"/>
              <a:t> in the top crowded box</a:t>
            </a:r>
          </a:p>
          <a:p>
            <a:pPr marL="800100" lvl="1" indent="-342900">
              <a:buAutoNum type="arabicPeriod"/>
            </a:pPr>
            <a:r>
              <a:rPr lang="en-US" sz="1400" dirty="0"/>
              <a:t>Left eye screening: read </a:t>
            </a:r>
            <a:r>
              <a:rPr lang="en-US" sz="1400" dirty="0" err="1"/>
              <a:t>optotypes</a:t>
            </a:r>
            <a:r>
              <a:rPr lang="en-US" sz="1400" dirty="0"/>
              <a:t> in the bottom crowded box</a:t>
            </a:r>
          </a:p>
          <a:p>
            <a:pPr marL="1200150" lvl="2" indent="-285750">
              <a:buFont typeface="Arial" panose="020B0604020202020204" pitchFamily="34" charset="0"/>
              <a:buChar char="•"/>
            </a:pPr>
            <a:r>
              <a:rPr lang="en-US" sz="1400" dirty="0">
                <a:solidFill>
                  <a:srgbClr val="00B050"/>
                </a:solidFill>
              </a:rPr>
              <a:t>PASS: 3 or more </a:t>
            </a:r>
            <a:r>
              <a:rPr lang="en-US" sz="1400" dirty="0" err="1">
                <a:solidFill>
                  <a:srgbClr val="00B050"/>
                </a:solidFill>
              </a:rPr>
              <a:t>optotypes</a:t>
            </a:r>
            <a:r>
              <a:rPr lang="en-US" sz="1400" dirty="0">
                <a:solidFill>
                  <a:srgbClr val="00B050"/>
                </a:solidFill>
              </a:rPr>
              <a:t> correct </a:t>
            </a:r>
          </a:p>
          <a:p>
            <a:pPr marL="1200150" lvl="2" indent="-285750">
              <a:buFont typeface="Arial" panose="020B0604020202020204" pitchFamily="34" charset="0"/>
              <a:buChar char="•"/>
            </a:pPr>
            <a:r>
              <a:rPr lang="en-US" sz="1400" dirty="0">
                <a:solidFill>
                  <a:srgbClr val="FF0000"/>
                </a:solidFill>
              </a:rPr>
              <a:t>FAIL: missing 3 or more </a:t>
            </a:r>
            <a:r>
              <a:rPr lang="en-US" sz="1400" dirty="0" err="1">
                <a:solidFill>
                  <a:srgbClr val="FF0000"/>
                </a:solidFill>
              </a:rPr>
              <a:t>optotypes</a:t>
            </a:r>
            <a:r>
              <a:rPr lang="en-US" sz="1400" dirty="0">
                <a:solidFill>
                  <a:srgbClr val="FF0000"/>
                </a:solidFill>
              </a:rPr>
              <a:t> </a:t>
            </a:r>
          </a:p>
          <a:p>
            <a:r>
              <a:rPr lang="en-US" sz="1400" dirty="0"/>
              <a:t>3. Note you can use a threshold chart to do the Critical Line Screening method as long as the critical line measurement for the child is split into two on the eye chart and there is no need to cover any lines during the screening.  The displayed eye chart splits in two at 20/40.</a:t>
            </a:r>
          </a:p>
          <a:p>
            <a:endParaRPr lang="en-US" sz="1400" dirty="0"/>
          </a:p>
          <a:p>
            <a:endParaRPr lang="en-US" sz="1200" dirty="0">
              <a:solidFill>
                <a:srgbClr val="00B050"/>
              </a:solidFill>
            </a:endParaRPr>
          </a:p>
          <a:p>
            <a:pPr marL="800100" lvl="1"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p:txBody>
      </p:sp>
      <p:pic>
        <p:nvPicPr>
          <p:cNvPr id="7" name="Content Placeholder 12"/>
          <p:cNvPicPr>
            <a:picLocks noChangeAspect="1"/>
          </p:cNvPicPr>
          <p:nvPr/>
        </p:nvPicPr>
        <p:blipFill>
          <a:blip r:embed="rId3"/>
          <a:stretch>
            <a:fillRect/>
          </a:stretch>
        </p:blipFill>
        <p:spPr>
          <a:xfrm>
            <a:off x="6249707" y="1690688"/>
            <a:ext cx="5168261" cy="4808538"/>
          </a:xfrm>
          <a:prstGeom prst="rect">
            <a:avLst/>
          </a:prstGeom>
        </p:spPr>
      </p:pic>
      <p:pic>
        <p:nvPicPr>
          <p:cNvPr id="8" name="Picture 7"/>
          <p:cNvPicPr>
            <a:picLocks noChangeAspect="1"/>
          </p:cNvPicPr>
          <p:nvPr/>
        </p:nvPicPr>
        <p:blipFill>
          <a:blip r:embed="rId4"/>
          <a:stretch>
            <a:fillRect/>
          </a:stretch>
        </p:blipFill>
        <p:spPr>
          <a:xfrm>
            <a:off x="8013007" y="3932932"/>
            <a:ext cx="1648350" cy="445728"/>
          </a:xfrm>
          <a:prstGeom prst="rect">
            <a:avLst/>
          </a:prstGeom>
        </p:spPr>
      </p:pic>
      <p:pic>
        <p:nvPicPr>
          <p:cNvPr id="9" name="Picture 8"/>
          <p:cNvPicPr>
            <a:picLocks noChangeAspect="1"/>
          </p:cNvPicPr>
          <p:nvPr/>
        </p:nvPicPr>
        <p:blipFill>
          <a:blip r:embed="rId5"/>
          <a:stretch>
            <a:fillRect/>
          </a:stretch>
        </p:blipFill>
        <p:spPr>
          <a:xfrm>
            <a:off x="8099900" y="5082224"/>
            <a:ext cx="1477238" cy="413627"/>
          </a:xfrm>
          <a:prstGeom prst="rect">
            <a:avLst/>
          </a:prstGeom>
        </p:spPr>
      </p:pic>
      <p:cxnSp>
        <p:nvCxnSpPr>
          <p:cNvPr id="12" name="Straight Arrow Connector 11"/>
          <p:cNvCxnSpPr/>
          <p:nvPr/>
        </p:nvCxnSpPr>
        <p:spPr>
          <a:xfrm flipV="1">
            <a:off x="6162451" y="2787817"/>
            <a:ext cx="614164" cy="27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4566734" y="3924963"/>
            <a:ext cx="1682850" cy="1015663"/>
          </a:xfrm>
          <a:prstGeom prst="rect">
            <a:avLst/>
          </a:prstGeom>
          <a:noFill/>
        </p:spPr>
        <p:txBody>
          <a:bodyPr wrap="square" rtlCol="0">
            <a:spAutoFit/>
          </a:bodyPr>
          <a:lstStyle/>
          <a:p>
            <a:pPr algn="r"/>
            <a:r>
              <a:rPr lang="en-US" sz="1400" b="1" dirty="0">
                <a:solidFill>
                  <a:srgbClr val="FF0000"/>
                </a:solidFill>
              </a:rPr>
              <a:t>Right Eye Screening </a:t>
            </a:r>
            <a:r>
              <a:rPr lang="en-US" sz="1400" dirty="0"/>
              <a:t>(cover left eye &amp; bottom box)</a:t>
            </a:r>
          </a:p>
          <a:p>
            <a:endParaRPr lang="en-US" dirty="0"/>
          </a:p>
        </p:txBody>
      </p:sp>
      <p:cxnSp>
        <p:nvCxnSpPr>
          <p:cNvPr id="18" name="Straight Arrow Connector 17"/>
          <p:cNvCxnSpPr/>
          <p:nvPr/>
        </p:nvCxnSpPr>
        <p:spPr>
          <a:xfrm flipV="1">
            <a:off x="7318393" y="4155796"/>
            <a:ext cx="614164" cy="27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8959860" y="3924963"/>
            <a:ext cx="360535" cy="461665"/>
          </a:xfrm>
          <a:prstGeom prst="rect">
            <a:avLst/>
          </a:prstGeom>
        </p:spPr>
        <p:txBody>
          <a:bodyPr wrap="square">
            <a:spAutoFit/>
          </a:bodyPr>
          <a:lstStyle/>
          <a:p>
            <a:r>
              <a:rPr lang="en-US" sz="2400" b="1" dirty="0">
                <a:solidFill>
                  <a:srgbClr val="FF0000"/>
                </a:solidFill>
              </a:rPr>
              <a:t>X</a:t>
            </a:r>
          </a:p>
        </p:txBody>
      </p:sp>
      <p:sp>
        <p:nvSpPr>
          <p:cNvPr id="20" name="Rectangle 19"/>
          <p:cNvSpPr/>
          <p:nvPr/>
        </p:nvSpPr>
        <p:spPr>
          <a:xfrm>
            <a:off x="8630750" y="3916994"/>
            <a:ext cx="360535" cy="461665"/>
          </a:xfrm>
          <a:prstGeom prst="rect">
            <a:avLst/>
          </a:prstGeom>
        </p:spPr>
        <p:txBody>
          <a:bodyPr wrap="square">
            <a:spAutoFit/>
          </a:bodyPr>
          <a:lstStyle/>
          <a:p>
            <a:r>
              <a:rPr lang="en-US" sz="2400" b="1" dirty="0">
                <a:solidFill>
                  <a:srgbClr val="FF0000"/>
                </a:solidFill>
              </a:rPr>
              <a:t>X</a:t>
            </a:r>
          </a:p>
        </p:txBody>
      </p:sp>
      <p:sp>
        <p:nvSpPr>
          <p:cNvPr id="21" name="Rectangular Callout 20"/>
          <p:cNvSpPr/>
          <p:nvPr/>
        </p:nvSpPr>
        <p:spPr>
          <a:xfrm>
            <a:off x="10933145" y="3688014"/>
            <a:ext cx="768294" cy="365628"/>
          </a:xfrm>
          <a:prstGeom prst="wedge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20/32</a:t>
            </a:r>
          </a:p>
        </p:txBody>
      </p:sp>
      <p:sp>
        <p:nvSpPr>
          <p:cNvPr id="22" name="TextBox 21"/>
          <p:cNvSpPr txBox="1"/>
          <p:nvPr/>
        </p:nvSpPr>
        <p:spPr>
          <a:xfrm>
            <a:off x="10731006" y="3343275"/>
            <a:ext cx="1318120" cy="307777"/>
          </a:xfrm>
          <a:prstGeom prst="rect">
            <a:avLst/>
          </a:prstGeom>
          <a:solidFill>
            <a:schemeClr val="bg1"/>
          </a:solidFill>
        </p:spPr>
        <p:txBody>
          <a:bodyPr wrap="square" rtlCol="0">
            <a:spAutoFit/>
          </a:bodyPr>
          <a:lstStyle/>
          <a:p>
            <a:r>
              <a:rPr lang="en-US" sz="1400" b="1" dirty="0">
                <a:solidFill>
                  <a:srgbClr val="FF0000"/>
                </a:solidFill>
              </a:rPr>
              <a:t>OD 20/32 PASS</a:t>
            </a:r>
          </a:p>
        </p:txBody>
      </p:sp>
      <p:sp>
        <p:nvSpPr>
          <p:cNvPr id="23" name="TextBox 22"/>
          <p:cNvSpPr txBox="1"/>
          <p:nvPr/>
        </p:nvSpPr>
        <p:spPr>
          <a:xfrm>
            <a:off x="4526570" y="5126519"/>
            <a:ext cx="1723075" cy="738664"/>
          </a:xfrm>
          <a:prstGeom prst="rect">
            <a:avLst/>
          </a:prstGeom>
          <a:noFill/>
        </p:spPr>
        <p:txBody>
          <a:bodyPr wrap="square" rtlCol="0">
            <a:spAutoFit/>
          </a:bodyPr>
          <a:lstStyle/>
          <a:p>
            <a:pPr algn="r"/>
            <a:r>
              <a:rPr lang="en-US" sz="1400" b="1" dirty="0">
                <a:solidFill>
                  <a:srgbClr val="00B0F0"/>
                </a:solidFill>
              </a:rPr>
              <a:t>Left Eye Screening </a:t>
            </a:r>
            <a:r>
              <a:rPr lang="en-US" sz="1400" dirty="0"/>
              <a:t>(cover right eye &amp; top box)</a:t>
            </a:r>
          </a:p>
        </p:txBody>
      </p:sp>
      <p:cxnSp>
        <p:nvCxnSpPr>
          <p:cNvPr id="25" name="Straight Arrow Connector 24"/>
          <p:cNvCxnSpPr/>
          <p:nvPr/>
        </p:nvCxnSpPr>
        <p:spPr>
          <a:xfrm flipV="1">
            <a:off x="7349603" y="5285582"/>
            <a:ext cx="582954" cy="34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8133060" y="5082224"/>
            <a:ext cx="297632" cy="400110"/>
          </a:xfrm>
          <a:prstGeom prst="rect">
            <a:avLst/>
          </a:prstGeom>
        </p:spPr>
        <p:txBody>
          <a:bodyPr wrap="square">
            <a:spAutoFit/>
          </a:bodyPr>
          <a:lstStyle/>
          <a:p>
            <a:r>
              <a:rPr lang="en-US" sz="2000" b="1" dirty="0">
                <a:solidFill>
                  <a:srgbClr val="00B0F0"/>
                </a:solidFill>
              </a:rPr>
              <a:t>X</a:t>
            </a:r>
          </a:p>
        </p:txBody>
      </p:sp>
      <p:sp>
        <p:nvSpPr>
          <p:cNvPr id="34" name="Rectangle 33"/>
          <p:cNvSpPr/>
          <p:nvPr/>
        </p:nvSpPr>
        <p:spPr>
          <a:xfrm>
            <a:off x="8384979" y="5082224"/>
            <a:ext cx="311995" cy="400110"/>
          </a:xfrm>
          <a:prstGeom prst="rect">
            <a:avLst/>
          </a:prstGeom>
        </p:spPr>
        <p:txBody>
          <a:bodyPr wrap="square">
            <a:spAutoFit/>
          </a:bodyPr>
          <a:lstStyle/>
          <a:p>
            <a:r>
              <a:rPr lang="en-US" sz="2000" b="1" dirty="0">
                <a:solidFill>
                  <a:srgbClr val="00B0F0"/>
                </a:solidFill>
              </a:rPr>
              <a:t>X</a:t>
            </a:r>
          </a:p>
        </p:txBody>
      </p:sp>
      <p:sp>
        <p:nvSpPr>
          <p:cNvPr id="35" name="Rectangle 34"/>
          <p:cNvSpPr/>
          <p:nvPr/>
        </p:nvSpPr>
        <p:spPr>
          <a:xfrm>
            <a:off x="8911113" y="5088982"/>
            <a:ext cx="297632" cy="400110"/>
          </a:xfrm>
          <a:prstGeom prst="rect">
            <a:avLst/>
          </a:prstGeom>
        </p:spPr>
        <p:txBody>
          <a:bodyPr wrap="square">
            <a:spAutoFit/>
          </a:bodyPr>
          <a:lstStyle/>
          <a:p>
            <a:r>
              <a:rPr lang="en-US" sz="2000" b="1" dirty="0">
                <a:solidFill>
                  <a:srgbClr val="00B0F0"/>
                </a:solidFill>
              </a:rPr>
              <a:t>X</a:t>
            </a:r>
          </a:p>
        </p:txBody>
      </p:sp>
      <p:sp>
        <p:nvSpPr>
          <p:cNvPr id="36" name="Rectangular Callout 35"/>
          <p:cNvSpPr/>
          <p:nvPr/>
        </p:nvSpPr>
        <p:spPr>
          <a:xfrm>
            <a:off x="10933145" y="4682169"/>
            <a:ext cx="768294" cy="400055"/>
          </a:xfrm>
          <a:prstGeom prst="wedgeRectCallou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20/32</a:t>
            </a:r>
          </a:p>
        </p:txBody>
      </p:sp>
      <p:sp>
        <p:nvSpPr>
          <p:cNvPr id="37" name="TextBox 36"/>
          <p:cNvSpPr txBox="1"/>
          <p:nvPr/>
        </p:nvSpPr>
        <p:spPr>
          <a:xfrm>
            <a:off x="10866175" y="5371864"/>
            <a:ext cx="1296036" cy="307777"/>
          </a:xfrm>
          <a:prstGeom prst="rect">
            <a:avLst/>
          </a:prstGeom>
          <a:solidFill>
            <a:schemeClr val="bg1"/>
          </a:solidFill>
        </p:spPr>
        <p:txBody>
          <a:bodyPr wrap="square" rtlCol="0">
            <a:spAutoFit/>
          </a:bodyPr>
          <a:lstStyle/>
          <a:p>
            <a:r>
              <a:rPr lang="en-US" sz="1400" b="1" dirty="0">
                <a:solidFill>
                  <a:srgbClr val="00B0F0"/>
                </a:solidFill>
              </a:rPr>
              <a:t>OS 20/32 Fail</a:t>
            </a:r>
          </a:p>
        </p:txBody>
      </p:sp>
      <p:pic>
        <p:nvPicPr>
          <p:cNvPr id="38" name="Picture 37"/>
          <p:cNvPicPr>
            <a:picLocks noChangeAspect="1"/>
          </p:cNvPicPr>
          <p:nvPr/>
        </p:nvPicPr>
        <p:blipFill>
          <a:blip r:embed="rId6"/>
          <a:stretch>
            <a:fillRect/>
          </a:stretch>
        </p:blipFill>
        <p:spPr>
          <a:xfrm>
            <a:off x="438664" y="5069879"/>
            <a:ext cx="4233735" cy="1102247"/>
          </a:xfrm>
          <a:prstGeom prst="rect">
            <a:avLst/>
          </a:prstGeom>
        </p:spPr>
      </p:pic>
      <p:pic>
        <p:nvPicPr>
          <p:cNvPr id="3" name="Picture 2"/>
          <p:cNvPicPr>
            <a:picLocks noChangeAspect="1"/>
          </p:cNvPicPr>
          <p:nvPr/>
        </p:nvPicPr>
        <p:blipFill>
          <a:blip r:embed="rId7"/>
          <a:stretch>
            <a:fillRect/>
          </a:stretch>
        </p:blipFill>
        <p:spPr>
          <a:xfrm>
            <a:off x="7226144" y="792314"/>
            <a:ext cx="3965201" cy="6065686"/>
          </a:xfrm>
          <a:prstGeom prst="rect">
            <a:avLst/>
          </a:prstGeom>
        </p:spPr>
      </p:pic>
      <p:sp>
        <p:nvSpPr>
          <p:cNvPr id="4" name="Rectangle 3"/>
          <p:cNvSpPr/>
          <p:nvPr/>
        </p:nvSpPr>
        <p:spPr>
          <a:xfrm>
            <a:off x="7226144" y="5082224"/>
            <a:ext cx="3965201" cy="289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84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2"/>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9"/>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8"/>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9"/>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21"/>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22"/>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8"/>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6"/>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3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9" grpId="0"/>
      <p:bldP spid="19" grpId="1"/>
      <p:bldP spid="19" grpId="2"/>
      <p:bldP spid="20" grpId="0"/>
      <p:bldP spid="20" grpId="1"/>
      <p:bldP spid="20" grpId="2"/>
      <p:bldP spid="21" grpId="0" animBg="1"/>
      <p:bldP spid="21" grpId="1" animBg="1"/>
      <p:bldP spid="21" grpId="2" animBg="1"/>
      <p:bldP spid="22" grpId="0" animBg="1"/>
      <p:bldP spid="22" grpId="1" animBg="1"/>
      <p:bldP spid="22" grpId="2" animBg="1"/>
      <p:bldP spid="23" grpId="0"/>
      <p:bldP spid="23" grpId="1"/>
      <p:bldP spid="33" grpId="0"/>
      <p:bldP spid="33" grpId="1"/>
      <p:bldP spid="34" grpId="0"/>
      <p:bldP spid="34" grpId="1"/>
      <p:bldP spid="35" grpId="0"/>
      <p:bldP spid="35" grpId="1"/>
      <p:bldP spid="36" grpId="0" animBg="1"/>
      <p:bldP spid="36" grpId="1" animBg="1"/>
      <p:bldP spid="37" grpId="0" animBg="1"/>
      <p:bldP spid="37" grpId="1"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839" y="190977"/>
            <a:ext cx="10842011" cy="750521"/>
          </a:xfrm>
          <a:prstGeom prst="rect">
            <a:avLst/>
          </a:prstGeom>
        </p:spPr>
        <p:txBody>
          <a:bodyPr vert="horz" wrap="square" lIns="0" tIns="258631" rIns="0" bIns="0" rtlCol="0">
            <a:spAutoFit/>
          </a:bodyPr>
          <a:lstStyle/>
          <a:p>
            <a:pPr marL="11206">
              <a:spcBef>
                <a:spcPts val="88"/>
              </a:spcBef>
            </a:pPr>
            <a:r>
              <a:rPr sz="3180" b="1" spc="-49" dirty="0">
                <a:solidFill>
                  <a:schemeClr val="accent5">
                    <a:lumMod val="75000"/>
                  </a:schemeClr>
                </a:solidFill>
              </a:rPr>
              <a:t>Age-</a:t>
            </a:r>
            <a:r>
              <a:rPr sz="3180" b="1" spc="-40" dirty="0">
                <a:solidFill>
                  <a:schemeClr val="accent5">
                    <a:lumMod val="75000"/>
                  </a:schemeClr>
                </a:solidFill>
              </a:rPr>
              <a:t>Dependent</a:t>
            </a:r>
            <a:r>
              <a:rPr sz="3180" b="1" spc="-146" dirty="0">
                <a:solidFill>
                  <a:schemeClr val="accent5">
                    <a:lumMod val="75000"/>
                  </a:schemeClr>
                </a:solidFill>
              </a:rPr>
              <a:t> </a:t>
            </a:r>
            <a:r>
              <a:rPr sz="3180" b="1" spc="-35" dirty="0">
                <a:solidFill>
                  <a:schemeClr val="accent5">
                    <a:lumMod val="75000"/>
                  </a:schemeClr>
                </a:solidFill>
              </a:rPr>
              <a:t>Pass/Fail</a:t>
            </a:r>
            <a:r>
              <a:rPr sz="3180" b="1" spc="-110" dirty="0">
                <a:solidFill>
                  <a:schemeClr val="accent5">
                    <a:lumMod val="75000"/>
                  </a:schemeClr>
                </a:solidFill>
              </a:rPr>
              <a:t> </a:t>
            </a:r>
            <a:r>
              <a:rPr sz="3180" b="1" spc="-40" dirty="0">
                <a:solidFill>
                  <a:schemeClr val="accent5">
                    <a:lumMod val="75000"/>
                  </a:schemeClr>
                </a:solidFill>
              </a:rPr>
              <a:t>Guidelines</a:t>
            </a:r>
            <a:r>
              <a:rPr sz="3180" b="1" spc="-137" dirty="0">
                <a:solidFill>
                  <a:schemeClr val="accent5">
                    <a:lumMod val="75000"/>
                  </a:schemeClr>
                </a:solidFill>
              </a:rPr>
              <a:t> </a:t>
            </a:r>
            <a:r>
              <a:rPr sz="3180" b="1" spc="-35" dirty="0">
                <a:solidFill>
                  <a:schemeClr val="accent5">
                    <a:lumMod val="75000"/>
                  </a:schemeClr>
                </a:solidFill>
              </a:rPr>
              <a:t>(Referral</a:t>
            </a:r>
            <a:r>
              <a:rPr sz="3180" b="1" spc="-124" dirty="0">
                <a:solidFill>
                  <a:schemeClr val="accent5">
                    <a:lumMod val="75000"/>
                  </a:schemeClr>
                </a:solidFill>
              </a:rPr>
              <a:t> </a:t>
            </a:r>
            <a:r>
              <a:rPr sz="3180" b="1" spc="-31" dirty="0">
                <a:solidFill>
                  <a:schemeClr val="accent5">
                    <a:lumMod val="75000"/>
                  </a:schemeClr>
                </a:solidFill>
              </a:rPr>
              <a:t>Criteria)</a:t>
            </a:r>
            <a:endParaRPr sz="3180" b="1" dirty="0">
              <a:solidFill>
                <a:schemeClr val="accent5">
                  <a:lumMod val="75000"/>
                </a:schemeClr>
              </a:solidFill>
            </a:endParaRPr>
          </a:p>
        </p:txBody>
      </p:sp>
      <p:sp>
        <p:nvSpPr>
          <p:cNvPr id="6" name="object 6"/>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15</a:t>
            </a:fld>
            <a:endParaRPr kern="0" spc="-22" dirty="0">
              <a:solidFill>
                <a:prstClr val="white"/>
              </a:solidFill>
            </a:endParaRPr>
          </a:p>
        </p:txBody>
      </p:sp>
      <p:sp>
        <p:nvSpPr>
          <p:cNvPr id="7" name="object 7"/>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8" name="object 8"/>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812517" y="1041237"/>
            <a:ext cx="8843682" cy="872079"/>
          </a:xfrm>
          <a:prstGeom prst="rect">
            <a:avLst/>
          </a:prstGeom>
        </p:spPr>
        <p:txBody>
          <a:bodyPr vert="horz" wrap="square" lIns="0" tIns="73959" rIns="0" bIns="0" rtlCol="0">
            <a:spAutoFit/>
          </a:bodyPr>
          <a:lstStyle/>
          <a:p>
            <a:pPr marL="293049" marR="4483" indent="-282403" defTabSz="806867">
              <a:lnSpc>
                <a:spcPts val="2030"/>
              </a:lnSpc>
              <a:spcBef>
                <a:spcPts val="582"/>
              </a:spcBef>
              <a:buFont typeface="Wingdings"/>
              <a:buChar char=""/>
              <a:tabLst>
                <a:tab pos="293049" algn="l"/>
                <a:tab pos="293610" algn="l"/>
              </a:tabLst>
            </a:pPr>
            <a:r>
              <a:rPr sz="2118" b="1" kern="0" dirty="0">
                <a:solidFill>
                  <a:srgbClr val="EF7E08"/>
                </a:solidFill>
                <a:cs typeface="Segoe UI"/>
              </a:rPr>
              <a:t>Critical</a:t>
            </a:r>
            <a:r>
              <a:rPr sz="2118" b="1" kern="0" spc="-49" dirty="0">
                <a:solidFill>
                  <a:srgbClr val="EF7E08"/>
                </a:solidFill>
                <a:cs typeface="Segoe UI"/>
              </a:rPr>
              <a:t> </a:t>
            </a:r>
            <a:r>
              <a:rPr sz="2118" b="1" kern="0" dirty="0">
                <a:solidFill>
                  <a:srgbClr val="EF7E08"/>
                </a:solidFill>
                <a:cs typeface="Segoe UI"/>
              </a:rPr>
              <a:t>Line</a:t>
            </a:r>
            <a:r>
              <a:rPr sz="2118" kern="0" dirty="0">
                <a:solidFill>
                  <a:sysClr val="windowText" lastClr="000000"/>
                </a:solidFill>
                <a:cs typeface="Segoe UI"/>
              </a:rPr>
              <a:t>:</a:t>
            </a:r>
            <a:r>
              <a:rPr sz="2118" kern="0" spc="-4" dirty="0">
                <a:solidFill>
                  <a:sysClr val="windowText" lastClr="000000"/>
                </a:solidFill>
                <a:cs typeface="Segoe UI"/>
              </a:rPr>
              <a:t> </a:t>
            </a:r>
            <a:r>
              <a:rPr sz="2118" kern="0" dirty="0">
                <a:solidFill>
                  <a:sysClr val="windowText" lastClr="000000"/>
                </a:solidFill>
                <a:cs typeface="Segoe UI"/>
              </a:rPr>
              <a:t>The</a:t>
            </a:r>
            <a:r>
              <a:rPr sz="2118" kern="0" spc="-22" dirty="0">
                <a:solidFill>
                  <a:sysClr val="windowText" lastClr="000000"/>
                </a:solidFill>
                <a:cs typeface="Segoe UI"/>
              </a:rPr>
              <a:t> </a:t>
            </a:r>
            <a:r>
              <a:rPr sz="2118" kern="0" dirty="0">
                <a:solidFill>
                  <a:sysClr val="windowText" lastClr="000000"/>
                </a:solidFill>
                <a:cs typeface="Segoe UI"/>
              </a:rPr>
              <a:t>VA</a:t>
            </a:r>
            <a:r>
              <a:rPr sz="2118" kern="0" spc="-22" dirty="0">
                <a:solidFill>
                  <a:sysClr val="windowText" lastClr="000000"/>
                </a:solidFill>
                <a:cs typeface="Segoe UI"/>
              </a:rPr>
              <a:t> </a:t>
            </a:r>
            <a:r>
              <a:rPr sz="2118" kern="0" dirty="0">
                <a:solidFill>
                  <a:sysClr val="windowText" lastClr="000000"/>
                </a:solidFill>
                <a:cs typeface="Segoe UI"/>
              </a:rPr>
              <a:t>measurement</a:t>
            </a:r>
            <a:r>
              <a:rPr sz="2118" kern="0" spc="-44" dirty="0">
                <a:solidFill>
                  <a:sysClr val="windowText" lastClr="000000"/>
                </a:solidFill>
                <a:cs typeface="Segoe UI"/>
              </a:rPr>
              <a:t> </a:t>
            </a:r>
            <a:r>
              <a:rPr sz="2118" kern="0" dirty="0">
                <a:solidFill>
                  <a:sysClr val="windowText" lastClr="000000"/>
                </a:solidFill>
                <a:cs typeface="Segoe UI"/>
              </a:rPr>
              <a:t>the</a:t>
            </a:r>
            <a:r>
              <a:rPr sz="2118" kern="0" spc="-26" dirty="0">
                <a:solidFill>
                  <a:sysClr val="windowText" lastClr="000000"/>
                </a:solidFill>
                <a:cs typeface="Segoe UI"/>
              </a:rPr>
              <a:t> </a:t>
            </a:r>
            <a:r>
              <a:rPr sz="2118" kern="0" dirty="0">
                <a:solidFill>
                  <a:sysClr val="windowText" lastClr="000000"/>
                </a:solidFill>
                <a:cs typeface="Segoe UI"/>
              </a:rPr>
              <a:t>child</a:t>
            </a:r>
            <a:r>
              <a:rPr sz="2118" kern="0" spc="9" dirty="0">
                <a:solidFill>
                  <a:sysClr val="windowText" lastClr="000000"/>
                </a:solidFill>
                <a:cs typeface="Segoe UI"/>
              </a:rPr>
              <a:t> </a:t>
            </a:r>
            <a:r>
              <a:rPr sz="2118" kern="0" dirty="0">
                <a:solidFill>
                  <a:sysClr val="windowText" lastClr="000000"/>
                </a:solidFill>
                <a:cs typeface="Segoe UI"/>
              </a:rPr>
              <a:t>is</a:t>
            </a:r>
            <a:r>
              <a:rPr sz="2118" kern="0" spc="-9" dirty="0">
                <a:solidFill>
                  <a:sysClr val="windowText" lastClr="000000"/>
                </a:solidFill>
                <a:cs typeface="Segoe UI"/>
              </a:rPr>
              <a:t> </a:t>
            </a:r>
            <a:r>
              <a:rPr sz="2118" kern="0" dirty="0">
                <a:solidFill>
                  <a:sysClr val="windowText" lastClr="000000"/>
                </a:solidFill>
                <a:cs typeface="Segoe UI"/>
              </a:rPr>
              <a:t>expected</a:t>
            </a:r>
            <a:r>
              <a:rPr sz="2118" kern="0" spc="-44" dirty="0">
                <a:solidFill>
                  <a:sysClr val="windowText" lastClr="000000"/>
                </a:solidFill>
                <a:cs typeface="Segoe UI"/>
              </a:rPr>
              <a:t> </a:t>
            </a:r>
            <a:r>
              <a:rPr sz="2118" kern="0" dirty="0">
                <a:solidFill>
                  <a:sysClr val="windowText" lastClr="000000"/>
                </a:solidFill>
                <a:cs typeface="Segoe UI"/>
              </a:rPr>
              <a:t>to</a:t>
            </a:r>
            <a:r>
              <a:rPr sz="2118" kern="0" spc="-13" dirty="0">
                <a:solidFill>
                  <a:sysClr val="windowText" lastClr="000000"/>
                </a:solidFill>
                <a:cs typeface="Segoe UI"/>
              </a:rPr>
              <a:t> </a:t>
            </a:r>
            <a:r>
              <a:rPr sz="2118" kern="0" dirty="0">
                <a:solidFill>
                  <a:sysClr val="windowText" lastClr="000000"/>
                </a:solidFill>
                <a:cs typeface="Segoe UI"/>
              </a:rPr>
              <a:t>see</a:t>
            </a:r>
            <a:r>
              <a:rPr sz="2118" kern="0" spc="-40" dirty="0">
                <a:solidFill>
                  <a:sysClr val="windowText" lastClr="000000"/>
                </a:solidFill>
                <a:cs typeface="Segoe UI"/>
              </a:rPr>
              <a:t> </a:t>
            </a:r>
            <a:r>
              <a:rPr sz="2118" kern="0" spc="-9" dirty="0">
                <a:solidFill>
                  <a:sysClr val="windowText" lastClr="000000"/>
                </a:solidFill>
                <a:cs typeface="Segoe UI"/>
              </a:rPr>
              <a:t>normally </a:t>
            </a:r>
            <a:r>
              <a:rPr sz="2118" kern="0" dirty="0">
                <a:solidFill>
                  <a:sysClr val="windowText" lastClr="000000"/>
                </a:solidFill>
                <a:cs typeface="Segoe UI"/>
              </a:rPr>
              <a:t>and pass</a:t>
            </a:r>
            <a:r>
              <a:rPr sz="2118" kern="0" spc="-18" dirty="0">
                <a:solidFill>
                  <a:sysClr val="windowText" lastClr="000000"/>
                </a:solidFill>
                <a:cs typeface="Segoe UI"/>
              </a:rPr>
              <a:t> </a:t>
            </a:r>
            <a:r>
              <a:rPr sz="2118" kern="0" dirty="0">
                <a:solidFill>
                  <a:sysClr val="windowText" lastClr="000000"/>
                </a:solidFill>
                <a:cs typeface="Segoe UI"/>
              </a:rPr>
              <a:t>for</a:t>
            </a:r>
            <a:r>
              <a:rPr sz="2118" kern="0" spc="-9" dirty="0">
                <a:solidFill>
                  <a:sysClr val="windowText" lastClr="000000"/>
                </a:solidFill>
                <a:cs typeface="Segoe UI"/>
              </a:rPr>
              <a:t> </a:t>
            </a:r>
            <a:r>
              <a:rPr sz="2118" kern="0" dirty="0">
                <a:solidFill>
                  <a:sysClr val="windowText" lastClr="000000"/>
                </a:solidFill>
                <a:cs typeface="Segoe UI"/>
              </a:rPr>
              <a:t>that</a:t>
            </a:r>
            <a:r>
              <a:rPr sz="2118" kern="0" spc="-4" dirty="0">
                <a:solidFill>
                  <a:sysClr val="windowText" lastClr="000000"/>
                </a:solidFill>
                <a:cs typeface="Segoe UI"/>
              </a:rPr>
              <a:t> </a:t>
            </a:r>
            <a:r>
              <a:rPr sz="2118" kern="0" spc="-18" dirty="0">
                <a:solidFill>
                  <a:sysClr val="windowText" lastClr="000000"/>
                </a:solidFill>
                <a:cs typeface="Segoe UI"/>
              </a:rPr>
              <a:t>age.</a:t>
            </a:r>
            <a:endParaRPr sz="2118" kern="0" dirty="0">
              <a:solidFill>
                <a:sysClr val="windowText" lastClr="000000"/>
              </a:solidFill>
              <a:cs typeface="Segoe UI"/>
            </a:endParaRPr>
          </a:p>
          <a:p>
            <a:pPr marL="575453" lvl="1" indent="-242060" defTabSz="806867">
              <a:spcBef>
                <a:spcPts val="128"/>
              </a:spcBef>
              <a:buClr>
                <a:srgbClr val="B45F06"/>
              </a:buClr>
              <a:buFont typeface="Wingdings"/>
              <a:buChar char=""/>
              <a:tabLst>
                <a:tab pos="575453" algn="l"/>
                <a:tab pos="576013" algn="l"/>
              </a:tabLst>
            </a:pPr>
            <a:r>
              <a:rPr sz="1765" kern="0" dirty="0">
                <a:solidFill>
                  <a:sysClr val="windowText" lastClr="000000"/>
                </a:solidFill>
                <a:cs typeface="Segoe UI"/>
              </a:rPr>
              <a:t>Must</a:t>
            </a:r>
            <a:r>
              <a:rPr sz="1765" kern="0" spc="-18" dirty="0">
                <a:solidFill>
                  <a:sysClr val="windowText" lastClr="000000"/>
                </a:solidFill>
                <a:cs typeface="Segoe UI"/>
              </a:rPr>
              <a:t> </a:t>
            </a:r>
            <a:r>
              <a:rPr sz="1765" kern="0" dirty="0">
                <a:solidFill>
                  <a:sysClr val="windowText" lastClr="000000"/>
                </a:solidFill>
                <a:cs typeface="Segoe UI"/>
              </a:rPr>
              <a:t>correctly</a:t>
            </a:r>
            <a:r>
              <a:rPr sz="1765" kern="0" spc="-9" dirty="0">
                <a:solidFill>
                  <a:sysClr val="windowText" lastClr="000000"/>
                </a:solidFill>
                <a:cs typeface="Segoe UI"/>
              </a:rPr>
              <a:t> </a:t>
            </a:r>
            <a:r>
              <a:rPr sz="1765" kern="0" dirty="0">
                <a:solidFill>
                  <a:sysClr val="windowText" lastClr="000000"/>
                </a:solidFill>
                <a:cs typeface="Segoe UI"/>
              </a:rPr>
              <a:t>identify</a:t>
            </a:r>
            <a:r>
              <a:rPr sz="1765" kern="0" spc="-18" dirty="0">
                <a:solidFill>
                  <a:sysClr val="windowText" lastClr="000000"/>
                </a:solidFill>
                <a:cs typeface="Segoe UI"/>
              </a:rPr>
              <a:t> </a:t>
            </a:r>
            <a:r>
              <a:rPr sz="1765" kern="0" dirty="0">
                <a:solidFill>
                  <a:sysClr val="windowText" lastClr="000000"/>
                </a:solidFill>
                <a:cs typeface="Segoe UI"/>
              </a:rPr>
              <a:t>majority</a:t>
            </a:r>
            <a:r>
              <a:rPr sz="1765" kern="0" spc="-22" dirty="0">
                <a:solidFill>
                  <a:sysClr val="windowText" lastClr="000000"/>
                </a:solidFill>
                <a:cs typeface="Segoe UI"/>
              </a:rPr>
              <a:t> </a:t>
            </a:r>
            <a:r>
              <a:rPr sz="1765" kern="0" dirty="0">
                <a:solidFill>
                  <a:sysClr val="windowText" lastClr="000000"/>
                </a:solidFill>
                <a:cs typeface="Segoe UI"/>
              </a:rPr>
              <a:t>of</a:t>
            </a:r>
            <a:r>
              <a:rPr sz="1765" kern="0" spc="-13" dirty="0">
                <a:solidFill>
                  <a:sysClr val="windowText" lastClr="000000"/>
                </a:solidFill>
                <a:cs typeface="Segoe UI"/>
              </a:rPr>
              <a:t> </a:t>
            </a:r>
            <a:r>
              <a:rPr sz="1765" kern="0" dirty="0">
                <a:solidFill>
                  <a:sysClr val="windowText" lastClr="000000"/>
                </a:solidFill>
                <a:cs typeface="Segoe UI"/>
              </a:rPr>
              <a:t>the</a:t>
            </a:r>
            <a:r>
              <a:rPr sz="1765" kern="0" spc="-22" dirty="0">
                <a:solidFill>
                  <a:sysClr val="windowText" lastClr="000000"/>
                </a:solidFill>
                <a:cs typeface="Segoe UI"/>
              </a:rPr>
              <a:t> </a:t>
            </a:r>
            <a:r>
              <a:rPr sz="1765" kern="0" dirty="0">
                <a:solidFill>
                  <a:sysClr val="windowText" lastClr="000000"/>
                </a:solidFill>
                <a:cs typeface="Segoe UI"/>
              </a:rPr>
              <a:t>optotype</a:t>
            </a:r>
            <a:r>
              <a:rPr sz="1765" kern="0" spc="-35" dirty="0">
                <a:solidFill>
                  <a:sysClr val="windowText" lastClr="000000"/>
                </a:solidFill>
                <a:cs typeface="Segoe UI"/>
              </a:rPr>
              <a:t> </a:t>
            </a:r>
            <a:r>
              <a:rPr sz="1765" kern="0" dirty="0">
                <a:solidFill>
                  <a:sysClr val="windowText" lastClr="000000"/>
                </a:solidFill>
                <a:cs typeface="Segoe UI"/>
              </a:rPr>
              <a:t>on</a:t>
            </a:r>
            <a:r>
              <a:rPr sz="1765" kern="0" spc="-13" dirty="0">
                <a:solidFill>
                  <a:sysClr val="windowText" lastClr="000000"/>
                </a:solidFill>
                <a:cs typeface="Segoe UI"/>
              </a:rPr>
              <a:t> </a:t>
            </a:r>
            <a:r>
              <a:rPr sz="1765" kern="0" dirty="0">
                <a:solidFill>
                  <a:sysClr val="windowText" lastClr="000000"/>
                </a:solidFill>
                <a:cs typeface="Segoe UI"/>
              </a:rPr>
              <a:t>the</a:t>
            </a:r>
            <a:r>
              <a:rPr sz="1765" kern="0" spc="-13" dirty="0">
                <a:solidFill>
                  <a:sysClr val="windowText" lastClr="000000"/>
                </a:solidFill>
                <a:cs typeface="Segoe UI"/>
              </a:rPr>
              <a:t> </a:t>
            </a:r>
            <a:r>
              <a:rPr sz="1765" kern="0" dirty="0">
                <a:solidFill>
                  <a:sysClr val="windowText" lastClr="000000"/>
                </a:solidFill>
                <a:cs typeface="Segoe UI"/>
              </a:rPr>
              <a:t>line</a:t>
            </a:r>
            <a:r>
              <a:rPr sz="1765" kern="0" spc="-4" dirty="0">
                <a:solidFill>
                  <a:sysClr val="windowText" lastClr="000000"/>
                </a:solidFill>
                <a:cs typeface="Segoe UI"/>
              </a:rPr>
              <a:t> </a:t>
            </a:r>
            <a:r>
              <a:rPr sz="1765" kern="0" dirty="0">
                <a:solidFill>
                  <a:sysClr val="windowText" lastClr="000000"/>
                </a:solidFill>
                <a:cs typeface="Segoe UI"/>
              </a:rPr>
              <a:t>(e.g.</a:t>
            </a:r>
            <a:r>
              <a:rPr sz="1765" kern="0" spc="-4" dirty="0">
                <a:solidFill>
                  <a:sysClr val="windowText" lastClr="000000"/>
                </a:solidFill>
                <a:cs typeface="Segoe UI"/>
              </a:rPr>
              <a:t> </a:t>
            </a:r>
            <a:r>
              <a:rPr sz="1765" kern="0" dirty="0">
                <a:solidFill>
                  <a:sysClr val="windowText" lastClr="000000"/>
                </a:solidFill>
                <a:cs typeface="Segoe UI"/>
              </a:rPr>
              <a:t>≥3</a:t>
            </a:r>
            <a:r>
              <a:rPr sz="1765" kern="0" spc="-9" dirty="0">
                <a:solidFill>
                  <a:sysClr val="windowText" lastClr="000000"/>
                </a:solidFill>
                <a:cs typeface="Segoe UI"/>
              </a:rPr>
              <a:t> </a:t>
            </a:r>
            <a:r>
              <a:rPr sz="1765" kern="0" dirty="0">
                <a:solidFill>
                  <a:sysClr val="windowText" lastClr="000000"/>
                </a:solidFill>
                <a:cs typeface="Segoe UI"/>
              </a:rPr>
              <a:t>out</a:t>
            </a:r>
            <a:r>
              <a:rPr sz="1765" kern="0" spc="-18" dirty="0">
                <a:solidFill>
                  <a:sysClr val="windowText" lastClr="000000"/>
                </a:solidFill>
                <a:cs typeface="Segoe UI"/>
              </a:rPr>
              <a:t> </a:t>
            </a:r>
            <a:r>
              <a:rPr sz="1765" kern="0" dirty="0">
                <a:solidFill>
                  <a:sysClr val="windowText" lastClr="000000"/>
                </a:solidFill>
                <a:cs typeface="Segoe UI"/>
              </a:rPr>
              <a:t>of</a:t>
            </a:r>
            <a:r>
              <a:rPr sz="1765" kern="0" spc="-9" dirty="0">
                <a:solidFill>
                  <a:sysClr val="windowText" lastClr="000000"/>
                </a:solidFill>
                <a:cs typeface="Segoe UI"/>
              </a:rPr>
              <a:t> </a:t>
            </a:r>
            <a:r>
              <a:rPr sz="1765" kern="0" spc="-22" dirty="0">
                <a:solidFill>
                  <a:sysClr val="windowText" lastClr="000000"/>
                </a:solidFill>
                <a:cs typeface="Segoe UI"/>
              </a:rPr>
              <a:t>5).</a:t>
            </a:r>
            <a:endParaRPr sz="1765" kern="0" dirty="0">
              <a:solidFill>
                <a:sysClr val="windowText" lastClr="000000"/>
              </a:solidFill>
              <a:cs typeface="Segoe UI"/>
            </a:endParaRPr>
          </a:p>
        </p:txBody>
      </p:sp>
      <p:sp>
        <p:nvSpPr>
          <p:cNvPr id="4" name="object 4"/>
          <p:cNvSpPr txBox="1"/>
          <p:nvPr/>
        </p:nvSpPr>
        <p:spPr>
          <a:xfrm>
            <a:off x="925109" y="3642486"/>
            <a:ext cx="8585387" cy="1411344"/>
          </a:xfrm>
          <a:prstGeom prst="rect">
            <a:avLst/>
          </a:prstGeom>
        </p:spPr>
        <p:txBody>
          <a:bodyPr vert="horz" wrap="square" lIns="0" tIns="31937" rIns="0" bIns="0" rtlCol="0">
            <a:spAutoFit/>
          </a:bodyPr>
          <a:lstStyle/>
          <a:p>
            <a:pPr marL="293049" indent="-281843" defTabSz="806867">
              <a:spcBef>
                <a:spcPts val="251"/>
              </a:spcBef>
              <a:buClr>
                <a:srgbClr val="EF7E08"/>
              </a:buClr>
              <a:buFont typeface="Wingdings"/>
              <a:buChar char=""/>
              <a:tabLst>
                <a:tab pos="293049" algn="l"/>
                <a:tab pos="293610" algn="l"/>
              </a:tabLst>
            </a:pPr>
            <a:r>
              <a:rPr sz="2471" b="1" kern="0" spc="-9" dirty="0">
                <a:solidFill>
                  <a:srgbClr val="FF0000"/>
                </a:solidFill>
                <a:cs typeface="Segoe UI"/>
              </a:rPr>
              <a:t>Refer:</a:t>
            </a:r>
            <a:endParaRPr sz="2471" kern="0" dirty="0">
              <a:solidFill>
                <a:sysClr val="windowText" lastClr="000000"/>
              </a:solidFill>
              <a:cs typeface="Segoe UI"/>
            </a:endParaRPr>
          </a:p>
          <a:p>
            <a:pPr marL="575453" lvl="1" indent="-242060" defTabSz="806867">
              <a:lnSpc>
                <a:spcPts val="1906"/>
              </a:lnSpc>
              <a:spcBef>
                <a:spcPts val="124"/>
              </a:spcBef>
              <a:buClr>
                <a:srgbClr val="B45F06"/>
              </a:buClr>
              <a:buFont typeface="Wingdings"/>
              <a:buChar char=""/>
              <a:tabLst>
                <a:tab pos="575453" algn="l"/>
                <a:tab pos="576013" algn="l"/>
              </a:tabLst>
            </a:pPr>
            <a:r>
              <a:rPr sz="1765" kern="0" dirty="0">
                <a:solidFill>
                  <a:sysClr val="windowText" lastClr="000000"/>
                </a:solidFill>
                <a:cs typeface="Segoe UI"/>
              </a:rPr>
              <a:t>If</a:t>
            </a:r>
            <a:r>
              <a:rPr sz="1765" kern="0" spc="-4" dirty="0">
                <a:solidFill>
                  <a:sysClr val="windowText" lastClr="000000"/>
                </a:solidFill>
                <a:cs typeface="Segoe UI"/>
              </a:rPr>
              <a:t> </a:t>
            </a:r>
            <a:r>
              <a:rPr sz="1765" kern="0" dirty="0">
                <a:solidFill>
                  <a:sysClr val="windowText" lastClr="000000"/>
                </a:solidFill>
                <a:cs typeface="Segoe UI"/>
              </a:rPr>
              <a:t>child</a:t>
            </a:r>
            <a:r>
              <a:rPr sz="1765" kern="0" spc="-4" dirty="0">
                <a:solidFill>
                  <a:sysClr val="windowText" lastClr="000000"/>
                </a:solidFill>
                <a:cs typeface="Segoe UI"/>
              </a:rPr>
              <a:t> </a:t>
            </a:r>
            <a:r>
              <a:rPr sz="1765" kern="0" dirty="0">
                <a:solidFill>
                  <a:sysClr val="windowText" lastClr="000000"/>
                </a:solidFill>
                <a:cs typeface="Segoe UI"/>
              </a:rPr>
              <a:t>fails</a:t>
            </a:r>
            <a:r>
              <a:rPr sz="1765" kern="0" spc="-9" dirty="0">
                <a:solidFill>
                  <a:sysClr val="windowText" lastClr="000000"/>
                </a:solidFill>
                <a:cs typeface="Segoe UI"/>
              </a:rPr>
              <a:t> </a:t>
            </a:r>
            <a:r>
              <a:rPr sz="1765" kern="0" dirty="0">
                <a:solidFill>
                  <a:sysClr val="windowText" lastClr="000000"/>
                </a:solidFill>
                <a:cs typeface="Segoe UI"/>
              </a:rPr>
              <a:t>to</a:t>
            </a:r>
            <a:r>
              <a:rPr sz="1765" kern="0" spc="-22" dirty="0">
                <a:solidFill>
                  <a:sysClr val="windowText" lastClr="000000"/>
                </a:solidFill>
                <a:cs typeface="Segoe UI"/>
              </a:rPr>
              <a:t> </a:t>
            </a:r>
            <a:r>
              <a:rPr sz="1765" kern="0" dirty="0">
                <a:solidFill>
                  <a:sysClr val="windowText" lastClr="000000"/>
                </a:solidFill>
                <a:cs typeface="Segoe UI"/>
              </a:rPr>
              <a:t>identify</a:t>
            </a:r>
            <a:r>
              <a:rPr sz="1765" kern="0" spc="-18" dirty="0">
                <a:solidFill>
                  <a:sysClr val="windowText" lastClr="000000"/>
                </a:solidFill>
                <a:cs typeface="Segoe UI"/>
              </a:rPr>
              <a:t> </a:t>
            </a:r>
            <a:r>
              <a:rPr sz="1765" kern="0" dirty="0">
                <a:solidFill>
                  <a:sysClr val="windowText" lastClr="000000"/>
                </a:solidFill>
                <a:cs typeface="Segoe UI"/>
              </a:rPr>
              <a:t>majority</a:t>
            </a:r>
            <a:r>
              <a:rPr sz="1765" kern="0" spc="-22" dirty="0">
                <a:solidFill>
                  <a:sysClr val="windowText" lastClr="000000"/>
                </a:solidFill>
                <a:cs typeface="Segoe UI"/>
              </a:rPr>
              <a:t> </a:t>
            </a:r>
            <a:r>
              <a:rPr sz="1765" kern="0" dirty="0">
                <a:solidFill>
                  <a:sysClr val="windowText" lastClr="000000"/>
                </a:solidFill>
                <a:cs typeface="Segoe UI"/>
              </a:rPr>
              <a:t>of</a:t>
            </a:r>
            <a:r>
              <a:rPr sz="1765" kern="0" spc="-13" dirty="0">
                <a:solidFill>
                  <a:sysClr val="windowText" lastClr="000000"/>
                </a:solidFill>
                <a:cs typeface="Segoe UI"/>
              </a:rPr>
              <a:t> </a:t>
            </a:r>
            <a:r>
              <a:rPr sz="1765" kern="0" dirty="0">
                <a:solidFill>
                  <a:sysClr val="windowText" lastClr="000000"/>
                </a:solidFill>
                <a:cs typeface="Segoe UI"/>
              </a:rPr>
              <a:t>the</a:t>
            </a:r>
            <a:r>
              <a:rPr sz="1765" kern="0" spc="-22" dirty="0">
                <a:solidFill>
                  <a:sysClr val="windowText" lastClr="000000"/>
                </a:solidFill>
                <a:cs typeface="Segoe UI"/>
              </a:rPr>
              <a:t> </a:t>
            </a:r>
            <a:r>
              <a:rPr sz="1765" kern="0" dirty="0">
                <a:solidFill>
                  <a:sysClr val="windowText" lastClr="000000"/>
                </a:solidFill>
                <a:cs typeface="Segoe UI"/>
              </a:rPr>
              <a:t>optotype</a:t>
            </a:r>
            <a:r>
              <a:rPr sz="1765" kern="0" spc="-35" dirty="0">
                <a:solidFill>
                  <a:sysClr val="windowText" lastClr="000000"/>
                </a:solidFill>
                <a:cs typeface="Segoe UI"/>
              </a:rPr>
              <a:t> </a:t>
            </a:r>
            <a:r>
              <a:rPr sz="1765" kern="0" dirty="0">
                <a:solidFill>
                  <a:sysClr val="windowText" lastClr="000000"/>
                </a:solidFill>
                <a:cs typeface="Segoe UI"/>
              </a:rPr>
              <a:t>on</a:t>
            </a:r>
            <a:r>
              <a:rPr sz="1765" kern="0" spc="-18" dirty="0">
                <a:solidFill>
                  <a:sysClr val="windowText" lastClr="000000"/>
                </a:solidFill>
                <a:cs typeface="Segoe UI"/>
              </a:rPr>
              <a:t> </a:t>
            </a:r>
            <a:r>
              <a:rPr sz="1765" kern="0" dirty="0">
                <a:solidFill>
                  <a:sysClr val="windowText" lastClr="000000"/>
                </a:solidFill>
                <a:cs typeface="Segoe UI"/>
              </a:rPr>
              <a:t>the</a:t>
            </a:r>
            <a:r>
              <a:rPr sz="1765" kern="0" spc="-9" dirty="0">
                <a:solidFill>
                  <a:sysClr val="windowText" lastClr="000000"/>
                </a:solidFill>
                <a:cs typeface="Segoe UI"/>
              </a:rPr>
              <a:t> </a:t>
            </a:r>
            <a:r>
              <a:rPr sz="1765" kern="0" dirty="0">
                <a:solidFill>
                  <a:sysClr val="windowText" lastClr="000000"/>
                </a:solidFill>
                <a:cs typeface="Segoe UI"/>
              </a:rPr>
              <a:t>critical</a:t>
            </a:r>
            <a:r>
              <a:rPr sz="1765" kern="0" spc="-18" dirty="0">
                <a:solidFill>
                  <a:sysClr val="windowText" lastClr="000000"/>
                </a:solidFill>
                <a:cs typeface="Segoe UI"/>
              </a:rPr>
              <a:t> </a:t>
            </a:r>
            <a:r>
              <a:rPr sz="1765" kern="0" dirty="0">
                <a:solidFill>
                  <a:sysClr val="windowText" lastClr="000000"/>
                </a:solidFill>
                <a:cs typeface="Segoe UI"/>
              </a:rPr>
              <a:t>line</a:t>
            </a:r>
            <a:r>
              <a:rPr sz="1765" kern="0" spc="4" dirty="0">
                <a:solidFill>
                  <a:sysClr val="windowText" lastClr="000000"/>
                </a:solidFill>
                <a:cs typeface="Segoe UI"/>
              </a:rPr>
              <a:t> </a:t>
            </a:r>
            <a:r>
              <a:rPr sz="1765" kern="0" dirty="0">
                <a:solidFill>
                  <a:sysClr val="windowText" lastClr="000000"/>
                </a:solidFill>
                <a:cs typeface="Segoe UI"/>
              </a:rPr>
              <a:t>with</a:t>
            </a:r>
            <a:r>
              <a:rPr sz="1765" kern="0" spc="-18" dirty="0">
                <a:solidFill>
                  <a:sysClr val="windowText" lastClr="000000"/>
                </a:solidFill>
                <a:cs typeface="Segoe UI"/>
              </a:rPr>
              <a:t> </a:t>
            </a:r>
            <a:r>
              <a:rPr sz="1765" kern="0" dirty="0">
                <a:solidFill>
                  <a:sysClr val="windowText" lastClr="000000"/>
                </a:solidFill>
                <a:cs typeface="Segoe UI"/>
              </a:rPr>
              <a:t>either</a:t>
            </a:r>
            <a:r>
              <a:rPr sz="1765" kern="0" spc="4" dirty="0">
                <a:solidFill>
                  <a:sysClr val="windowText" lastClr="000000"/>
                </a:solidFill>
                <a:cs typeface="Segoe UI"/>
              </a:rPr>
              <a:t> </a:t>
            </a:r>
            <a:r>
              <a:rPr sz="1765" kern="0" spc="-22" dirty="0">
                <a:solidFill>
                  <a:sysClr val="windowText" lastClr="000000"/>
                </a:solidFill>
                <a:cs typeface="Segoe UI"/>
              </a:rPr>
              <a:t>eye</a:t>
            </a:r>
            <a:endParaRPr sz="1765" kern="0" dirty="0">
              <a:solidFill>
                <a:sysClr val="windowText" lastClr="000000"/>
              </a:solidFill>
              <a:cs typeface="Segoe UI"/>
            </a:endParaRPr>
          </a:p>
          <a:p>
            <a:pPr marL="576013" defTabSz="806867">
              <a:lnSpc>
                <a:spcPts val="1906"/>
              </a:lnSpc>
            </a:pPr>
            <a:r>
              <a:rPr sz="1765" kern="0" dirty="0">
                <a:solidFill>
                  <a:sysClr val="windowText" lastClr="000000"/>
                </a:solidFill>
                <a:cs typeface="Segoe UI"/>
              </a:rPr>
              <a:t>(e.g.</a:t>
            </a:r>
            <a:r>
              <a:rPr sz="1765" kern="0" spc="-4" dirty="0">
                <a:solidFill>
                  <a:sysClr val="windowText" lastClr="000000"/>
                </a:solidFill>
                <a:cs typeface="Segoe UI"/>
              </a:rPr>
              <a:t> </a:t>
            </a:r>
            <a:r>
              <a:rPr sz="1765" kern="0" dirty="0">
                <a:solidFill>
                  <a:sysClr val="windowText" lastClr="000000"/>
                </a:solidFill>
                <a:cs typeface="Segoe UI"/>
              </a:rPr>
              <a:t>≤2</a:t>
            </a:r>
            <a:r>
              <a:rPr sz="1765" kern="0" spc="-13" dirty="0">
                <a:solidFill>
                  <a:sysClr val="windowText" lastClr="000000"/>
                </a:solidFill>
                <a:cs typeface="Segoe UI"/>
              </a:rPr>
              <a:t> </a:t>
            </a:r>
            <a:r>
              <a:rPr sz="1765" kern="0" dirty="0">
                <a:solidFill>
                  <a:sysClr val="windowText" lastClr="000000"/>
                </a:solidFill>
                <a:cs typeface="Segoe UI"/>
              </a:rPr>
              <a:t>out</a:t>
            </a:r>
            <a:r>
              <a:rPr sz="1765" kern="0" spc="-18" dirty="0">
                <a:solidFill>
                  <a:sysClr val="windowText" lastClr="000000"/>
                </a:solidFill>
                <a:cs typeface="Segoe UI"/>
              </a:rPr>
              <a:t> </a:t>
            </a:r>
            <a:r>
              <a:rPr sz="1765" kern="0" dirty="0">
                <a:solidFill>
                  <a:sysClr val="windowText" lastClr="000000"/>
                </a:solidFill>
                <a:cs typeface="Segoe UI"/>
              </a:rPr>
              <a:t>of</a:t>
            </a:r>
            <a:r>
              <a:rPr sz="1765" kern="0" spc="-9" dirty="0">
                <a:solidFill>
                  <a:sysClr val="windowText" lastClr="000000"/>
                </a:solidFill>
                <a:cs typeface="Segoe UI"/>
              </a:rPr>
              <a:t> </a:t>
            </a:r>
            <a:r>
              <a:rPr sz="1765" kern="0" spc="-22" dirty="0">
                <a:solidFill>
                  <a:sysClr val="windowText" lastClr="000000"/>
                </a:solidFill>
                <a:cs typeface="Segoe UI"/>
              </a:rPr>
              <a:t>5).</a:t>
            </a:r>
            <a:endParaRPr sz="1765" kern="0" dirty="0">
              <a:solidFill>
                <a:sysClr val="windowText" lastClr="000000"/>
              </a:solidFill>
              <a:cs typeface="Segoe UI"/>
            </a:endParaRPr>
          </a:p>
          <a:p>
            <a:pPr marL="575453" marR="182666" lvl="1" indent="-242060" defTabSz="806867">
              <a:lnSpc>
                <a:spcPct val="80000"/>
              </a:lnSpc>
              <a:spcBef>
                <a:spcPts val="529"/>
              </a:spcBef>
              <a:buClr>
                <a:srgbClr val="B45F06"/>
              </a:buClr>
              <a:buFont typeface="Wingdings"/>
              <a:buChar char=""/>
              <a:tabLst>
                <a:tab pos="575453" algn="l"/>
                <a:tab pos="576013" algn="l"/>
              </a:tabLst>
            </a:pPr>
            <a:r>
              <a:rPr sz="1765" kern="0" dirty="0">
                <a:solidFill>
                  <a:sysClr val="windowText" lastClr="000000"/>
                </a:solidFill>
                <a:cs typeface="Segoe UI"/>
              </a:rPr>
              <a:t>If</a:t>
            </a:r>
            <a:r>
              <a:rPr sz="1765" kern="0" spc="-9" dirty="0">
                <a:solidFill>
                  <a:sysClr val="windowText" lastClr="000000"/>
                </a:solidFill>
                <a:cs typeface="Segoe UI"/>
              </a:rPr>
              <a:t> </a:t>
            </a:r>
            <a:r>
              <a:rPr sz="1765" kern="0" dirty="0">
                <a:solidFill>
                  <a:sysClr val="windowText" lastClr="000000"/>
                </a:solidFill>
                <a:cs typeface="Segoe UI"/>
              </a:rPr>
              <a:t>there</a:t>
            </a:r>
            <a:r>
              <a:rPr sz="1765" kern="0" spc="-13" dirty="0">
                <a:solidFill>
                  <a:sysClr val="windowText" lastClr="000000"/>
                </a:solidFill>
                <a:cs typeface="Segoe UI"/>
              </a:rPr>
              <a:t> </a:t>
            </a:r>
            <a:r>
              <a:rPr sz="1765" kern="0" dirty="0">
                <a:solidFill>
                  <a:sysClr val="windowText" lastClr="000000"/>
                </a:solidFill>
                <a:cs typeface="Segoe UI"/>
              </a:rPr>
              <a:t>is</a:t>
            </a:r>
            <a:r>
              <a:rPr sz="1765" kern="0" spc="-13" dirty="0">
                <a:solidFill>
                  <a:sysClr val="windowText" lastClr="000000"/>
                </a:solidFill>
                <a:cs typeface="Segoe UI"/>
              </a:rPr>
              <a:t> </a:t>
            </a:r>
            <a:r>
              <a:rPr sz="1765" kern="0" dirty="0">
                <a:solidFill>
                  <a:sysClr val="windowText" lastClr="000000"/>
                </a:solidFill>
                <a:cs typeface="Segoe UI"/>
              </a:rPr>
              <a:t>a</a:t>
            </a:r>
            <a:r>
              <a:rPr sz="1765" kern="0" spc="-22" dirty="0">
                <a:solidFill>
                  <a:sysClr val="windowText" lastClr="000000"/>
                </a:solidFill>
                <a:cs typeface="Segoe UI"/>
              </a:rPr>
              <a:t> </a:t>
            </a:r>
            <a:r>
              <a:rPr sz="1765" kern="0" dirty="0">
                <a:solidFill>
                  <a:sysClr val="windowText" lastClr="000000"/>
                </a:solidFill>
                <a:cs typeface="Segoe UI"/>
              </a:rPr>
              <a:t>two-line</a:t>
            </a:r>
            <a:r>
              <a:rPr sz="1765" kern="0" spc="-13" dirty="0">
                <a:solidFill>
                  <a:sysClr val="windowText" lastClr="000000"/>
                </a:solidFill>
                <a:cs typeface="Segoe UI"/>
              </a:rPr>
              <a:t> </a:t>
            </a:r>
            <a:r>
              <a:rPr sz="1765" kern="0" dirty="0">
                <a:solidFill>
                  <a:sysClr val="windowText" lastClr="000000"/>
                </a:solidFill>
                <a:cs typeface="Segoe UI"/>
              </a:rPr>
              <a:t>or</a:t>
            </a:r>
            <a:r>
              <a:rPr sz="1765" kern="0" spc="-13" dirty="0">
                <a:solidFill>
                  <a:sysClr val="windowText" lastClr="000000"/>
                </a:solidFill>
                <a:cs typeface="Segoe UI"/>
              </a:rPr>
              <a:t> </a:t>
            </a:r>
            <a:r>
              <a:rPr sz="1765" kern="0" dirty="0">
                <a:solidFill>
                  <a:sysClr val="windowText" lastClr="000000"/>
                </a:solidFill>
                <a:cs typeface="Segoe UI"/>
              </a:rPr>
              <a:t>more</a:t>
            </a:r>
            <a:r>
              <a:rPr sz="1765" kern="0" spc="-18" dirty="0">
                <a:solidFill>
                  <a:sysClr val="windowText" lastClr="000000"/>
                </a:solidFill>
                <a:cs typeface="Segoe UI"/>
              </a:rPr>
              <a:t> </a:t>
            </a:r>
            <a:r>
              <a:rPr sz="1765" kern="0" dirty="0">
                <a:solidFill>
                  <a:sysClr val="windowText" lastClr="000000"/>
                </a:solidFill>
                <a:cs typeface="Segoe UI"/>
              </a:rPr>
              <a:t>difference</a:t>
            </a:r>
            <a:r>
              <a:rPr sz="1765" kern="0" spc="4" dirty="0">
                <a:solidFill>
                  <a:sysClr val="windowText" lastClr="000000"/>
                </a:solidFill>
                <a:cs typeface="Segoe UI"/>
              </a:rPr>
              <a:t> </a:t>
            </a:r>
            <a:r>
              <a:rPr sz="1765" kern="0" dirty="0">
                <a:solidFill>
                  <a:sysClr val="windowText" lastClr="000000"/>
                </a:solidFill>
                <a:cs typeface="Segoe UI"/>
              </a:rPr>
              <a:t>between</a:t>
            </a:r>
            <a:r>
              <a:rPr sz="1765" kern="0" spc="-9" dirty="0">
                <a:solidFill>
                  <a:sysClr val="windowText" lastClr="000000"/>
                </a:solidFill>
                <a:cs typeface="Segoe UI"/>
              </a:rPr>
              <a:t> </a:t>
            </a:r>
            <a:r>
              <a:rPr sz="1765" kern="0" dirty="0">
                <a:solidFill>
                  <a:sysClr val="windowText" lastClr="000000"/>
                </a:solidFill>
                <a:cs typeface="Segoe UI"/>
              </a:rPr>
              <a:t>the</a:t>
            </a:r>
            <a:r>
              <a:rPr sz="1765" kern="0" spc="-13" dirty="0">
                <a:solidFill>
                  <a:sysClr val="windowText" lastClr="000000"/>
                </a:solidFill>
                <a:cs typeface="Segoe UI"/>
              </a:rPr>
              <a:t> </a:t>
            </a:r>
            <a:r>
              <a:rPr sz="1765" kern="0" dirty="0">
                <a:solidFill>
                  <a:sysClr val="windowText" lastClr="000000"/>
                </a:solidFill>
                <a:cs typeface="Segoe UI"/>
              </a:rPr>
              <a:t>eyes,</a:t>
            </a:r>
            <a:r>
              <a:rPr sz="1765" kern="0" spc="-13" dirty="0">
                <a:solidFill>
                  <a:sysClr val="windowText" lastClr="000000"/>
                </a:solidFill>
                <a:cs typeface="Segoe UI"/>
              </a:rPr>
              <a:t> </a:t>
            </a:r>
            <a:r>
              <a:rPr sz="1765" kern="0" dirty="0">
                <a:solidFill>
                  <a:sysClr val="windowText" lastClr="000000"/>
                </a:solidFill>
                <a:cs typeface="Segoe UI"/>
              </a:rPr>
              <a:t>even if</a:t>
            </a:r>
            <a:r>
              <a:rPr sz="1765" kern="0" spc="-4" dirty="0">
                <a:solidFill>
                  <a:sysClr val="windowText" lastClr="000000"/>
                </a:solidFill>
                <a:cs typeface="Segoe UI"/>
              </a:rPr>
              <a:t> </a:t>
            </a:r>
            <a:r>
              <a:rPr sz="1765" kern="0" dirty="0">
                <a:solidFill>
                  <a:sysClr val="windowText" lastClr="000000"/>
                </a:solidFill>
                <a:cs typeface="Segoe UI"/>
              </a:rPr>
              <a:t>both</a:t>
            </a:r>
            <a:r>
              <a:rPr sz="1765" kern="0" spc="-26" dirty="0">
                <a:solidFill>
                  <a:sysClr val="windowText" lastClr="000000"/>
                </a:solidFill>
                <a:cs typeface="Segoe UI"/>
              </a:rPr>
              <a:t> </a:t>
            </a:r>
            <a:r>
              <a:rPr sz="1765" kern="0" dirty="0">
                <a:solidFill>
                  <a:sysClr val="windowText" lastClr="000000"/>
                </a:solidFill>
                <a:cs typeface="Segoe UI"/>
              </a:rPr>
              <a:t>eyes</a:t>
            </a:r>
            <a:r>
              <a:rPr sz="1765" kern="0" spc="-9" dirty="0">
                <a:solidFill>
                  <a:sysClr val="windowText" lastClr="000000"/>
                </a:solidFill>
                <a:cs typeface="Segoe UI"/>
              </a:rPr>
              <a:t> </a:t>
            </a:r>
            <a:r>
              <a:rPr sz="1765" kern="0" spc="-22" dirty="0">
                <a:solidFill>
                  <a:sysClr val="windowText" lastClr="000000"/>
                </a:solidFill>
                <a:cs typeface="Segoe UI"/>
              </a:rPr>
              <a:t>are </a:t>
            </a:r>
            <a:r>
              <a:rPr sz="1765" kern="0" dirty="0">
                <a:solidFill>
                  <a:sysClr val="windowText" lastClr="000000"/>
                </a:solidFill>
                <a:cs typeface="Segoe UI"/>
              </a:rPr>
              <a:t>within</a:t>
            </a:r>
            <a:r>
              <a:rPr sz="1765" kern="0" spc="-4" dirty="0">
                <a:solidFill>
                  <a:sysClr val="windowText" lastClr="000000"/>
                </a:solidFill>
                <a:cs typeface="Segoe UI"/>
              </a:rPr>
              <a:t> </a:t>
            </a:r>
            <a:r>
              <a:rPr sz="1765" kern="0" dirty="0">
                <a:solidFill>
                  <a:sysClr val="windowText" lastClr="000000"/>
                </a:solidFill>
                <a:cs typeface="Segoe UI"/>
              </a:rPr>
              <a:t>the</a:t>
            </a:r>
            <a:r>
              <a:rPr sz="1765" kern="0" spc="-22" dirty="0">
                <a:solidFill>
                  <a:sysClr val="windowText" lastClr="000000"/>
                </a:solidFill>
                <a:cs typeface="Segoe UI"/>
              </a:rPr>
              <a:t> </a:t>
            </a:r>
            <a:r>
              <a:rPr sz="1765" kern="0" dirty="0">
                <a:solidFill>
                  <a:sysClr val="windowText" lastClr="000000"/>
                </a:solidFill>
                <a:cs typeface="Segoe UI"/>
              </a:rPr>
              <a:t>passing</a:t>
            </a:r>
            <a:r>
              <a:rPr sz="1765" kern="0" spc="-26" dirty="0">
                <a:solidFill>
                  <a:sysClr val="windowText" lastClr="000000"/>
                </a:solidFill>
                <a:cs typeface="Segoe UI"/>
              </a:rPr>
              <a:t> </a:t>
            </a:r>
            <a:r>
              <a:rPr sz="1765" kern="0" dirty="0">
                <a:solidFill>
                  <a:sysClr val="windowText" lastClr="000000"/>
                </a:solidFill>
                <a:cs typeface="Segoe UI"/>
              </a:rPr>
              <a:t>range</a:t>
            </a:r>
            <a:r>
              <a:rPr sz="1765" kern="0" spc="-9" dirty="0">
                <a:solidFill>
                  <a:sysClr val="windowText" lastClr="000000"/>
                </a:solidFill>
                <a:cs typeface="Segoe UI"/>
              </a:rPr>
              <a:t> </a:t>
            </a:r>
            <a:r>
              <a:rPr sz="1765" kern="0" dirty="0">
                <a:solidFill>
                  <a:sysClr val="windowText" lastClr="000000"/>
                </a:solidFill>
                <a:cs typeface="Segoe UI"/>
              </a:rPr>
              <a:t>(e.g.</a:t>
            </a:r>
            <a:r>
              <a:rPr sz="1765" kern="0" spc="-4" dirty="0">
                <a:solidFill>
                  <a:sysClr val="windowText" lastClr="000000"/>
                </a:solidFill>
                <a:cs typeface="Segoe UI"/>
              </a:rPr>
              <a:t> </a:t>
            </a:r>
            <a:r>
              <a:rPr sz="1765" kern="0" dirty="0">
                <a:solidFill>
                  <a:sysClr val="windowText" lastClr="000000"/>
                </a:solidFill>
                <a:cs typeface="Segoe UI"/>
              </a:rPr>
              <a:t>20/20</a:t>
            </a:r>
            <a:r>
              <a:rPr sz="1765" kern="0" spc="-26" dirty="0">
                <a:solidFill>
                  <a:sysClr val="windowText" lastClr="000000"/>
                </a:solidFill>
                <a:cs typeface="Segoe UI"/>
              </a:rPr>
              <a:t> </a:t>
            </a:r>
            <a:r>
              <a:rPr sz="1765" kern="0" dirty="0">
                <a:solidFill>
                  <a:sysClr val="windowText" lastClr="000000"/>
                </a:solidFill>
                <a:cs typeface="Segoe UI"/>
              </a:rPr>
              <a:t>and</a:t>
            </a:r>
            <a:r>
              <a:rPr sz="1765" kern="0" spc="-22" dirty="0">
                <a:solidFill>
                  <a:sysClr val="windowText" lastClr="000000"/>
                </a:solidFill>
                <a:cs typeface="Segoe UI"/>
              </a:rPr>
              <a:t> </a:t>
            </a:r>
            <a:r>
              <a:rPr sz="1765" kern="0" spc="-9" dirty="0">
                <a:solidFill>
                  <a:sysClr val="windowText" lastClr="000000"/>
                </a:solidFill>
                <a:cs typeface="Segoe UI"/>
              </a:rPr>
              <a:t>20/32).</a:t>
            </a:r>
            <a:endParaRPr sz="1765" kern="0" dirty="0">
              <a:solidFill>
                <a:sysClr val="windowText" lastClr="000000"/>
              </a:solidFill>
              <a:cs typeface="Segoe UI"/>
            </a:endParaRPr>
          </a:p>
        </p:txBody>
      </p:sp>
      <p:graphicFrame>
        <p:nvGraphicFramePr>
          <p:cNvPr id="5" name="object 5"/>
          <p:cNvGraphicFramePr>
            <a:graphicFrameLocks noGrp="1"/>
          </p:cNvGraphicFramePr>
          <p:nvPr>
            <p:extLst>
              <p:ext uri="{D42A27DB-BD31-4B8C-83A1-F6EECF244321}">
                <p14:modId xmlns:p14="http://schemas.microsoft.com/office/powerpoint/2010/main" val="644058348"/>
              </p:ext>
            </p:extLst>
          </p:nvPr>
        </p:nvGraphicFramePr>
        <p:xfrm>
          <a:off x="1554817" y="2062891"/>
          <a:ext cx="5760383" cy="1430020"/>
        </p:xfrm>
        <a:graphic>
          <a:graphicData uri="http://schemas.openxmlformats.org/drawingml/2006/table">
            <a:tbl>
              <a:tblPr firstRow="1" bandRow="1">
                <a:tableStyleId>{2D5ABB26-0587-4C30-8999-92F81FD0307C}</a:tableStyleId>
              </a:tblPr>
              <a:tblGrid>
                <a:gridCol w="1748678">
                  <a:extLst>
                    <a:ext uri="{9D8B030D-6E8A-4147-A177-3AD203B41FA5}">
                      <a16:colId xmlns:a16="http://schemas.microsoft.com/office/drawing/2014/main" val="20000"/>
                    </a:ext>
                  </a:extLst>
                </a:gridCol>
                <a:gridCol w="4011705">
                  <a:extLst>
                    <a:ext uri="{9D8B030D-6E8A-4147-A177-3AD203B41FA5}">
                      <a16:colId xmlns:a16="http://schemas.microsoft.com/office/drawing/2014/main" val="20001"/>
                    </a:ext>
                  </a:extLst>
                </a:gridCol>
              </a:tblGrid>
              <a:tr h="562535">
                <a:tc>
                  <a:txBody>
                    <a:bodyPr/>
                    <a:lstStyle/>
                    <a:p>
                      <a:pPr algn="ctr">
                        <a:lnSpc>
                          <a:spcPts val="2330"/>
                        </a:lnSpc>
                      </a:pPr>
                      <a:r>
                        <a:rPr sz="1800" b="1" spc="-25" dirty="0">
                          <a:latin typeface="Calibri"/>
                          <a:cs typeface="Calibri"/>
                        </a:rPr>
                        <a:t>Age</a:t>
                      </a:r>
                      <a:endParaRPr sz="1800" dirty="0">
                        <a:latin typeface="Calibri"/>
                        <a:cs typeface="Calibri"/>
                      </a:endParaRPr>
                    </a:p>
                    <a:p>
                      <a:pPr algn="ctr">
                        <a:lnSpc>
                          <a:spcPct val="100000"/>
                        </a:lnSpc>
                        <a:spcBef>
                          <a:spcPts val="165"/>
                        </a:spcBef>
                      </a:pPr>
                      <a:r>
                        <a:rPr sz="1800" b="1" dirty="0">
                          <a:latin typeface="Calibri"/>
                          <a:cs typeface="Calibri"/>
                        </a:rPr>
                        <a:t>(in</a:t>
                      </a:r>
                      <a:r>
                        <a:rPr sz="1800" b="1" spc="-25" dirty="0">
                          <a:latin typeface="Calibri"/>
                          <a:cs typeface="Calibri"/>
                        </a:rPr>
                        <a:t> </a:t>
                      </a:r>
                      <a:r>
                        <a:rPr sz="1800" b="1" spc="-10" dirty="0">
                          <a:latin typeface="Calibri"/>
                          <a:cs typeface="Calibri"/>
                        </a:rPr>
                        <a:t>Years)</a:t>
                      </a:r>
                      <a:endParaRPr sz="1800" dirty="0">
                        <a:latin typeface="Calibri"/>
                        <a:cs typeface="Calibr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8B168"/>
                    </a:solidFill>
                  </a:tcPr>
                </a:tc>
                <a:tc>
                  <a:txBody>
                    <a:bodyPr/>
                    <a:lstStyle/>
                    <a:p>
                      <a:pPr marL="635" algn="ctr">
                        <a:lnSpc>
                          <a:spcPts val="2330"/>
                        </a:lnSpc>
                      </a:pPr>
                      <a:r>
                        <a:rPr sz="1800" b="1" dirty="0">
                          <a:latin typeface="Calibri"/>
                          <a:cs typeface="Calibri"/>
                        </a:rPr>
                        <a:t>Visual</a:t>
                      </a:r>
                      <a:r>
                        <a:rPr sz="1800" b="1" spc="-50" dirty="0">
                          <a:latin typeface="Calibri"/>
                          <a:cs typeface="Calibri"/>
                        </a:rPr>
                        <a:t> </a:t>
                      </a:r>
                      <a:r>
                        <a:rPr sz="1800" b="1" dirty="0">
                          <a:latin typeface="Calibri"/>
                          <a:cs typeface="Calibri"/>
                        </a:rPr>
                        <a:t>Acuity</a:t>
                      </a:r>
                      <a:r>
                        <a:rPr sz="1800" b="1" spc="-40" dirty="0">
                          <a:latin typeface="Calibri"/>
                          <a:cs typeface="Calibri"/>
                        </a:rPr>
                        <a:t> </a:t>
                      </a:r>
                      <a:r>
                        <a:rPr sz="1800" b="1" dirty="0">
                          <a:latin typeface="Calibri"/>
                          <a:cs typeface="Calibri"/>
                        </a:rPr>
                        <a:t>Screening</a:t>
                      </a:r>
                      <a:r>
                        <a:rPr sz="1800" b="1" spc="-15" dirty="0">
                          <a:latin typeface="Calibri"/>
                          <a:cs typeface="Calibri"/>
                        </a:rPr>
                        <a:t> </a:t>
                      </a:r>
                      <a:r>
                        <a:rPr sz="1800" b="1" spc="-10" dirty="0">
                          <a:latin typeface="Calibri"/>
                          <a:cs typeface="Calibri"/>
                        </a:rPr>
                        <a:t>20-</a:t>
                      </a:r>
                      <a:r>
                        <a:rPr sz="1800" b="1" spc="-20" dirty="0">
                          <a:latin typeface="Calibri"/>
                          <a:cs typeface="Calibri"/>
                        </a:rPr>
                        <a:t>Foot</a:t>
                      </a:r>
                      <a:endParaRPr sz="1800" dirty="0">
                        <a:latin typeface="Calibri"/>
                        <a:cs typeface="Calibri"/>
                      </a:endParaRPr>
                    </a:p>
                    <a:p>
                      <a:pPr algn="ctr">
                        <a:lnSpc>
                          <a:spcPct val="100000"/>
                        </a:lnSpc>
                        <a:spcBef>
                          <a:spcPts val="165"/>
                        </a:spcBef>
                      </a:pPr>
                      <a:r>
                        <a:rPr sz="1800" b="1" spc="-10" dirty="0">
                          <a:latin typeface="Calibri"/>
                          <a:cs typeface="Calibri"/>
                        </a:rPr>
                        <a:t>Equivalent</a:t>
                      </a:r>
                      <a:r>
                        <a:rPr sz="1800" b="1" spc="-55" dirty="0">
                          <a:latin typeface="Calibri"/>
                          <a:cs typeface="Calibri"/>
                        </a:rPr>
                        <a:t> </a:t>
                      </a:r>
                      <a:r>
                        <a:rPr sz="1800" b="1" dirty="0">
                          <a:latin typeface="Calibri"/>
                          <a:cs typeface="Calibri"/>
                        </a:rPr>
                        <a:t>Critical</a:t>
                      </a:r>
                      <a:r>
                        <a:rPr sz="1800" b="1" spc="-35" dirty="0">
                          <a:latin typeface="Calibri"/>
                          <a:cs typeface="Calibri"/>
                        </a:rPr>
                        <a:t> </a:t>
                      </a:r>
                      <a:r>
                        <a:rPr sz="1800" b="1" spc="-20" dirty="0">
                          <a:latin typeface="Calibri"/>
                          <a:cs typeface="Calibri"/>
                        </a:rPr>
                        <a:t>Line</a:t>
                      </a:r>
                      <a:endParaRPr sz="1800" dirty="0">
                        <a:latin typeface="Calibri"/>
                        <a:cs typeface="Calibr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8B168"/>
                    </a:solidFill>
                  </a:tcPr>
                </a:tc>
                <a:extLst>
                  <a:ext uri="{0D108BD9-81ED-4DB2-BD59-A6C34878D82A}">
                    <a16:rowId xmlns:a16="http://schemas.microsoft.com/office/drawing/2014/main" val="10000"/>
                  </a:ext>
                </a:extLst>
              </a:tr>
              <a:tr h="274544">
                <a:tc>
                  <a:txBody>
                    <a:bodyPr/>
                    <a:lstStyle/>
                    <a:p>
                      <a:pPr algn="ctr">
                        <a:lnSpc>
                          <a:spcPts val="2330"/>
                        </a:lnSpc>
                      </a:pPr>
                      <a:r>
                        <a:rPr sz="1800" dirty="0">
                          <a:latin typeface="Calibri"/>
                          <a:cs typeface="Calibri"/>
                        </a:rPr>
                        <a:t>3</a:t>
                      </a: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tc>
                  <a:txBody>
                    <a:bodyPr/>
                    <a:lstStyle/>
                    <a:p>
                      <a:pPr algn="ctr">
                        <a:lnSpc>
                          <a:spcPts val="2330"/>
                        </a:lnSpc>
                      </a:pPr>
                      <a:r>
                        <a:rPr sz="1800" spc="-10" dirty="0">
                          <a:latin typeface="Calibri"/>
                          <a:cs typeface="Calibri"/>
                        </a:rPr>
                        <a:t>20/50</a:t>
                      </a:r>
                      <a:endParaRPr sz="1800" dirty="0">
                        <a:latin typeface="Calibri"/>
                        <a:cs typeface="Calibr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extLst>
                  <a:ext uri="{0D108BD9-81ED-4DB2-BD59-A6C34878D82A}">
                    <a16:rowId xmlns:a16="http://schemas.microsoft.com/office/drawing/2014/main" val="10001"/>
                  </a:ext>
                </a:extLst>
              </a:tr>
              <a:tr h="274544">
                <a:tc>
                  <a:txBody>
                    <a:bodyPr/>
                    <a:lstStyle/>
                    <a:p>
                      <a:pPr algn="ctr">
                        <a:lnSpc>
                          <a:spcPts val="2335"/>
                        </a:lnSpc>
                      </a:pPr>
                      <a:r>
                        <a:rPr sz="1800" dirty="0">
                          <a:latin typeface="Calibri"/>
                          <a:cs typeface="Calibri"/>
                        </a:rPr>
                        <a:t>4</a:t>
                      </a: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tcPr>
                </a:tc>
                <a:tc>
                  <a:txBody>
                    <a:bodyPr/>
                    <a:lstStyle/>
                    <a:p>
                      <a:pPr algn="ctr">
                        <a:lnSpc>
                          <a:spcPts val="2335"/>
                        </a:lnSpc>
                      </a:pPr>
                      <a:r>
                        <a:rPr sz="1800" spc="-10" dirty="0">
                          <a:latin typeface="Calibri"/>
                          <a:cs typeface="Calibri"/>
                        </a:rPr>
                        <a:t>20/40</a:t>
                      </a:r>
                      <a:endParaRPr sz="1800" dirty="0">
                        <a:latin typeface="Calibri"/>
                        <a:cs typeface="Calibr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tcPr>
                </a:tc>
                <a:extLst>
                  <a:ext uri="{0D108BD9-81ED-4DB2-BD59-A6C34878D82A}">
                    <a16:rowId xmlns:a16="http://schemas.microsoft.com/office/drawing/2014/main" val="10002"/>
                  </a:ext>
                </a:extLst>
              </a:tr>
              <a:tr h="274544">
                <a:tc>
                  <a:txBody>
                    <a:bodyPr/>
                    <a:lstStyle/>
                    <a:p>
                      <a:pPr algn="ctr">
                        <a:lnSpc>
                          <a:spcPts val="2335"/>
                        </a:lnSpc>
                      </a:pPr>
                      <a:r>
                        <a:rPr sz="1800" dirty="0">
                          <a:latin typeface="Calibri"/>
                          <a:cs typeface="Calibri"/>
                        </a:rPr>
                        <a:t>5</a:t>
                      </a:r>
                      <a:r>
                        <a:rPr sz="1800" spc="-5" dirty="0">
                          <a:latin typeface="Calibri"/>
                          <a:cs typeface="Calibri"/>
                        </a:rPr>
                        <a:t> </a:t>
                      </a:r>
                      <a:r>
                        <a:rPr sz="1800" dirty="0">
                          <a:latin typeface="Calibri"/>
                          <a:cs typeface="Calibri"/>
                        </a:rPr>
                        <a:t>and</a:t>
                      </a:r>
                      <a:r>
                        <a:rPr sz="1800" spc="-10" dirty="0">
                          <a:latin typeface="Calibri"/>
                          <a:cs typeface="Calibri"/>
                        </a:rPr>
                        <a:t> </a:t>
                      </a:r>
                      <a:r>
                        <a:rPr sz="1800" spc="-20" dirty="0">
                          <a:latin typeface="Calibri"/>
                          <a:cs typeface="Calibri"/>
                        </a:rPr>
                        <a:t>older</a:t>
                      </a:r>
                      <a:endParaRPr sz="1800" dirty="0">
                        <a:latin typeface="Calibri"/>
                        <a:cs typeface="Calibr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tc>
                  <a:txBody>
                    <a:bodyPr/>
                    <a:lstStyle/>
                    <a:p>
                      <a:pPr algn="ctr">
                        <a:lnSpc>
                          <a:spcPts val="2335"/>
                        </a:lnSpc>
                      </a:pPr>
                      <a:r>
                        <a:rPr sz="1800" spc="-10" dirty="0">
                          <a:latin typeface="Calibri"/>
                          <a:cs typeface="Calibri"/>
                        </a:rPr>
                        <a:t>20/32</a:t>
                      </a:r>
                      <a:endParaRPr sz="1800" dirty="0">
                        <a:latin typeface="Calibri"/>
                        <a:cs typeface="Calibr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76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7621" y="145927"/>
            <a:ext cx="10978219" cy="904477"/>
          </a:xfrm>
          <a:prstGeom prst="rect">
            <a:avLst/>
          </a:prstGeom>
        </p:spPr>
        <p:txBody>
          <a:bodyPr vert="horz" wrap="square" lIns="0" tIns="286130" rIns="0" bIns="0" rtlCol="0" anchor="t" anchorCtr="0">
            <a:spAutoFit/>
          </a:bodyPr>
          <a:lstStyle/>
          <a:p>
            <a:pPr marL="2072639">
              <a:lnSpc>
                <a:spcPct val="100000"/>
              </a:lnSpc>
              <a:spcBef>
                <a:spcPts val="105"/>
              </a:spcBef>
            </a:pPr>
            <a:r>
              <a:rPr sz="4000" dirty="0">
                <a:solidFill>
                  <a:schemeClr val="accent5">
                    <a:lumMod val="75000"/>
                  </a:schemeClr>
                </a:solidFill>
                <a:latin typeface="+mn-lt"/>
              </a:rPr>
              <a:t>Key</a:t>
            </a:r>
            <a:r>
              <a:rPr sz="4000" spc="-15" dirty="0">
                <a:solidFill>
                  <a:schemeClr val="accent5">
                    <a:lumMod val="75000"/>
                  </a:schemeClr>
                </a:solidFill>
                <a:latin typeface="+mn-lt"/>
              </a:rPr>
              <a:t> </a:t>
            </a:r>
            <a:r>
              <a:rPr sz="4000" spc="-10" dirty="0">
                <a:solidFill>
                  <a:schemeClr val="accent5">
                    <a:lumMod val="75000"/>
                  </a:schemeClr>
                </a:solidFill>
                <a:latin typeface="+mn-lt"/>
              </a:rPr>
              <a:t>Points</a:t>
            </a:r>
          </a:p>
        </p:txBody>
      </p:sp>
      <p:sp>
        <p:nvSpPr>
          <p:cNvPr id="3" name="object 3"/>
          <p:cNvSpPr txBox="1">
            <a:spLocks noGrp="1"/>
          </p:cNvSpPr>
          <p:nvPr>
            <p:ph sz="half" idx="2"/>
          </p:nvPr>
        </p:nvSpPr>
        <p:spPr>
          <a:xfrm>
            <a:off x="1415709" y="1343133"/>
            <a:ext cx="5033433" cy="2797817"/>
          </a:xfrm>
          <a:prstGeom prst="rect">
            <a:avLst/>
          </a:prstGeom>
        </p:spPr>
        <p:txBody>
          <a:bodyPr vert="horz" wrap="square" lIns="0" tIns="100965" rIns="0" bIns="0" rtlCol="0">
            <a:spAutoFit/>
          </a:bodyPr>
          <a:lstStyle/>
          <a:p>
            <a:pPr marL="354965" marR="5080" indent="-342265">
              <a:lnSpc>
                <a:spcPts val="2880"/>
              </a:lnSpc>
              <a:spcBef>
                <a:spcPts val="795"/>
              </a:spcBef>
              <a:buChar char="•"/>
              <a:tabLst>
                <a:tab pos="354965" algn="l"/>
                <a:tab pos="355600" algn="l"/>
              </a:tabLst>
            </a:pPr>
            <a:r>
              <a:rPr sz="1800" dirty="0">
                <a:solidFill>
                  <a:schemeClr val="tx1"/>
                </a:solidFill>
                <a:latin typeface="+mn-lt"/>
              </a:rPr>
              <a:t>Screening</a:t>
            </a:r>
            <a:r>
              <a:rPr sz="1800" spc="-55" dirty="0">
                <a:solidFill>
                  <a:schemeClr val="tx1"/>
                </a:solidFill>
                <a:latin typeface="+mn-lt"/>
              </a:rPr>
              <a:t> </a:t>
            </a:r>
            <a:r>
              <a:rPr sz="1800" spc="-20" dirty="0">
                <a:solidFill>
                  <a:schemeClr val="tx1"/>
                </a:solidFill>
                <a:latin typeface="+mn-lt"/>
              </a:rPr>
              <a:t>line </a:t>
            </a:r>
            <a:r>
              <a:rPr sz="1800" dirty="0">
                <a:solidFill>
                  <a:schemeClr val="tx1"/>
                </a:solidFill>
                <a:latin typeface="+mn-lt"/>
              </a:rPr>
              <a:t>marked</a:t>
            </a:r>
            <a:r>
              <a:rPr sz="1800" spc="-30" dirty="0">
                <a:solidFill>
                  <a:schemeClr val="tx1"/>
                </a:solidFill>
                <a:latin typeface="+mn-lt"/>
              </a:rPr>
              <a:t> </a:t>
            </a:r>
            <a:r>
              <a:rPr sz="1800" dirty="0">
                <a:solidFill>
                  <a:schemeClr val="tx1"/>
                </a:solidFill>
                <a:latin typeface="+mn-lt"/>
              </a:rPr>
              <a:t>at</a:t>
            </a:r>
            <a:r>
              <a:rPr sz="1800" spc="-20" dirty="0">
                <a:solidFill>
                  <a:schemeClr val="tx1"/>
                </a:solidFill>
                <a:latin typeface="+mn-lt"/>
              </a:rPr>
              <a:t> </a:t>
            </a:r>
            <a:r>
              <a:rPr sz="1800" dirty="0">
                <a:solidFill>
                  <a:schemeClr val="tx1"/>
                </a:solidFill>
                <a:latin typeface="+mn-lt"/>
              </a:rPr>
              <a:t>10</a:t>
            </a:r>
            <a:r>
              <a:rPr sz="1800" spc="-25" dirty="0">
                <a:solidFill>
                  <a:schemeClr val="tx1"/>
                </a:solidFill>
                <a:latin typeface="+mn-lt"/>
              </a:rPr>
              <a:t> </a:t>
            </a:r>
            <a:r>
              <a:rPr sz="1800" dirty="0">
                <a:solidFill>
                  <a:schemeClr val="tx1"/>
                </a:solidFill>
                <a:latin typeface="+mn-lt"/>
              </a:rPr>
              <a:t>feet</a:t>
            </a:r>
            <a:r>
              <a:rPr sz="1800" spc="-55" dirty="0">
                <a:solidFill>
                  <a:schemeClr val="tx1"/>
                </a:solidFill>
                <a:latin typeface="+mn-lt"/>
              </a:rPr>
              <a:t> </a:t>
            </a:r>
            <a:r>
              <a:rPr sz="1800" dirty="0">
                <a:solidFill>
                  <a:schemeClr val="tx1"/>
                </a:solidFill>
                <a:latin typeface="+mn-lt"/>
              </a:rPr>
              <a:t>on</a:t>
            </a:r>
            <a:r>
              <a:rPr sz="1800" spc="-60" dirty="0">
                <a:solidFill>
                  <a:schemeClr val="tx1"/>
                </a:solidFill>
                <a:latin typeface="+mn-lt"/>
              </a:rPr>
              <a:t> </a:t>
            </a:r>
            <a:r>
              <a:rPr sz="1800" dirty="0">
                <a:solidFill>
                  <a:schemeClr val="tx1"/>
                </a:solidFill>
                <a:latin typeface="+mn-lt"/>
              </a:rPr>
              <a:t>the</a:t>
            </a:r>
            <a:r>
              <a:rPr sz="1800" spc="-45" dirty="0">
                <a:solidFill>
                  <a:schemeClr val="tx1"/>
                </a:solidFill>
                <a:latin typeface="+mn-lt"/>
              </a:rPr>
              <a:t> </a:t>
            </a:r>
            <a:r>
              <a:rPr sz="1800" spc="-10" dirty="0">
                <a:solidFill>
                  <a:schemeClr val="tx1"/>
                </a:solidFill>
                <a:latin typeface="+mn-lt"/>
              </a:rPr>
              <a:t>floor.</a:t>
            </a:r>
          </a:p>
          <a:p>
            <a:pPr marL="354965" marR="512445" indent="-342900" algn="just">
              <a:lnSpc>
                <a:spcPct val="80000"/>
              </a:lnSpc>
              <a:spcBef>
                <a:spcPts val="745"/>
              </a:spcBef>
              <a:buChar char="•"/>
              <a:tabLst>
                <a:tab pos="355600" algn="l"/>
              </a:tabLst>
            </a:pPr>
            <a:r>
              <a:rPr sz="1800" dirty="0">
                <a:solidFill>
                  <a:schemeClr val="tx1"/>
                </a:solidFill>
                <a:latin typeface="+mn-lt"/>
              </a:rPr>
              <a:t>Screening</a:t>
            </a:r>
            <a:r>
              <a:rPr sz="1800" spc="-45" dirty="0">
                <a:solidFill>
                  <a:schemeClr val="tx1"/>
                </a:solidFill>
                <a:latin typeface="+mn-lt"/>
              </a:rPr>
              <a:t> </a:t>
            </a:r>
            <a:r>
              <a:rPr sz="1800" dirty="0">
                <a:solidFill>
                  <a:schemeClr val="tx1"/>
                </a:solidFill>
                <a:latin typeface="+mn-lt"/>
              </a:rPr>
              <a:t>line</a:t>
            </a:r>
            <a:r>
              <a:rPr sz="1800" spc="-40" dirty="0">
                <a:solidFill>
                  <a:schemeClr val="tx1"/>
                </a:solidFill>
                <a:latin typeface="+mn-lt"/>
              </a:rPr>
              <a:t> </a:t>
            </a:r>
            <a:r>
              <a:rPr sz="1800" spc="-25" dirty="0">
                <a:solidFill>
                  <a:schemeClr val="tx1"/>
                </a:solidFill>
                <a:latin typeface="+mn-lt"/>
              </a:rPr>
              <a:t>is </a:t>
            </a:r>
            <a:r>
              <a:rPr sz="1800" dirty="0">
                <a:solidFill>
                  <a:schemeClr val="tx1"/>
                </a:solidFill>
                <a:latin typeface="+mn-lt"/>
              </a:rPr>
              <a:t>directly</a:t>
            </a:r>
            <a:r>
              <a:rPr sz="1800" spc="-45" dirty="0">
                <a:solidFill>
                  <a:schemeClr val="tx1"/>
                </a:solidFill>
                <a:latin typeface="+mn-lt"/>
              </a:rPr>
              <a:t> </a:t>
            </a:r>
            <a:r>
              <a:rPr sz="1800" dirty="0">
                <a:solidFill>
                  <a:schemeClr val="tx1"/>
                </a:solidFill>
                <a:latin typeface="+mn-lt"/>
              </a:rPr>
              <a:t>in</a:t>
            </a:r>
            <a:r>
              <a:rPr sz="1800" spc="-25" dirty="0">
                <a:solidFill>
                  <a:schemeClr val="tx1"/>
                </a:solidFill>
                <a:latin typeface="+mn-lt"/>
              </a:rPr>
              <a:t> </a:t>
            </a:r>
            <a:r>
              <a:rPr sz="1800" dirty="0">
                <a:solidFill>
                  <a:schemeClr val="tx1"/>
                </a:solidFill>
                <a:latin typeface="+mn-lt"/>
              </a:rPr>
              <a:t>front </a:t>
            </a:r>
            <a:r>
              <a:rPr sz="1800" spc="-25" dirty="0">
                <a:solidFill>
                  <a:schemeClr val="tx1"/>
                </a:solidFill>
                <a:latin typeface="+mn-lt"/>
              </a:rPr>
              <a:t>of </a:t>
            </a:r>
            <a:r>
              <a:rPr sz="1800" dirty="0">
                <a:solidFill>
                  <a:schemeClr val="tx1"/>
                </a:solidFill>
                <a:latin typeface="+mn-lt"/>
              </a:rPr>
              <a:t>eye</a:t>
            </a:r>
            <a:r>
              <a:rPr sz="1800" spc="-20" dirty="0">
                <a:solidFill>
                  <a:schemeClr val="tx1"/>
                </a:solidFill>
                <a:latin typeface="+mn-lt"/>
              </a:rPr>
              <a:t> </a:t>
            </a:r>
            <a:r>
              <a:rPr sz="1800" spc="-10" dirty="0">
                <a:solidFill>
                  <a:schemeClr val="tx1"/>
                </a:solidFill>
                <a:latin typeface="+mn-lt"/>
              </a:rPr>
              <a:t>chart.</a:t>
            </a:r>
            <a:endParaRPr lang="en-US" sz="1800" dirty="0">
              <a:solidFill>
                <a:schemeClr val="tx1"/>
              </a:solidFill>
              <a:latin typeface="+mn-lt"/>
              <a:cs typeface="Arial"/>
            </a:endParaRPr>
          </a:p>
          <a:p>
            <a:pPr marL="354013" marR="512445" indent="387350" algn="just">
              <a:lnSpc>
                <a:spcPct val="80000"/>
              </a:lnSpc>
              <a:spcBef>
                <a:spcPts val="745"/>
              </a:spcBef>
              <a:buFont typeface="Calibri" panose="020F0502020204030204" pitchFamily="34" charset="0"/>
              <a:buChar char="ꟷ"/>
              <a:tabLst>
                <a:tab pos="741363" algn="l"/>
              </a:tabLst>
            </a:pPr>
            <a:r>
              <a:rPr lang="en-US" sz="1800" spc="-10" dirty="0">
                <a:solidFill>
                  <a:schemeClr val="tx1"/>
                </a:solidFill>
                <a:latin typeface="+mn-lt"/>
              </a:rPr>
              <a:t>May use arch or heel line</a:t>
            </a:r>
          </a:p>
          <a:p>
            <a:pPr marL="354013" marR="512445" indent="387350" algn="just">
              <a:lnSpc>
                <a:spcPct val="80000"/>
              </a:lnSpc>
              <a:spcBef>
                <a:spcPts val="745"/>
              </a:spcBef>
              <a:buFont typeface="Calibri" panose="020F0502020204030204" pitchFamily="34" charset="0"/>
              <a:buChar char="ꟷ"/>
              <a:tabLst>
                <a:tab pos="741363" algn="l"/>
              </a:tabLst>
            </a:pPr>
            <a:r>
              <a:rPr lang="en-US" sz="1800" kern="0" dirty="0">
                <a:solidFill>
                  <a:schemeClr val="tx1"/>
                </a:solidFill>
                <a:latin typeface="+mn-lt"/>
                <a:cs typeface="Segoe UI"/>
              </a:rPr>
              <a:t>Eye</a:t>
            </a:r>
            <a:r>
              <a:rPr lang="en-US" sz="1800" kern="0" spc="-40" dirty="0">
                <a:solidFill>
                  <a:schemeClr val="tx1"/>
                </a:solidFill>
                <a:latin typeface="+mn-lt"/>
                <a:cs typeface="Segoe UI"/>
              </a:rPr>
              <a:t> </a:t>
            </a:r>
            <a:r>
              <a:rPr lang="en-US" sz="1800" kern="0" dirty="0">
                <a:solidFill>
                  <a:schemeClr val="tx1"/>
                </a:solidFill>
                <a:latin typeface="+mn-lt"/>
                <a:cs typeface="Segoe UI"/>
              </a:rPr>
              <a:t>chart</a:t>
            </a:r>
            <a:r>
              <a:rPr lang="en-US" sz="1800" kern="0" spc="-18" dirty="0">
                <a:solidFill>
                  <a:schemeClr val="tx1"/>
                </a:solidFill>
                <a:latin typeface="+mn-lt"/>
                <a:cs typeface="Segoe UI"/>
              </a:rPr>
              <a:t> </a:t>
            </a:r>
            <a:r>
              <a:rPr lang="en-US" sz="1800" kern="0" dirty="0">
                <a:solidFill>
                  <a:schemeClr val="tx1"/>
                </a:solidFill>
                <a:latin typeface="+mn-lt"/>
                <a:cs typeface="Segoe UI"/>
              </a:rPr>
              <a:t>should</a:t>
            </a:r>
            <a:r>
              <a:rPr lang="en-US" sz="1800" kern="0" spc="-35" dirty="0">
                <a:solidFill>
                  <a:schemeClr val="tx1"/>
                </a:solidFill>
                <a:latin typeface="+mn-lt"/>
                <a:cs typeface="Segoe UI"/>
              </a:rPr>
              <a:t> </a:t>
            </a:r>
            <a:r>
              <a:rPr lang="en-US" sz="1800" kern="0" dirty="0">
                <a:solidFill>
                  <a:schemeClr val="tx1"/>
                </a:solidFill>
                <a:latin typeface="+mn-lt"/>
                <a:cs typeface="Segoe UI"/>
              </a:rPr>
              <a:t>be</a:t>
            </a:r>
            <a:r>
              <a:rPr lang="en-US" sz="1800" kern="0" spc="-26" dirty="0">
                <a:solidFill>
                  <a:schemeClr val="tx1"/>
                </a:solidFill>
                <a:latin typeface="+mn-lt"/>
                <a:cs typeface="Segoe UI"/>
              </a:rPr>
              <a:t> </a:t>
            </a:r>
            <a:r>
              <a:rPr lang="en-US" sz="1800" kern="0" dirty="0">
                <a:solidFill>
                  <a:schemeClr val="tx1"/>
                </a:solidFill>
                <a:latin typeface="+mn-lt"/>
                <a:cs typeface="Segoe UI"/>
              </a:rPr>
              <a:t>at</a:t>
            </a:r>
            <a:r>
              <a:rPr lang="en-US" sz="1800" kern="0" spc="-18" dirty="0">
                <a:solidFill>
                  <a:schemeClr val="tx1"/>
                </a:solidFill>
                <a:latin typeface="+mn-lt"/>
                <a:cs typeface="Segoe UI"/>
              </a:rPr>
              <a:t> </a:t>
            </a:r>
            <a:r>
              <a:rPr lang="en-US" sz="1800" kern="0" dirty="0">
                <a:solidFill>
                  <a:schemeClr val="tx1"/>
                </a:solidFill>
                <a:latin typeface="+mn-lt"/>
                <a:cs typeface="Segoe UI"/>
              </a:rPr>
              <a:t>child’s</a:t>
            </a:r>
            <a:r>
              <a:rPr lang="en-US" sz="1800" kern="0" spc="-4" dirty="0">
                <a:solidFill>
                  <a:schemeClr val="tx1"/>
                </a:solidFill>
                <a:latin typeface="+mn-lt"/>
                <a:cs typeface="Segoe UI"/>
              </a:rPr>
              <a:t> </a:t>
            </a:r>
            <a:r>
              <a:rPr lang="en-US" sz="1800" kern="0" dirty="0">
                <a:solidFill>
                  <a:schemeClr val="tx1"/>
                </a:solidFill>
                <a:latin typeface="+mn-lt"/>
                <a:cs typeface="Segoe UI"/>
              </a:rPr>
              <a:t>eye</a:t>
            </a:r>
            <a:r>
              <a:rPr lang="en-US" sz="1800" kern="0" spc="-26" dirty="0">
                <a:solidFill>
                  <a:schemeClr val="tx1"/>
                </a:solidFill>
                <a:latin typeface="+mn-lt"/>
                <a:cs typeface="Segoe UI"/>
              </a:rPr>
              <a:t> </a:t>
            </a:r>
            <a:r>
              <a:rPr lang="en-US" sz="1800" kern="0" spc="-9" dirty="0">
                <a:solidFill>
                  <a:schemeClr val="tx1"/>
                </a:solidFill>
                <a:latin typeface="+mn-lt"/>
                <a:cs typeface="Segoe UI"/>
              </a:rPr>
              <a:t>level and screen each eye separately</a:t>
            </a:r>
            <a:endParaRPr lang="en-US" sz="1800" spc="-10" dirty="0">
              <a:solidFill>
                <a:schemeClr val="tx1"/>
              </a:solidFill>
              <a:latin typeface="+mn-lt"/>
            </a:endParaRPr>
          </a:p>
          <a:p>
            <a:pPr marL="355600" marR="625475" indent="-342900" algn="just">
              <a:lnSpc>
                <a:spcPts val="2880"/>
              </a:lnSpc>
              <a:spcBef>
                <a:spcPts val="695"/>
              </a:spcBef>
              <a:buChar char="•"/>
              <a:tabLst>
                <a:tab pos="355600" algn="l"/>
              </a:tabLst>
            </a:pPr>
            <a:r>
              <a:rPr sz="1800" dirty="0">
                <a:solidFill>
                  <a:schemeClr val="tx1"/>
                </a:solidFill>
                <a:latin typeface="+mn-lt"/>
              </a:rPr>
              <a:t>Vision</a:t>
            </a:r>
            <a:r>
              <a:rPr sz="1800" spc="-95" dirty="0">
                <a:solidFill>
                  <a:schemeClr val="tx1"/>
                </a:solidFill>
                <a:latin typeface="+mn-lt"/>
              </a:rPr>
              <a:t> </a:t>
            </a:r>
            <a:r>
              <a:rPr sz="1800" spc="-10" dirty="0">
                <a:solidFill>
                  <a:schemeClr val="tx1"/>
                </a:solidFill>
                <a:latin typeface="+mn-lt"/>
              </a:rPr>
              <a:t>screening </a:t>
            </a:r>
            <a:r>
              <a:rPr sz="1800" spc="-20" dirty="0">
                <a:solidFill>
                  <a:schemeClr val="tx1"/>
                </a:solidFill>
                <a:latin typeface="+mn-lt"/>
              </a:rPr>
              <a:t>area</a:t>
            </a:r>
          </a:p>
          <a:p>
            <a:pPr marL="755650" lvl="1" indent="-409575">
              <a:lnSpc>
                <a:spcPct val="100000"/>
              </a:lnSpc>
              <a:spcBef>
                <a:spcPts val="25"/>
              </a:spcBef>
              <a:buFont typeface="Calibri" panose="020F0502020204030204" pitchFamily="34" charset="0"/>
              <a:buChar char="ꟷ"/>
              <a:tabLst>
                <a:tab pos="756920" algn="l"/>
              </a:tabLst>
            </a:pPr>
            <a:r>
              <a:rPr dirty="0">
                <a:solidFill>
                  <a:schemeClr val="tx1"/>
                </a:solidFill>
                <a:cs typeface="Arial"/>
              </a:rPr>
              <a:t>Out</a:t>
            </a:r>
            <a:r>
              <a:rPr spc="-25" dirty="0">
                <a:solidFill>
                  <a:schemeClr val="tx1"/>
                </a:solidFill>
                <a:cs typeface="Arial"/>
              </a:rPr>
              <a:t> </a:t>
            </a:r>
            <a:r>
              <a:rPr dirty="0">
                <a:solidFill>
                  <a:schemeClr val="tx1"/>
                </a:solidFill>
                <a:cs typeface="Arial"/>
              </a:rPr>
              <a:t>of</a:t>
            </a:r>
            <a:r>
              <a:rPr spc="-35" dirty="0">
                <a:solidFill>
                  <a:schemeClr val="tx1"/>
                </a:solidFill>
                <a:cs typeface="Arial"/>
              </a:rPr>
              <a:t> </a:t>
            </a:r>
            <a:r>
              <a:rPr dirty="0">
                <a:solidFill>
                  <a:schemeClr val="tx1"/>
                </a:solidFill>
                <a:cs typeface="Arial"/>
              </a:rPr>
              <a:t>traffic</a:t>
            </a:r>
            <a:r>
              <a:rPr spc="-15" dirty="0">
                <a:solidFill>
                  <a:schemeClr val="tx1"/>
                </a:solidFill>
                <a:cs typeface="Arial"/>
              </a:rPr>
              <a:t> </a:t>
            </a:r>
            <a:r>
              <a:rPr spc="-20" dirty="0">
                <a:solidFill>
                  <a:schemeClr val="tx1"/>
                </a:solidFill>
                <a:cs typeface="Arial"/>
              </a:rPr>
              <a:t>area</a:t>
            </a:r>
            <a:endParaRPr dirty="0">
              <a:solidFill>
                <a:schemeClr val="tx1"/>
              </a:solidFill>
              <a:cs typeface="Arial"/>
            </a:endParaRPr>
          </a:p>
          <a:p>
            <a:pPr marL="755650" marR="429259" lvl="1" indent="-409575">
              <a:lnSpc>
                <a:spcPts val="2880"/>
              </a:lnSpc>
              <a:spcBef>
                <a:spcPts val="695"/>
              </a:spcBef>
              <a:buFont typeface="Calibri" panose="020F0502020204030204" pitchFamily="34" charset="0"/>
              <a:buChar char="ꟷ"/>
              <a:tabLst>
                <a:tab pos="756920" algn="l"/>
              </a:tabLst>
            </a:pPr>
            <a:r>
              <a:rPr dirty="0">
                <a:solidFill>
                  <a:schemeClr val="tx1"/>
                </a:solidFill>
                <a:cs typeface="Arial"/>
              </a:rPr>
              <a:t>Have</a:t>
            </a:r>
            <a:r>
              <a:rPr spc="-50" dirty="0">
                <a:solidFill>
                  <a:schemeClr val="tx1"/>
                </a:solidFill>
                <a:cs typeface="Arial"/>
              </a:rPr>
              <a:t> </a:t>
            </a:r>
            <a:r>
              <a:rPr spc="-10" dirty="0">
                <a:solidFill>
                  <a:schemeClr val="tx1"/>
                </a:solidFill>
                <a:cs typeface="Arial"/>
              </a:rPr>
              <a:t>adequate lighting</a:t>
            </a:r>
            <a:endParaRPr dirty="0">
              <a:solidFill>
                <a:schemeClr val="tx1"/>
              </a:solidFill>
              <a:cs typeface="Arial"/>
            </a:endParaRPr>
          </a:p>
        </p:txBody>
      </p:sp>
      <p:sp>
        <p:nvSpPr>
          <p:cNvPr id="4" name="object 4"/>
          <p:cNvSpPr/>
          <p:nvPr/>
        </p:nvSpPr>
        <p:spPr>
          <a:xfrm>
            <a:off x="6653099" y="2487167"/>
            <a:ext cx="0" cy="1600200"/>
          </a:xfrm>
          <a:custGeom>
            <a:avLst/>
            <a:gdLst/>
            <a:ahLst/>
            <a:cxnLst/>
            <a:rect l="l" t="t" r="r" b="b"/>
            <a:pathLst>
              <a:path h="1600200">
                <a:moveTo>
                  <a:pt x="0" y="0"/>
                </a:moveTo>
                <a:lnTo>
                  <a:pt x="0" y="1600200"/>
                </a:lnTo>
              </a:path>
            </a:pathLst>
          </a:custGeom>
          <a:ln w="76200">
            <a:solidFill>
              <a:srgbClr val="000000"/>
            </a:solidFill>
          </a:ln>
        </p:spPr>
        <p:txBody>
          <a:bodyPr wrap="square" lIns="0" tIns="0" rIns="0" bIns="0" rtlCol="0"/>
          <a:lstStyle/>
          <a:p>
            <a:endParaRPr dirty="0"/>
          </a:p>
        </p:txBody>
      </p:sp>
      <p:sp>
        <p:nvSpPr>
          <p:cNvPr id="5" name="object 5"/>
          <p:cNvSpPr txBox="1"/>
          <p:nvPr/>
        </p:nvSpPr>
        <p:spPr>
          <a:xfrm>
            <a:off x="7367727" y="4622406"/>
            <a:ext cx="2616200" cy="1120140"/>
          </a:xfrm>
          <a:prstGeom prst="rect">
            <a:avLst/>
          </a:prstGeom>
        </p:spPr>
        <p:txBody>
          <a:bodyPr vert="horz" wrap="square" lIns="0" tIns="12700" rIns="0" bIns="0" rtlCol="0">
            <a:spAutoFit/>
          </a:bodyPr>
          <a:lstStyle/>
          <a:p>
            <a:pPr marL="88900">
              <a:spcBef>
                <a:spcPts val="100"/>
              </a:spcBef>
            </a:pPr>
            <a:r>
              <a:rPr lang="en-US" sz="2400" b="1" spc="-20" dirty="0">
                <a:solidFill>
                  <a:srgbClr val="CB177D"/>
                </a:solidFill>
                <a:cs typeface="Arial"/>
              </a:rPr>
              <a:t>10 </a:t>
            </a:r>
            <a:r>
              <a:rPr sz="2400" b="1" spc="-20" dirty="0">
                <a:solidFill>
                  <a:srgbClr val="CB177D"/>
                </a:solidFill>
                <a:cs typeface="Arial"/>
              </a:rPr>
              <a:t>FEET</a:t>
            </a:r>
            <a:endParaRPr sz="2400" dirty="0">
              <a:solidFill>
                <a:srgbClr val="CB177D"/>
              </a:solidFill>
              <a:cs typeface="Arial"/>
            </a:endParaRPr>
          </a:p>
          <a:p>
            <a:pPr>
              <a:spcBef>
                <a:spcPts val="35"/>
              </a:spcBef>
            </a:pPr>
            <a:endParaRPr sz="2450" dirty="0">
              <a:solidFill>
                <a:srgbClr val="CB177D"/>
              </a:solidFill>
              <a:cs typeface="Arial"/>
            </a:endParaRPr>
          </a:p>
          <a:p>
            <a:pPr marL="12700">
              <a:spcBef>
                <a:spcPts val="5"/>
              </a:spcBef>
            </a:pPr>
            <a:r>
              <a:rPr sz="2400" b="1" dirty="0">
                <a:solidFill>
                  <a:srgbClr val="CB177D"/>
                </a:solidFill>
                <a:cs typeface="Arial"/>
              </a:rPr>
              <a:t>SCREENING</a:t>
            </a:r>
            <a:r>
              <a:rPr sz="2400" b="1" spc="-155" dirty="0">
                <a:solidFill>
                  <a:srgbClr val="CB177D"/>
                </a:solidFill>
                <a:cs typeface="Arial"/>
              </a:rPr>
              <a:t> </a:t>
            </a:r>
            <a:r>
              <a:rPr sz="2400" b="1" spc="-20" dirty="0">
                <a:solidFill>
                  <a:srgbClr val="CB177D"/>
                </a:solidFill>
                <a:cs typeface="Arial"/>
              </a:rPr>
              <a:t>LINE</a:t>
            </a:r>
            <a:endParaRPr sz="2400" dirty="0">
              <a:solidFill>
                <a:srgbClr val="CB177D"/>
              </a:solidFill>
              <a:cs typeface="Arial"/>
            </a:endParaRPr>
          </a:p>
        </p:txBody>
      </p:sp>
      <p:grpSp>
        <p:nvGrpSpPr>
          <p:cNvPr id="6" name="object 6"/>
          <p:cNvGrpSpPr/>
          <p:nvPr/>
        </p:nvGrpSpPr>
        <p:grpSpPr>
          <a:xfrm>
            <a:off x="6604089" y="1650065"/>
            <a:ext cx="476250" cy="781050"/>
            <a:chOff x="5080253" y="1897379"/>
            <a:chExt cx="476250" cy="781050"/>
          </a:xfrm>
        </p:grpSpPr>
        <p:sp>
          <p:nvSpPr>
            <p:cNvPr id="7" name="object 7"/>
            <p:cNvSpPr/>
            <p:nvPr/>
          </p:nvSpPr>
          <p:spPr>
            <a:xfrm>
              <a:off x="5129263" y="1916429"/>
              <a:ext cx="408305" cy="680720"/>
            </a:xfrm>
            <a:custGeom>
              <a:avLst/>
              <a:gdLst/>
              <a:ahLst/>
              <a:cxnLst/>
              <a:rect l="l" t="t" r="r" b="b"/>
              <a:pathLst>
                <a:path w="408304" h="680719">
                  <a:moveTo>
                    <a:pt x="408190" y="0"/>
                  </a:moveTo>
                  <a:lnTo>
                    <a:pt x="0" y="680326"/>
                  </a:lnTo>
                </a:path>
              </a:pathLst>
            </a:custGeom>
            <a:ln w="38100">
              <a:solidFill>
                <a:srgbClr val="A50021"/>
              </a:solidFill>
            </a:ln>
          </p:spPr>
          <p:txBody>
            <a:bodyPr wrap="square" lIns="0" tIns="0" rIns="0" bIns="0" rtlCol="0"/>
            <a:lstStyle/>
            <a:p>
              <a:endParaRPr dirty="0"/>
            </a:p>
          </p:txBody>
        </p:sp>
        <p:sp>
          <p:nvSpPr>
            <p:cNvPr id="8" name="object 8"/>
            <p:cNvSpPr/>
            <p:nvPr/>
          </p:nvSpPr>
          <p:spPr>
            <a:xfrm>
              <a:off x="5080253" y="2551010"/>
              <a:ext cx="107950" cy="127635"/>
            </a:xfrm>
            <a:custGeom>
              <a:avLst/>
              <a:gdLst/>
              <a:ahLst/>
              <a:cxnLst/>
              <a:rect l="l" t="t" r="r" b="b"/>
              <a:pathLst>
                <a:path w="107950" h="127635">
                  <a:moveTo>
                    <a:pt x="9791" y="0"/>
                  </a:moveTo>
                  <a:lnTo>
                    <a:pt x="0" y="127419"/>
                  </a:lnTo>
                  <a:lnTo>
                    <a:pt x="107810" y="58801"/>
                  </a:lnTo>
                  <a:lnTo>
                    <a:pt x="9791" y="0"/>
                  </a:lnTo>
                  <a:close/>
                </a:path>
              </a:pathLst>
            </a:custGeom>
            <a:solidFill>
              <a:srgbClr val="A50021"/>
            </a:solidFill>
          </p:spPr>
          <p:txBody>
            <a:bodyPr wrap="square" lIns="0" tIns="0" rIns="0" bIns="0" rtlCol="0"/>
            <a:lstStyle/>
            <a:p>
              <a:endParaRPr dirty="0"/>
            </a:p>
          </p:txBody>
        </p:sp>
      </p:grpSp>
      <p:grpSp>
        <p:nvGrpSpPr>
          <p:cNvPr id="9" name="object 9"/>
          <p:cNvGrpSpPr/>
          <p:nvPr/>
        </p:nvGrpSpPr>
        <p:grpSpPr>
          <a:xfrm>
            <a:off x="6669992" y="4306494"/>
            <a:ext cx="476884" cy="856615"/>
            <a:chOff x="5098529" y="4524946"/>
            <a:chExt cx="476884" cy="856615"/>
          </a:xfrm>
        </p:grpSpPr>
        <p:sp>
          <p:nvSpPr>
            <p:cNvPr id="10" name="object 10"/>
            <p:cNvSpPr/>
            <p:nvPr/>
          </p:nvSpPr>
          <p:spPr>
            <a:xfrm>
              <a:off x="5144224" y="4608525"/>
              <a:ext cx="412115" cy="753745"/>
            </a:xfrm>
            <a:custGeom>
              <a:avLst/>
              <a:gdLst/>
              <a:ahLst/>
              <a:cxnLst/>
              <a:rect l="l" t="t" r="r" b="b"/>
              <a:pathLst>
                <a:path w="412114" h="753745">
                  <a:moveTo>
                    <a:pt x="411810" y="753376"/>
                  </a:moveTo>
                  <a:lnTo>
                    <a:pt x="0" y="0"/>
                  </a:lnTo>
                </a:path>
              </a:pathLst>
            </a:custGeom>
            <a:ln w="38100">
              <a:solidFill>
                <a:srgbClr val="A50021"/>
              </a:solidFill>
            </a:ln>
          </p:spPr>
          <p:txBody>
            <a:bodyPr wrap="square" lIns="0" tIns="0" rIns="0" bIns="0" rtlCol="0"/>
            <a:lstStyle/>
            <a:p>
              <a:endParaRPr dirty="0"/>
            </a:p>
          </p:txBody>
        </p:sp>
        <p:sp>
          <p:nvSpPr>
            <p:cNvPr id="11" name="object 11"/>
            <p:cNvSpPr/>
            <p:nvPr/>
          </p:nvSpPr>
          <p:spPr>
            <a:xfrm>
              <a:off x="5098529" y="4524946"/>
              <a:ext cx="105410" cy="128270"/>
            </a:xfrm>
            <a:custGeom>
              <a:avLst/>
              <a:gdLst/>
              <a:ahLst/>
              <a:cxnLst/>
              <a:rect l="l" t="t" r="r" b="b"/>
              <a:pathLst>
                <a:path w="105410" h="128270">
                  <a:moveTo>
                    <a:pt x="0" y="0"/>
                  </a:moveTo>
                  <a:lnTo>
                    <a:pt x="4686" y="127698"/>
                  </a:lnTo>
                  <a:lnTo>
                    <a:pt x="104978" y="72872"/>
                  </a:lnTo>
                  <a:lnTo>
                    <a:pt x="0" y="0"/>
                  </a:lnTo>
                  <a:close/>
                </a:path>
              </a:pathLst>
            </a:custGeom>
            <a:solidFill>
              <a:srgbClr val="A50021"/>
            </a:solidFill>
          </p:spPr>
          <p:txBody>
            <a:bodyPr wrap="square" lIns="0" tIns="0" rIns="0" bIns="0" rtlCol="0"/>
            <a:lstStyle/>
            <a:p>
              <a:endParaRPr dirty="0"/>
            </a:p>
          </p:txBody>
        </p:sp>
      </p:grpSp>
      <p:sp>
        <p:nvSpPr>
          <p:cNvPr id="12" name="object 12"/>
          <p:cNvSpPr txBox="1"/>
          <p:nvPr/>
        </p:nvSpPr>
        <p:spPr>
          <a:xfrm>
            <a:off x="7367727" y="1074534"/>
            <a:ext cx="2616200" cy="391160"/>
          </a:xfrm>
          <a:prstGeom prst="rect">
            <a:avLst/>
          </a:prstGeom>
        </p:spPr>
        <p:txBody>
          <a:bodyPr vert="horz" wrap="square" lIns="0" tIns="12700" rIns="0" bIns="0" rtlCol="0">
            <a:spAutoFit/>
          </a:bodyPr>
          <a:lstStyle/>
          <a:p>
            <a:pPr marL="12700">
              <a:spcBef>
                <a:spcPts val="100"/>
              </a:spcBef>
            </a:pPr>
            <a:r>
              <a:rPr sz="2400" b="1" dirty="0">
                <a:solidFill>
                  <a:srgbClr val="CB177D"/>
                </a:solidFill>
                <a:cs typeface="Arial"/>
              </a:rPr>
              <a:t>SCREENING</a:t>
            </a:r>
            <a:r>
              <a:rPr sz="2400" b="1" spc="-155" dirty="0">
                <a:solidFill>
                  <a:srgbClr val="CB177D"/>
                </a:solidFill>
                <a:cs typeface="Arial"/>
              </a:rPr>
              <a:t> </a:t>
            </a:r>
            <a:r>
              <a:rPr sz="2400" b="1" spc="-20" dirty="0">
                <a:solidFill>
                  <a:srgbClr val="CB177D"/>
                </a:solidFill>
                <a:cs typeface="Arial"/>
              </a:rPr>
              <a:t>LINE</a:t>
            </a:r>
            <a:endParaRPr sz="2400" dirty="0">
              <a:solidFill>
                <a:srgbClr val="CB177D"/>
              </a:solidFill>
              <a:cs typeface="Arial"/>
            </a:endParaRPr>
          </a:p>
        </p:txBody>
      </p:sp>
      <p:grpSp>
        <p:nvGrpSpPr>
          <p:cNvPr id="13" name="object 13"/>
          <p:cNvGrpSpPr/>
          <p:nvPr/>
        </p:nvGrpSpPr>
        <p:grpSpPr>
          <a:xfrm>
            <a:off x="6832091" y="4372355"/>
            <a:ext cx="3505200" cy="76200"/>
            <a:chOff x="5308091" y="4372355"/>
            <a:chExt cx="3505200" cy="76200"/>
          </a:xfrm>
        </p:grpSpPr>
        <p:sp>
          <p:nvSpPr>
            <p:cNvPr id="14" name="object 14"/>
            <p:cNvSpPr/>
            <p:nvPr/>
          </p:nvSpPr>
          <p:spPr>
            <a:xfrm>
              <a:off x="5308091" y="4410455"/>
              <a:ext cx="3441700" cy="0"/>
            </a:xfrm>
            <a:custGeom>
              <a:avLst/>
              <a:gdLst/>
              <a:ahLst/>
              <a:cxnLst/>
              <a:rect l="l" t="t" r="r" b="b"/>
              <a:pathLst>
                <a:path w="3441700">
                  <a:moveTo>
                    <a:pt x="0" y="0"/>
                  </a:moveTo>
                  <a:lnTo>
                    <a:pt x="3441700" y="0"/>
                  </a:lnTo>
                </a:path>
              </a:pathLst>
            </a:custGeom>
            <a:ln w="12700">
              <a:solidFill>
                <a:srgbClr val="000000"/>
              </a:solidFill>
            </a:ln>
          </p:spPr>
          <p:txBody>
            <a:bodyPr wrap="square" lIns="0" tIns="0" rIns="0" bIns="0" rtlCol="0"/>
            <a:lstStyle/>
            <a:p>
              <a:endParaRPr dirty="0"/>
            </a:p>
          </p:txBody>
        </p:sp>
        <p:sp>
          <p:nvSpPr>
            <p:cNvPr id="15" name="object 15"/>
            <p:cNvSpPr/>
            <p:nvPr/>
          </p:nvSpPr>
          <p:spPr>
            <a:xfrm>
              <a:off x="8737091" y="437235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grpSp>
      <p:pic>
        <p:nvPicPr>
          <p:cNvPr id="16" name="object 16"/>
          <p:cNvPicPr/>
          <p:nvPr/>
        </p:nvPicPr>
        <p:blipFill>
          <a:blip r:embed="rId3" cstate="print"/>
          <a:stretch>
            <a:fillRect/>
          </a:stretch>
        </p:blipFill>
        <p:spPr>
          <a:xfrm>
            <a:off x="10007345" y="1918187"/>
            <a:ext cx="659892" cy="2039776"/>
          </a:xfrm>
          <a:prstGeom prst="rect">
            <a:avLst/>
          </a:prstGeom>
        </p:spPr>
      </p:pic>
      <p:sp>
        <p:nvSpPr>
          <p:cNvPr id="17" name="object 17"/>
          <p:cNvSpPr txBox="1">
            <a:spLocks noGrp="1"/>
          </p:cNvSpPr>
          <p:nvPr>
            <p:ph type="ftr" sz="quarter" idx="5"/>
          </p:nvPr>
        </p:nvSpPr>
        <p:spPr>
          <a:xfrm>
            <a:off x="2113547" y="6521811"/>
            <a:ext cx="4114800" cy="179536"/>
          </a:xfrm>
          <a:prstGeom prst="rect">
            <a:avLst/>
          </a:prstGeom>
        </p:spPr>
        <p:txBody>
          <a:bodyPr vert="horz" wrap="square" lIns="0" tIns="0" rIns="0" bIns="0" rtlCol="0" anchor="t" anchorCtr="0">
            <a:spAutoFit/>
          </a:bodyPr>
          <a:lstStyle/>
          <a:p>
            <a:pPr marL="12700">
              <a:lnSpc>
                <a:spcPts val="1425"/>
              </a:lnSpc>
            </a:pPr>
            <a:r>
              <a:rPr spc="-10" dirty="0"/>
              <a:t>7/14/2017</a:t>
            </a:r>
          </a:p>
        </p:txBody>
      </p:sp>
      <p:sp>
        <p:nvSpPr>
          <p:cNvPr id="18" name="object 18"/>
          <p:cNvSpPr txBox="1">
            <a:spLocks noGrp="1"/>
          </p:cNvSpPr>
          <p:nvPr>
            <p:ph type="sldNum" sz="quarter" idx="7"/>
          </p:nvPr>
        </p:nvSpPr>
        <p:spPr>
          <a:xfrm>
            <a:off x="10360598" y="6521811"/>
            <a:ext cx="2743200" cy="179536"/>
          </a:xfrm>
          <a:prstGeom prst="rect">
            <a:avLst/>
          </a:prstGeom>
        </p:spPr>
        <p:txBody>
          <a:bodyPr vert="horz" wrap="square" lIns="0" tIns="0" rIns="0" bIns="0" rtlCol="0" anchor="t" anchorCtr="0">
            <a:spAutoFit/>
          </a:bodyPr>
          <a:lstStyle/>
          <a:p>
            <a:pPr marL="38100">
              <a:lnSpc>
                <a:spcPts val="1425"/>
              </a:lnSpc>
            </a:pPr>
            <a:fld id="{81D60167-4931-47E6-BA6A-407CBD079E47}" type="slidenum">
              <a:rPr spc="-25" dirty="0"/>
              <a:pPr marL="38100">
                <a:lnSpc>
                  <a:spcPts val="1425"/>
                </a:lnSpc>
              </a:pPr>
              <a:t>16</a:t>
            </a:fld>
            <a:endParaRPr spc="-25" dirty="0"/>
          </a:p>
        </p:txBody>
      </p:sp>
    </p:spTree>
    <p:extLst>
      <p:ext uri="{BB962C8B-B14F-4D97-AF65-F5344CB8AC3E}">
        <p14:creationId xmlns:p14="http://schemas.microsoft.com/office/powerpoint/2010/main" val="140938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331" y="112974"/>
            <a:ext cx="10978219" cy="778289"/>
          </a:xfrm>
          <a:prstGeom prst="rect">
            <a:avLst/>
          </a:prstGeom>
        </p:spPr>
        <p:txBody>
          <a:bodyPr vert="horz" wrap="square" lIns="0" tIns="286130" rIns="0" bIns="0" rtlCol="0" anchor="t" anchorCtr="0">
            <a:spAutoFit/>
          </a:bodyPr>
          <a:lstStyle/>
          <a:p>
            <a:pPr marL="954405">
              <a:lnSpc>
                <a:spcPct val="100000"/>
              </a:lnSpc>
              <a:spcBef>
                <a:spcPts val="105"/>
              </a:spcBef>
            </a:pPr>
            <a:r>
              <a:rPr sz="3180" b="1" dirty="0">
                <a:solidFill>
                  <a:schemeClr val="accent5">
                    <a:lumMod val="75000"/>
                  </a:schemeClr>
                </a:solidFill>
              </a:rPr>
              <a:t>Untestable</a:t>
            </a:r>
            <a:r>
              <a:rPr sz="3180" b="1" spc="-5" dirty="0">
                <a:solidFill>
                  <a:schemeClr val="accent5">
                    <a:lumMod val="75000"/>
                  </a:schemeClr>
                </a:solidFill>
              </a:rPr>
              <a:t> </a:t>
            </a:r>
            <a:r>
              <a:rPr sz="3180" b="1" spc="-10" dirty="0">
                <a:solidFill>
                  <a:schemeClr val="accent5">
                    <a:lumMod val="75000"/>
                  </a:schemeClr>
                </a:solidFill>
              </a:rPr>
              <a:t>Children</a:t>
            </a:r>
          </a:p>
        </p:txBody>
      </p:sp>
      <p:sp>
        <p:nvSpPr>
          <p:cNvPr id="4" name="object 4"/>
          <p:cNvSpPr txBox="1">
            <a:spLocks noGrp="1"/>
          </p:cNvSpPr>
          <p:nvPr>
            <p:ph type="ftr" sz="quarter" idx="429496729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4294967295"/>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17</a:t>
            </a:fld>
            <a:endParaRPr spc="-25" dirty="0"/>
          </a:p>
        </p:txBody>
      </p:sp>
      <p:sp>
        <p:nvSpPr>
          <p:cNvPr id="3" name="object 3"/>
          <p:cNvSpPr txBox="1"/>
          <p:nvPr/>
        </p:nvSpPr>
        <p:spPr>
          <a:xfrm>
            <a:off x="1069339" y="1363472"/>
            <a:ext cx="9141779" cy="3713836"/>
          </a:xfrm>
          <a:prstGeom prst="rect">
            <a:avLst/>
          </a:prstGeom>
        </p:spPr>
        <p:txBody>
          <a:bodyPr vert="horz" wrap="square" lIns="0" tIns="58419" rIns="0" bIns="0" rtlCol="0">
            <a:spAutoFit/>
          </a:bodyPr>
          <a:lstStyle/>
          <a:p>
            <a:pPr marL="354965" marR="5080" indent="-342265">
              <a:lnSpc>
                <a:spcPts val="2920"/>
              </a:lnSpc>
              <a:spcBef>
                <a:spcPts val="459"/>
              </a:spcBef>
              <a:buChar char="•"/>
              <a:tabLst>
                <a:tab pos="354965" algn="l"/>
                <a:tab pos="355600" algn="l"/>
                <a:tab pos="5975350" algn="l"/>
              </a:tabLst>
            </a:pPr>
            <a:r>
              <a:rPr sz="2700" dirty="0">
                <a:solidFill>
                  <a:srgbClr val="003C59"/>
                </a:solidFill>
                <a:cs typeface="Arial"/>
              </a:rPr>
              <a:t>If</a:t>
            </a:r>
            <a:r>
              <a:rPr sz="2700" spc="-35" dirty="0">
                <a:solidFill>
                  <a:srgbClr val="003C59"/>
                </a:solidFill>
                <a:cs typeface="Arial"/>
              </a:rPr>
              <a:t> </a:t>
            </a:r>
            <a:r>
              <a:rPr sz="2700" dirty="0">
                <a:solidFill>
                  <a:srgbClr val="003C59"/>
                </a:solidFill>
                <a:cs typeface="Arial"/>
              </a:rPr>
              <a:t>child</a:t>
            </a:r>
            <a:r>
              <a:rPr sz="2700" spc="-15" dirty="0">
                <a:solidFill>
                  <a:srgbClr val="003C59"/>
                </a:solidFill>
                <a:cs typeface="Arial"/>
              </a:rPr>
              <a:t> </a:t>
            </a:r>
            <a:r>
              <a:rPr sz="2700" dirty="0">
                <a:solidFill>
                  <a:srgbClr val="003C59"/>
                </a:solidFill>
                <a:cs typeface="Arial"/>
              </a:rPr>
              <a:t>is</a:t>
            </a:r>
            <a:r>
              <a:rPr sz="2700" spc="-5" dirty="0">
                <a:solidFill>
                  <a:srgbClr val="003C59"/>
                </a:solidFill>
                <a:cs typeface="Arial"/>
              </a:rPr>
              <a:t> </a:t>
            </a:r>
            <a:r>
              <a:rPr sz="2700" dirty="0">
                <a:solidFill>
                  <a:srgbClr val="003C59"/>
                </a:solidFill>
                <a:cs typeface="Arial"/>
              </a:rPr>
              <a:t>unable</a:t>
            </a:r>
            <a:r>
              <a:rPr sz="2700" spc="-5" dirty="0">
                <a:solidFill>
                  <a:srgbClr val="003C59"/>
                </a:solidFill>
                <a:cs typeface="Arial"/>
              </a:rPr>
              <a:t> </a:t>
            </a:r>
            <a:r>
              <a:rPr sz="2700" dirty="0">
                <a:solidFill>
                  <a:srgbClr val="003C59"/>
                </a:solidFill>
                <a:cs typeface="Arial"/>
              </a:rPr>
              <a:t>to</a:t>
            </a:r>
            <a:r>
              <a:rPr sz="2700" spc="-15" dirty="0">
                <a:solidFill>
                  <a:srgbClr val="003C59"/>
                </a:solidFill>
                <a:cs typeface="Arial"/>
              </a:rPr>
              <a:t> </a:t>
            </a:r>
            <a:r>
              <a:rPr sz="2700" dirty="0">
                <a:solidFill>
                  <a:srgbClr val="003C59"/>
                </a:solidFill>
                <a:cs typeface="Arial"/>
              </a:rPr>
              <a:t>cooperate</a:t>
            </a:r>
            <a:r>
              <a:rPr sz="2700" spc="-15" dirty="0">
                <a:solidFill>
                  <a:srgbClr val="003C59"/>
                </a:solidFill>
                <a:cs typeface="Arial"/>
              </a:rPr>
              <a:t> </a:t>
            </a:r>
            <a:r>
              <a:rPr sz="2700" dirty="0">
                <a:solidFill>
                  <a:srgbClr val="003C59"/>
                </a:solidFill>
                <a:cs typeface="Arial"/>
              </a:rPr>
              <a:t>during</a:t>
            </a:r>
            <a:r>
              <a:rPr sz="2700" spc="-15" dirty="0">
                <a:solidFill>
                  <a:srgbClr val="003C59"/>
                </a:solidFill>
                <a:cs typeface="Arial"/>
              </a:rPr>
              <a:t> </a:t>
            </a:r>
            <a:r>
              <a:rPr sz="2700" spc="-25" dirty="0">
                <a:solidFill>
                  <a:srgbClr val="003C59"/>
                </a:solidFill>
                <a:cs typeface="Arial"/>
              </a:rPr>
              <a:t>the </a:t>
            </a:r>
            <a:r>
              <a:rPr sz="2700" dirty="0">
                <a:solidFill>
                  <a:srgbClr val="003C59"/>
                </a:solidFill>
                <a:cs typeface="Arial"/>
              </a:rPr>
              <a:t>screening,</a:t>
            </a:r>
            <a:r>
              <a:rPr sz="2700" spc="-35" dirty="0">
                <a:solidFill>
                  <a:srgbClr val="003C59"/>
                </a:solidFill>
                <a:cs typeface="Arial"/>
              </a:rPr>
              <a:t> </a:t>
            </a:r>
            <a:r>
              <a:rPr sz="2700" dirty="0">
                <a:solidFill>
                  <a:srgbClr val="003C59"/>
                </a:solidFill>
                <a:cs typeface="Arial"/>
              </a:rPr>
              <a:t>make</a:t>
            </a:r>
            <a:r>
              <a:rPr sz="2700" spc="-10" dirty="0">
                <a:solidFill>
                  <a:srgbClr val="003C59"/>
                </a:solidFill>
                <a:cs typeface="Arial"/>
              </a:rPr>
              <a:t> </a:t>
            </a:r>
            <a:r>
              <a:rPr sz="2700" dirty="0">
                <a:solidFill>
                  <a:srgbClr val="003C59"/>
                </a:solidFill>
                <a:cs typeface="Arial"/>
              </a:rPr>
              <a:t>a</a:t>
            </a:r>
            <a:r>
              <a:rPr sz="2700" spc="-15" dirty="0">
                <a:solidFill>
                  <a:srgbClr val="003C59"/>
                </a:solidFill>
                <a:cs typeface="Arial"/>
              </a:rPr>
              <a:t> </a:t>
            </a:r>
            <a:r>
              <a:rPr sz="2700" dirty="0">
                <a:solidFill>
                  <a:srgbClr val="003C59"/>
                </a:solidFill>
                <a:cs typeface="Arial"/>
              </a:rPr>
              <a:t>second</a:t>
            </a:r>
            <a:r>
              <a:rPr sz="2700" spc="-20" dirty="0">
                <a:solidFill>
                  <a:srgbClr val="003C59"/>
                </a:solidFill>
                <a:cs typeface="Arial"/>
              </a:rPr>
              <a:t> </a:t>
            </a:r>
            <a:r>
              <a:rPr sz="2700" dirty="0">
                <a:solidFill>
                  <a:srgbClr val="003C59"/>
                </a:solidFill>
                <a:cs typeface="Arial"/>
              </a:rPr>
              <a:t>attempt</a:t>
            </a:r>
            <a:r>
              <a:rPr sz="2700" spc="-20" dirty="0">
                <a:solidFill>
                  <a:srgbClr val="003C59"/>
                </a:solidFill>
                <a:cs typeface="Arial"/>
              </a:rPr>
              <a:t> </a:t>
            </a:r>
            <a:r>
              <a:rPr sz="2700" dirty="0">
                <a:solidFill>
                  <a:srgbClr val="003C59"/>
                </a:solidFill>
                <a:cs typeface="Arial"/>
              </a:rPr>
              <a:t>the</a:t>
            </a:r>
            <a:r>
              <a:rPr sz="2700" spc="-15" dirty="0">
                <a:solidFill>
                  <a:srgbClr val="003C59"/>
                </a:solidFill>
                <a:cs typeface="Arial"/>
              </a:rPr>
              <a:t> </a:t>
            </a:r>
            <a:r>
              <a:rPr sz="2700" spc="-20" dirty="0">
                <a:solidFill>
                  <a:srgbClr val="003C59"/>
                </a:solidFill>
                <a:cs typeface="Arial"/>
              </a:rPr>
              <a:t>same </a:t>
            </a:r>
            <a:r>
              <a:rPr sz="2700" dirty="0">
                <a:solidFill>
                  <a:srgbClr val="003C59"/>
                </a:solidFill>
                <a:cs typeface="Arial"/>
              </a:rPr>
              <a:t>day</a:t>
            </a:r>
            <a:r>
              <a:rPr sz="2700" spc="-20" dirty="0">
                <a:solidFill>
                  <a:srgbClr val="003C59"/>
                </a:solidFill>
                <a:cs typeface="Arial"/>
              </a:rPr>
              <a:t> </a:t>
            </a:r>
            <a:r>
              <a:rPr sz="2700" dirty="0">
                <a:solidFill>
                  <a:srgbClr val="003C59"/>
                </a:solidFill>
                <a:cs typeface="Arial"/>
              </a:rPr>
              <a:t>(i.e.</a:t>
            </a:r>
            <a:r>
              <a:rPr sz="2700" spc="-20" dirty="0">
                <a:solidFill>
                  <a:srgbClr val="003C59"/>
                </a:solidFill>
                <a:cs typeface="Arial"/>
              </a:rPr>
              <a:t> </a:t>
            </a:r>
            <a:r>
              <a:rPr sz="2700" dirty="0">
                <a:solidFill>
                  <a:srgbClr val="003C59"/>
                </a:solidFill>
                <a:cs typeface="Arial"/>
              </a:rPr>
              <a:t>later during</a:t>
            </a:r>
            <a:r>
              <a:rPr sz="2700" spc="-20" dirty="0">
                <a:solidFill>
                  <a:srgbClr val="003C59"/>
                </a:solidFill>
                <a:cs typeface="Arial"/>
              </a:rPr>
              <a:t> </a:t>
            </a:r>
            <a:r>
              <a:rPr sz="2700" dirty="0">
                <a:solidFill>
                  <a:srgbClr val="003C59"/>
                </a:solidFill>
                <a:cs typeface="Arial"/>
              </a:rPr>
              <a:t>the</a:t>
            </a:r>
            <a:r>
              <a:rPr sz="2700" spc="-15" dirty="0">
                <a:solidFill>
                  <a:srgbClr val="003C59"/>
                </a:solidFill>
                <a:cs typeface="Arial"/>
              </a:rPr>
              <a:t> </a:t>
            </a:r>
            <a:r>
              <a:rPr sz="2700" dirty="0">
                <a:solidFill>
                  <a:srgbClr val="003C59"/>
                </a:solidFill>
                <a:cs typeface="Arial"/>
              </a:rPr>
              <a:t>same</a:t>
            </a:r>
            <a:r>
              <a:rPr sz="2700" spc="-5" dirty="0">
                <a:solidFill>
                  <a:srgbClr val="003C59"/>
                </a:solidFill>
                <a:cs typeface="Arial"/>
              </a:rPr>
              <a:t> </a:t>
            </a:r>
            <a:r>
              <a:rPr sz="2700" spc="-10" dirty="0">
                <a:solidFill>
                  <a:srgbClr val="003C59"/>
                </a:solidFill>
                <a:cs typeface="Arial"/>
              </a:rPr>
              <a:t>visit).</a:t>
            </a:r>
            <a:r>
              <a:rPr lang="en-US" sz="2700" spc="-10" dirty="0">
                <a:solidFill>
                  <a:srgbClr val="003C59"/>
                </a:solidFill>
                <a:cs typeface="Arial"/>
              </a:rPr>
              <a:t>  </a:t>
            </a:r>
            <a:r>
              <a:rPr sz="2700" dirty="0">
                <a:solidFill>
                  <a:srgbClr val="003C59"/>
                </a:solidFill>
                <a:cs typeface="Arial"/>
              </a:rPr>
              <a:t>If</a:t>
            </a:r>
            <a:r>
              <a:rPr sz="2700" spc="-10" dirty="0">
                <a:solidFill>
                  <a:srgbClr val="003C59"/>
                </a:solidFill>
                <a:cs typeface="Arial"/>
              </a:rPr>
              <a:t> </a:t>
            </a:r>
            <a:r>
              <a:rPr sz="2700" spc="-20" dirty="0">
                <a:solidFill>
                  <a:srgbClr val="003C59"/>
                </a:solidFill>
                <a:cs typeface="Arial"/>
              </a:rPr>
              <a:t>same </a:t>
            </a:r>
            <a:r>
              <a:rPr sz="2700" dirty="0">
                <a:solidFill>
                  <a:srgbClr val="003C59"/>
                </a:solidFill>
                <a:cs typeface="Arial"/>
              </a:rPr>
              <a:t>day</a:t>
            </a:r>
            <a:r>
              <a:rPr sz="2700" spc="-25" dirty="0">
                <a:solidFill>
                  <a:srgbClr val="003C59"/>
                </a:solidFill>
                <a:cs typeface="Arial"/>
              </a:rPr>
              <a:t> </a:t>
            </a:r>
            <a:r>
              <a:rPr sz="2700" dirty="0">
                <a:solidFill>
                  <a:srgbClr val="003C59"/>
                </a:solidFill>
                <a:cs typeface="Arial"/>
              </a:rPr>
              <a:t>rescreening</a:t>
            </a:r>
            <a:r>
              <a:rPr sz="2700" spc="-20" dirty="0">
                <a:solidFill>
                  <a:srgbClr val="003C59"/>
                </a:solidFill>
                <a:cs typeface="Arial"/>
              </a:rPr>
              <a:t> </a:t>
            </a:r>
            <a:r>
              <a:rPr sz="2700" dirty="0">
                <a:solidFill>
                  <a:srgbClr val="003C59"/>
                </a:solidFill>
                <a:cs typeface="Arial"/>
              </a:rPr>
              <a:t>is</a:t>
            </a:r>
            <a:r>
              <a:rPr sz="2700" spc="-10" dirty="0">
                <a:solidFill>
                  <a:srgbClr val="003C59"/>
                </a:solidFill>
                <a:cs typeface="Arial"/>
              </a:rPr>
              <a:t> </a:t>
            </a:r>
            <a:r>
              <a:rPr sz="2700" dirty="0">
                <a:solidFill>
                  <a:srgbClr val="003C59"/>
                </a:solidFill>
                <a:cs typeface="Arial"/>
              </a:rPr>
              <a:t>not</a:t>
            </a:r>
            <a:r>
              <a:rPr sz="2700" spc="-10" dirty="0">
                <a:solidFill>
                  <a:srgbClr val="003C59"/>
                </a:solidFill>
                <a:cs typeface="Arial"/>
              </a:rPr>
              <a:t> </a:t>
            </a:r>
            <a:r>
              <a:rPr sz="2700" dirty="0">
                <a:solidFill>
                  <a:srgbClr val="003C59"/>
                </a:solidFill>
                <a:cs typeface="Arial"/>
              </a:rPr>
              <a:t>possible,</a:t>
            </a:r>
            <a:r>
              <a:rPr sz="2700" spc="-25" dirty="0">
                <a:solidFill>
                  <a:srgbClr val="003C59"/>
                </a:solidFill>
                <a:cs typeface="Arial"/>
              </a:rPr>
              <a:t> </a:t>
            </a:r>
            <a:r>
              <a:rPr sz="2700" dirty="0">
                <a:solidFill>
                  <a:srgbClr val="003C59"/>
                </a:solidFill>
                <a:cs typeface="Arial"/>
              </a:rPr>
              <a:t>reschedule</a:t>
            </a:r>
            <a:r>
              <a:rPr sz="2700" spc="-25" dirty="0">
                <a:solidFill>
                  <a:srgbClr val="003C59"/>
                </a:solidFill>
                <a:cs typeface="Arial"/>
              </a:rPr>
              <a:t> as </a:t>
            </a:r>
            <a:r>
              <a:rPr sz="2700" dirty="0">
                <a:solidFill>
                  <a:srgbClr val="003C59"/>
                </a:solidFill>
                <a:cs typeface="Arial"/>
              </a:rPr>
              <a:t>soon</a:t>
            </a:r>
            <a:r>
              <a:rPr sz="2700" spc="-30" dirty="0">
                <a:solidFill>
                  <a:srgbClr val="003C59"/>
                </a:solidFill>
                <a:cs typeface="Arial"/>
              </a:rPr>
              <a:t> </a:t>
            </a:r>
            <a:r>
              <a:rPr sz="2700" dirty="0">
                <a:solidFill>
                  <a:srgbClr val="003C59"/>
                </a:solidFill>
                <a:cs typeface="Arial"/>
              </a:rPr>
              <a:t>as</a:t>
            </a:r>
            <a:r>
              <a:rPr sz="2700" spc="-10" dirty="0">
                <a:solidFill>
                  <a:srgbClr val="003C59"/>
                </a:solidFill>
                <a:cs typeface="Arial"/>
              </a:rPr>
              <a:t> </a:t>
            </a:r>
            <a:r>
              <a:rPr sz="2700" dirty="0">
                <a:solidFill>
                  <a:srgbClr val="003C59"/>
                </a:solidFill>
                <a:cs typeface="Arial"/>
              </a:rPr>
              <a:t>possible,</a:t>
            </a:r>
            <a:r>
              <a:rPr sz="2700" spc="-25" dirty="0">
                <a:solidFill>
                  <a:srgbClr val="003C59"/>
                </a:solidFill>
                <a:cs typeface="Arial"/>
              </a:rPr>
              <a:t> </a:t>
            </a:r>
            <a:r>
              <a:rPr sz="2700" dirty="0">
                <a:solidFill>
                  <a:srgbClr val="003C59"/>
                </a:solidFill>
                <a:cs typeface="Arial"/>
              </a:rPr>
              <a:t>but</a:t>
            </a:r>
            <a:r>
              <a:rPr sz="2700" spc="-10" dirty="0">
                <a:solidFill>
                  <a:srgbClr val="003C59"/>
                </a:solidFill>
                <a:cs typeface="Arial"/>
              </a:rPr>
              <a:t> </a:t>
            </a:r>
            <a:r>
              <a:rPr sz="2700" dirty="0">
                <a:solidFill>
                  <a:srgbClr val="003C59"/>
                </a:solidFill>
                <a:cs typeface="Arial"/>
              </a:rPr>
              <a:t>no</a:t>
            </a:r>
            <a:r>
              <a:rPr sz="2700" spc="-10" dirty="0">
                <a:solidFill>
                  <a:srgbClr val="003C59"/>
                </a:solidFill>
                <a:cs typeface="Arial"/>
              </a:rPr>
              <a:t> </a:t>
            </a:r>
            <a:r>
              <a:rPr sz="2700" dirty="0">
                <a:solidFill>
                  <a:srgbClr val="003C59"/>
                </a:solidFill>
                <a:cs typeface="Arial"/>
              </a:rPr>
              <a:t>later</a:t>
            </a:r>
            <a:r>
              <a:rPr sz="2700" spc="-15" dirty="0">
                <a:solidFill>
                  <a:srgbClr val="003C59"/>
                </a:solidFill>
                <a:cs typeface="Arial"/>
              </a:rPr>
              <a:t> </a:t>
            </a:r>
            <a:r>
              <a:rPr sz="2700" dirty="0">
                <a:solidFill>
                  <a:srgbClr val="003C59"/>
                </a:solidFill>
                <a:cs typeface="Arial"/>
              </a:rPr>
              <a:t>than</a:t>
            </a:r>
            <a:r>
              <a:rPr sz="2700" spc="-15" dirty="0">
                <a:solidFill>
                  <a:srgbClr val="003C59"/>
                </a:solidFill>
                <a:cs typeface="Arial"/>
              </a:rPr>
              <a:t> </a:t>
            </a:r>
            <a:r>
              <a:rPr sz="2700" dirty="0">
                <a:solidFill>
                  <a:srgbClr val="003C59"/>
                </a:solidFill>
                <a:cs typeface="Arial"/>
              </a:rPr>
              <a:t>6</a:t>
            </a:r>
            <a:r>
              <a:rPr sz="2700" spc="-15" dirty="0">
                <a:solidFill>
                  <a:srgbClr val="003C59"/>
                </a:solidFill>
                <a:cs typeface="Arial"/>
              </a:rPr>
              <a:t> </a:t>
            </a:r>
            <a:r>
              <a:rPr sz="2700" spc="-10" dirty="0">
                <a:solidFill>
                  <a:srgbClr val="003C59"/>
                </a:solidFill>
                <a:cs typeface="Arial"/>
              </a:rPr>
              <a:t>months.</a:t>
            </a:r>
            <a:endParaRPr sz="2700" dirty="0">
              <a:cs typeface="Arial"/>
            </a:endParaRPr>
          </a:p>
          <a:p>
            <a:pPr marL="354965" marR="440055" indent="-342265">
              <a:lnSpc>
                <a:spcPts val="2920"/>
              </a:lnSpc>
              <a:spcBef>
                <a:spcPts val="1230"/>
              </a:spcBef>
              <a:buChar char="•"/>
              <a:tabLst>
                <a:tab pos="354965" algn="l"/>
                <a:tab pos="355600" algn="l"/>
              </a:tabLst>
            </a:pPr>
            <a:r>
              <a:rPr sz="2700" dirty="0">
                <a:solidFill>
                  <a:srgbClr val="003C59"/>
                </a:solidFill>
                <a:cs typeface="Arial"/>
              </a:rPr>
              <a:t>Schedule</a:t>
            </a:r>
            <a:r>
              <a:rPr sz="2700" spc="-25" dirty="0">
                <a:solidFill>
                  <a:srgbClr val="003C59"/>
                </a:solidFill>
                <a:cs typeface="Arial"/>
              </a:rPr>
              <a:t> </a:t>
            </a:r>
            <a:r>
              <a:rPr sz="2700" dirty="0">
                <a:solidFill>
                  <a:srgbClr val="003C59"/>
                </a:solidFill>
                <a:cs typeface="Arial"/>
              </a:rPr>
              <a:t>follow</a:t>
            </a:r>
            <a:r>
              <a:rPr sz="2700" spc="-10" dirty="0">
                <a:solidFill>
                  <a:srgbClr val="003C59"/>
                </a:solidFill>
                <a:cs typeface="Arial"/>
              </a:rPr>
              <a:t> </a:t>
            </a:r>
            <a:r>
              <a:rPr sz="2700" dirty="0">
                <a:solidFill>
                  <a:srgbClr val="003C59"/>
                </a:solidFill>
                <a:cs typeface="Arial"/>
              </a:rPr>
              <a:t>up</a:t>
            </a:r>
            <a:r>
              <a:rPr sz="2700" spc="-25" dirty="0">
                <a:solidFill>
                  <a:srgbClr val="003C59"/>
                </a:solidFill>
                <a:cs typeface="Arial"/>
              </a:rPr>
              <a:t> </a:t>
            </a:r>
            <a:r>
              <a:rPr sz="2700" dirty="0">
                <a:solidFill>
                  <a:srgbClr val="003C59"/>
                </a:solidFill>
                <a:cs typeface="Arial"/>
              </a:rPr>
              <a:t>appointment</a:t>
            </a:r>
            <a:r>
              <a:rPr sz="2700" spc="-10" dirty="0">
                <a:solidFill>
                  <a:srgbClr val="003C59"/>
                </a:solidFill>
                <a:cs typeface="Arial"/>
              </a:rPr>
              <a:t> </a:t>
            </a:r>
            <a:r>
              <a:rPr sz="2700" dirty="0">
                <a:solidFill>
                  <a:srgbClr val="003C59"/>
                </a:solidFill>
                <a:cs typeface="Arial"/>
              </a:rPr>
              <a:t>prior</a:t>
            </a:r>
            <a:r>
              <a:rPr sz="2700" spc="-10" dirty="0">
                <a:solidFill>
                  <a:srgbClr val="003C59"/>
                </a:solidFill>
                <a:cs typeface="Arial"/>
              </a:rPr>
              <a:t> </a:t>
            </a:r>
            <a:r>
              <a:rPr sz="2700" dirty="0">
                <a:solidFill>
                  <a:srgbClr val="003C59"/>
                </a:solidFill>
                <a:cs typeface="Arial"/>
              </a:rPr>
              <a:t>to</a:t>
            </a:r>
            <a:r>
              <a:rPr sz="2700" spc="-20" dirty="0">
                <a:solidFill>
                  <a:srgbClr val="003C59"/>
                </a:solidFill>
                <a:cs typeface="Arial"/>
              </a:rPr>
              <a:t> </a:t>
            </a:r>
            <a:r>
              <a:rPr sz="2700" spc="-25" dirty="0">
                <a:solidFill>
                  <a:srgbClr val="003C59"/>
                </a:solidFill>
                <a:cs typeface="Arial"/>
              </a:rPr>
              <a:t>the </a:t>
            </a:r>
            <a:r>
              <a:rPr sz="2700" dirty="0">
                <a:solidFill>
                  <a:srgbClr val="003C59"/>
                </a:solidFill>
                <a:cs typeface="Arial"/>
              </a:rPr>
              <a:t>patient</a:t>
            </a:r>
            <a:r>
              <a:rPr sz="2700" spc="-40" dirty="0">
                <a:solidFill>
                  <a:srgbClr val="003C59"/>
                </a:solidFill>
                <a:cs typeface="Arial"/>
              </a:rPr>
              <a:t> </a:t>
            </a:r>
            <a:r>
              <a:rPr sz="2700" dirty="0">
                <a:solidFill>
                  <a:srgbClr val="003C59"/>
                </a:solidFill>
                <a:cs typeface="Arial"/>
              </a:rPr>
              <a:t>leaving</a:t>
            </a:r>
            <a:r>
              <a:rPr sz="2700" spc="-15" dirty="0">
                <a:solidFill>
                  <a:srgbClr val="003C59"/>
                </a:solidFill>
                <a:cs typeface="Arial"/>
              </a:rPr>
              <a:t> </a:t>
            </a:r>
            <a:r>
              <a:rPr sz="2700" dirty="0">
                <a:solidFill>
                  <a:srgbClr val="003C59"/>
                </a:solidFill>
                <a:cs typeface="Arial"/>
              </a:rPr>
              <a:t>provider</a:t>
            </a:r>
            <a:r>
              <a:rPr sz="2700" spc="-20" dirty="0">
                <a:solidFill>
                  <a:srgbClr val="003C59"/>
                </a:solidFill>
                <a:cs typeface="Arial"/>
              </a:rPr>
              <a:t> </a:t>
            </a:r>
            <a:r>
              <a:rPr sz="2700" spc="-10" dirty="0">
                <a:solidFill>
                  <a:srgbClr val="003C59"/>
                </a:solidFill>
                <a:cs typeface="Arial"/>
              </a:rPr>
              <a:t>office.</a:t>
            </a:r>
            <a:endParaRPr sz="2700" dirty="0">
              <a:cs typeface="Arial"/>
            </a:endParaRPr>
          </a:p>
          <a:p>
            <a:pPr marL="354965" marR="118110" indent="-342265">
              <a:lnSpc>
                <a:spcPts val="2920"/>
              </a:lnSpc>
              <a:spcBef>
                <a:spcPts val="1240"/>
              </a:spcBef>
              <a:buChar char="•"/>
              <a:tabLst>
                <a:tab pos="354965" algn="l"/>
                <a:tab pos="355600" algn="l"/>
              </a:tabLst>
            </a:pPr>
            <a:r>
              <a:rPr sz="2700" dirty="0">
                <a:solidFill>
                  <a:srgbClr val="003C59"/>
                </a:solidFill>
                <a:cs typeface="Arial"/>
              </a:rPr>
              <a:t>If</a:t>
            </a:r>
            <a:r>
              <a:rPr sz="2700" spc="-20" dirty="0">
                <a:solidFill>
                  <a:srgbClr val="003C59"/>
                </a:solidFill>
                <a:cs typeface="Arial"/>
              </a:rPr>
              <a:t> </a:t>
            </a:r>
            <a:r>
              <a:rPr sz="2700" dirty="0">
                <a:solidFill>
                  <a:srgbClr val="003C59"/>
                </a:solidFill>
                <a:cs typeface="Arial"/>
              </a:rPr>
              <a:t>you</a:t>
            </a:r>
            <a:r>
              <a:rPr sz="2700" spc="-10" dirty="0">
                <a:solidFill>
                  <a:srgbClr val="003C59"/>
                </a:solidFill>
                <a:cs typeface="Arial"/>
              </a:rPr>
              <a:t> </a:t>
            </a:r>
            <a:r>
              <a:rPr sz="2700" dirty="0">
                <a:solidFill>
                  <a:srgbClr val="003C59"/>
                </a:solidFill>
                <a:cs typeface="Arial"/>
              </a:rPr>
              <a:t>cannot</a:t>
            </a:r>
            <a:r>
              <a:rPr sz="2700" spc="-5" dirty="0">
                <a:solidFill>
                  <a:srgbClr val="003C59"/>
                </a:solidFill>
                <a:cs typeface="Arial"/>
              </a:rPr>
              <a:t> </a:t>
            </a:r>
            <a:r>
              <a:rPr sz="2700" dirty="0">
                <a:solidFill>
                  <a:srgbClr val="003C59"/>
                </a:solidFill>
                <a:cs typeface="Arial"/>
              </a:rPr>
              <a:t>screen</a:t>
            </a:r>
            <a:r>
              <a:rPr sz="2700" spc="-10" dirty="0">
                <a:solidFill>
                  <a:srgbClr val="003C59"/>
                </a:solidFill>
                <a:cs typeface="Arial"/>
              </a:rPr>
              <a:t> </a:t>
            </a:r>
            <a:r>
              <a:rPr sz="2700" dirty="0">
                <a:solidFill>
                  <a:srgbClr val="003C59"/>
                </a:solidFill>
                <a:cs typeface="Arial"/>
              </a:rPr>
              <a:t>a</a:t>
            </a:r>
            <a:r>
              <a:rPr sz="2700" spc="-15" dirty="0">
                <a:solidFill>
                  <a:srgbClr val="003C59"/>
                </a:solidFill>
                <a:cs typeface="Arial"/>
              </a:rPr>
              <a:t> </a:t>
            </a:r>
            <a:r>
              <a:rPr sz="2700" dirty="0">
                <a:solidFill>
                  <a:srgbClr val="003C59"/>
                </a:solidFill>
                <a:cs typeface="Arial"/>
              </a:rPr>
              <a:t>child, then</a:t>
            </a:r>
            <a:r>
              <a:rPr sz="2700" spc="-15" dirty="0">
                <a:solidFill>
                  <a:srgbClr val="003C59"/>
                </a:solidFill>
                <a:cs typeface="Arial"/>
              </a:rPr>
              <a:t> </a:t>
            </a:r>
            <a:r>
              <a:rPr sz="2700" dirty="0">
                <a:solidFill>
                  <a:srgbClr val="003C59"/>
                </a:solidFill>
                <a:cs typeface="Arial"/>
              </a:rPr>
              <a:t>refer</a:t>
            </a:r>
            <a:r>
              <a:rPr sz="2700" spc="-5" dirty="0">
                <a:solidFill>
                  <a:srgbClr val="003C59"/>
                </a:solidFill>
                <a:cs typeface="Arial"/>
              </a:rPr>
              <a:t> </a:t>
            </a:r>
            <a:r>
              <a:rPr sz="2700" dirty="0">
                <a:solidFill>
                  <a:srgbClr val="003C59"/>
                </a:solidFill>
                <a:cs typeface="Arial"/>
              </a:rPr>
              <a:t>to</a:t>
            </a:r>
            <a:r>
              <a:rPr sz="2700" spc="-10" dirty="0">
                <a:solidFill>
                  <a:srgbClr val="003C59"/>
                </a:solidFill>
                <a:cs typeface="Arial"/>
              </a:rPr>
              <a:t> </a:t>
            </a:r>
            <a:r>
              <a:rPr sz="2700" spc="-25" dirty="0">
                <a:solidFill>
                  <a:srgbClr val="003C59"/>
                </a:solidFill>
                <a:cs typeface="Arial"/>
              </a:rPr>
              <a:t>an </a:t>
            </a:r>
            <a:r>
              <a:rPr sz="2700" dirty="0">
                <a:solidFill>
                  <a:srgbClr val="003C59"/>
                </a:solidFill>
                <a:cs typeface="Arial"/>
              </a:rPr>
              <a:t>ophthalmologist</a:t>
            </a:r>
            <a:r>
              <a:rPr sz="2700" spc="-25" dirty="0">
                <a:solidFill>
                  <a:srgbClr val="003C59"/>
                </a:solidFill>
                <a:cs typeface="Arial"/>
              </a:rPr>
              <a:t> </a:t>
            </a:r>
            <a:r>
              <a:rPr sz="2700" dirty="0">
                <a:solidFill>
                  <a:srgbClr val="003C59"/>
                </a:solidFill>
                <a:cs typeface="Arial"/>
              </a:rPr>
              <a:t>or</a:t>
            </a:r>
            <a:r>
              <a:rPr sz="2700" spc="-25" dirty="0">
                <a:solidFill>
                  <a:srgbClr val="003C59"/>
                </a:solidFill>
                <a:cs typeface="Arial"/>
              </a:rPr>
              <a:t> </a:t>
            </a:r>
            <a:r>
              <a:rPr sz="2700" dirty="0">
                <a:solidFill>
                  <a:srgbClr val="003C59"/>
                </a:solidFill>
                <a:cs typeface="Arial"/>
              </a:rPr>
              <a:t>optometrist</a:t>
            </a:r>
            <a:r>
              <a:rPr sz="2700" spc="-35" dirty="0">
                <a:solidFill>
                  <a:srgbClr val="003C59"/>
                </a:solidFill>
                <a:cs typeface="Arial"/>
              </a:rPr>
              <a:t> </a:t>
            </a:r>
            <a:r>
              <a:rPr sz="2700" dirty="0">
                <a:solidFill>
                  <a:srgbClr val="003C59"/>
                </a:solidFill>
                <a:cs typeface="Arial"/>
              </a:rPr>
              <a:t>experienced</a:t>
            </a:r>
            <a:r>
              <a:rPr sz="2700" spc="-25" dirty="0">
                <a:solidFill>
                  <a:srgbClr val="003C59"/>
                </a:solidFill>
                <a:cs typeface="Arial"/>
              </a:rPr>
              <a:t> in </a:t>
            </a:r>
            <a:r>
              <a:rPr sz="2700" dirty="0">
                <a:solidFill>
                  <a:srgbClr val="003C59"/>
                </a:solidFill>
                <a:cs typeface="Arial"/>
              </a:rPr>
              <a:t>the</a:t>
            </a:r>
            <a:r>
              <a:rPr sz="2700" spc="-15" dirty="0">
                <a:solidFill>
                  <a:srgbClr val="003C59"/>
                </a:solidFill>
                <a:cs typeface="Arial"/>
              </a:rPr>
              <a:t> </a:t>
            </a:r>
            <a:r>
              <a:rPr sz="2700" dirty="0">
                <a:solidFill>
                  <a:srgbClr val="003C59"/>
                </a:solidFill>
                <a:cs typeface="Arial"/>
              </a:rPr>
              <a:t>care</a:t>
            </a:r>
            <a:r>
              <a:rPr sz="2700" spc="-15" dirty="0">
                <a:solidFill>
                  <a:srgbClr val="003C59"/>
                </a:solidFill>
                <a:cs typeface="Arial"/>
              </a:rPr>
              <a:t> </a:t>
            </a:r>
            <a:r>
              <a:rPr sz="2700" dirty="0">
                <a:solidFill>
                  <a:srgbClr val="003C59"/>
                </a:solidFill>
                <a:cs typeface="Arial"/>
              </a:rPr>
              <a:t>of children</a:t>
            </a:r>
            <a:r>
              <a:rPr sz="2700" spc="-15" dirty="0">
                <a:solidFill>
                  <a:srgbClr val="003C59"/>
                </a:solidFill>
                <a:cs typeface="Arial"/>
              </a:rPr>
              <a:t> </a:t>
            </a:r>
            <a:r>
              <a:rPr sz="2700" dirty="0">
                <a:solidFill>
                  <a:srgbClr val="003C59"/>
                </a:solidFill>
                <a:cs typeface="Arial"/>
              </a:rPr>
              <a:t>for</a:t>
            </a:r>
            <a:r>
              <a:rPr sz="2700" spc="-10" dirty="0">
                <a:solidFill>
                  <a:srgbClr val="003C59"/>
                </a:solidFill>
                <a:cs typeface="Arial"/>
              </a:rPr>
              <a:t> </a:t>
            </a:r>
            <a:r>
              <a:rPr sz="2700" dirty="0">
                <a:solidFill>
                  <a:srgbClr val="003C59"/>
                </a:solidFill>
                <a:cs typeface="Arial"/>
              </a:rPr>
              <a:t>an</a:t>
            </a:r>
            <a:r>
              <a:rPr sz="2700" spc="-5" dirty="0">
                <a:solidFill>
                  <a:srgbClr val="003C59"/>
                </a:solidFill>
                <a:cs typeface="Arial"/>
              </a:rPr>
              <a:t> </a:t>
            </a:r>
            <a:r>
              <a:rPr sz="2700" dirty="0">
                <a:solidFill>
                  <a:srgbClr val="003C59"/>
                </a:solidFill>
                <a:cs typeface="Arial"/>
              </a:rPr>
              <a:t>eye</a:t>
            </a:r>
            <a:r>
              <a:rPr sz="2700" spc="-10" dirty="0">
                <a:solidFill>
                  <a:srgbClr val="003C59"/>
                </a:solidFill>
                <a:cs typeface="Arial"/>
              </a:rPr>
              <a:t> examination.</a:t>
            </a:r>
            <a:endParaRPr sz="2700" dirty="0">
              <a:cs typeface="Arial"/>
            </a:endParaRPr>
          </a:p>
        </p:txBody>
      </p:sp>
    </p:spTree>
    <p:extLst>
      <p:ext uri="{BB962C8B-B14F-4D97-AF65-F5344CB8AC3E}">
        <p14:creationId xmlns:p14="http://schemas.microsoft.com/office/powerpoint/2010/main" val="68132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186674" y="4820444"/>
            <a:ext cx="1928307" cy="1300331"/>
          </a:xfrm>
          <a:prstGeom prst="rect">
            <a:avLst/>
          </a:prstGeom>
        </p:spPr>
      </p:pic>
      <p:pic>
        <p:nvPicPr>
          <p:cNvPr id="3" name="object 3"/>
          <p:cNvPicPr/>
          <p:nvPr/>
        </p:nvPicPr>
        <p:blipFill>
          <a:blip r:embed="rId4" cstate="print"/>
          <a:stretch>
            <a:fillRect/>
          </a:stretch>
        </p:blipFill>
        <p:spPr>
          <a:xfrm>
            <a:off x="6594979" y="4859679"/>
            <a:ext cx="1710464" cy="1269277"/>
          </a:xfrm>
          <a:prstGeom prst="rect">
            <a:avLst/>
          </a:prstGeom>
        </p:spPr>
      </p:pic>
      <p:sp>
        <p:nvSpPr>
          <p:cNvPr id="4" name="object 4"/>
          <p:cNvSpPr txBox="1">
            <a:spLocks noGrp="1"/>
          </p:cNvSpPr>
          <p:nvPr>
            <p:ph type="title"/>
          </p:nvPr>
        </p:nvSpPr>
        <p:spPr>
          <a:xfrm>
            <a:off x="1084170" y="346200"/>
            <a:ext cx="5571004" cy="500232"/>
          </a:xfrm>
          <a:prstGeom prst="rect">
            <a:avLst/>
          </a:prstGeom>
        </p:spPr>
        <p:txBody>
          <a:bodyPr vert="horz" wrap="square" lIns="0" tIns="11206" rIns="0" bIns="0" rtlCol="0">
            <a:spAutoFit/>
          </a:bodyPr>
          <a:lstStyle/>
          <a:p>
            <a:pPr marL="11206">
              <a:spcBef>
                <a:spcPts val="88"/>
              </a:spcBef>
            </a:pPr>
            <a:r>
              <a:rPr spc="-18" dirty="0">
                <a:solidFill>
                  <a:schemeClr val="accent5">
                    <a:lumMod val="75000"/>
                  </a:schemeClr>
                </a:solidFill>
                <a:latin typeface="+mn-lt"/>
              </a:rPr>
              <a:t>AAPOS</a:t>
            </a:r>
            <a:r>
              <a:rPr spc="-190" dirty="0">
                <a:solidFill>
                  <a:schemeClr val="accent5">
                    <a:lumMod val="75000"/>
                  </a:schemeClr>
                </a:solidFill>
                <a:latin typeface="+mn-lt"/>
              </a:rPr>
              <a:t> </a:t>
            </a:r>
            <a:r>
              <a:rPr spc="-22" dirty="0">
                <a:solidFill>
                  <a:schemeClr val="accent5">
                    <a:lumMod val="75000"/>
                  </a:schemeClr>
                </a:solidFill>
                <a:latin typeface="+mn-lt"/>
              </a:rPr>
              <a:t>Vision</a:t>
            </a:r>
            <a:r>
              <a:rPr spc="-172" dirty="0">
                <a:solidFill>
                  <a:schemeClr val="accent5">
                    <a:lumMod val="75000"/>
                  </a:schemeClr>
                </a:solidFill>
                <a:latin typeface="+mn-lt"/>
              </a:rPr>
              <a:t> </a:t>
            </a:r>
            <a:r>
              <a:rPr spc="-31" dirty="0">
                <a:solidFill>
                  <a:schemeClr val="accent5">
                    <a:lumMod val="75000"/>
                  </a:schemeClr>
                </a:solidFill>
                <a:latin typeface="+mn-lt"/>
              </a:rPr>
              <a:t>Screening</a:t>
            </a:r>
            <a:r>
              <a:rPr spc="-185" dirty="0">
                <a:solidFill>
                  <a:schemeClr val="accent5">
                    <a:lumMod val="75000"/>
                  </a:schemeClr>
                </a:solidFill>
                <a:latin typeface="+mn-lt"/>
              </a:rPr>
              <a:t> </a:t>
            </a:r>
            <a:r>
              <a:rPr spc="-18" dirty="0">
                <a:solidFill>
                  <a:schemeClr val="accent5">
                    <a:lumMod val="75000"/>
                  </a:schemeClr>
                </a:solidFill>
                <a:latin typeface="+mn-lt"/>
              </a:rPr>
              <a:t>Kits</a:t>
            </a:r>
          </a:p>
        </p:txBody>
      </p:sp>
      <p:sp>
        <p:nvSpPr>
          <p:cNvPr id="5" name="object 5"/>
          <p:cNvSpPr txBox="1">
            <a:spLocks noGrp="1"/>
          </p:cNvSpPr>
          <p:nvPr>
            <p:ph sz="half" idx="2"/>
          </p:nvPr>
        </p:nvSpPr>
        <p:spPr>
          <a:xfrm>
            <a:off x="865337" y="1099295"/>
            <a:ext cx="4557993" cy="3712970"/>
          </a:xfrm>
          <a:prstGeom prst="rect">
            <a:avLst/>
          </a:prstGeom>
        </p:spPr>
        <p:txBody>
          <a:bodyPr vert="horz" wrap="square" lIns="0" tIns="11206" rIns="0" bIns="0" rtlCol="0">
            <a:spAutoFit/>
          </a:bodyPr>
          <a:lstStyle/>
          <a:p>
            <a:pPr marL="91892">
              <a:spcBef>
                <a:spcPts val="88"/>
              </a:spcBef>
            </a:pPr>
            <a:r>
              <a:rPr sz="1800" dirty="0">
                <a:latin typeface="+mn-lt"/>
              </a:rPr>
              <a:t>NEAR</a:t>
            </a:r>
            <a:r>
              <a:rPr sz="1800" spc="-26" dirty="0">
                <a:latin typeface="+mn-lt"/>
              </a:rPr>
              <a:t> </a:t>
            </a:r>
            <a:r>
              <a:rPr sz="1800" dirty="0">
                <a:latin typeface="+mn-lt"/>
              </a:rPr>
              <a:t>&amp;</a:t>
            </a:r>
            <a:r>
              <a:rPr sz="1800" spc="-18" dirty="0">
                <a:latin typeface="+mn-lt"/>
              </a:rPr>
              <a:t> </a:t>
            </a:r>
            <a:r>
              <a:rPr sz="1800" spc="-9" dirty="0">
                <a:latin typeface="+mn-lt"/>
              </a:rPr>
              <a:t>DISTANCE:</a:t>
            </a:r>
            <a:r>
              <a:rPr sz="1800" spc="-31" dirty="0">
                <a:latin typeface="+mn-lt"/>
              </a:rPr>
              <a:t> </a:t>
            </a:r>
            <a:r>
              <a:rPr sz="1800" dirty="0">
                <a:latin typeface="+mn-lt"/>
              </a:rPr>
              <a:t>THRESHOLD</a:t>
            </a:r>
            <a:r>
              <a:rPr sz="1800" spc="-26" dirty="0">
                <a:latin typeface="+mn-lt"/>
              </a:rPr>
              <a:t> </a:t>
            </a:r>
            <a:r>
              <a:rPr sz="1800" spc="-9" dirty="0">
                <a:latin typeface="+mn-lt"/>
              </a:rPr>
              <a:t>FORMAT</a:t>
            </a:r>
          </a:p>
          <a:p>
            <a:pPr marL="293049" marR="4483" indent="-282403">
              <a:lnSpc>
                <a:spcPts val="1623"/>
              </a:lnSpc>
              <a:spcBef>
                <a:spcPts val="1446"/>
              </a:spcBef>
              <a:buClr>
                <a:srgbClr val="EF7E08"/>
              </a:buClr>
              <a:buAutoNum type="arabicPeriod"/>
              <a:tabLst>
                <a:tab pos="293049" algn="l"/>
                <a:tab pos="293610" algn="l"/>
              </a:tabLst>
            </a:pPr>
            <a:r>
              <a:rPr sz="1800" dirty="0">
                <a:solidFill>
                  <a:srgbClr val="000000"/>
                </a:solidFill>
                <a:latin typeface="+mn-lt"/>
              </a:rPr>
              <a:t>4</a:t>
            </a:r>
            <a:r>
              <a:rPr sz="1800" spc="-9" dirty="0">
                <a:solidFill>
                  <a:srgbClr val="000000"/>
                </a:solidFill>
                <a:latin typeface="+mn-lt"/>
              </a:rPr>
              <a:t> </a:t>
            </a:r>
            <a:r>
              <a:rPr sz="1800" dirty="0">
                <a:solidFill>
                  <a:srgbClr val="000000"/>
                </a:solidFill>
                <a:latin typeface="+mn-lt"/>
              </a:rPr>
              <a:t>Distance</a:t>
            </a:r>
            <a:r>
              <a:rPr sz="1800" spc="-26" dirty="0">
                <a:solidFill>
                  <a:srgbClr val="000000"/>
                </a:solidFill>
                <a:latin typeface="+mn-lt"/>
              </a:rPr>
              <a:t> </a:t>
            </a:r>
            <a:r>
              <a:rPr sz="1800" dirty="0">
                <a:solidFill>
                  <a:srgbClr val="000000"/>
                </a:solidFill>
                <a:latin typeface="+mn-lt"/>
              </a:rPr>
              <a:t>Eye</a:t>
            </a:r>
            <a:r>
              <a:rPr sz="1800" spc="-9" dirty="0">
                <a:solidFill>
                  <a:srgbClr val="000000"/>
                </a:solidFill>
                <a:latin typeface="+mn-lt"/>
              </a:rPr>
              <a:t> </a:t>
            </a:r>
            <a:r>
              <a:rPr sz="1800" dirty="0">
                <a:solidFill>
                  <a:srgbClr val="000000"/>
                </a:solidFill>
                <a:latin typeface="+mn-lt"/>
              </a:rPr>
              <a:t>Charts</a:t>
            </a:r>
            <a:r>
              <a:rPr sz="1800" spc="-18" dirty="0">
                <a:solidFill>
                  <a:srgbClr val="000000"/>
                </a:solidFill>
                <a:latin typeface="+mn-lt"/>
              </a:rPr>
              <a:t> </a:t>
            </a:r>
            <a:r>
              <a:rPr sz="1800" dirty="0">
                <a:solidFill>
                  <a:srgbClr val="000000"/>
                </a:solidFill>
                <a:latin typeface="+mn-lt"/>
              </a:rPr>
              <a:t>(10-Foot)</a:t>
            </a:r>
            <a:r>
              <a:rPr sz="1800" spc="-35" dirty="0">
                <a:solidFill>
                  <a:srgbClr val="000000"/>
                </a:solidFill>
                <a:latin typeface="+mn-lt"/>
              </a:rPr>
              <a:t> </a:t>
            </a:r>
            <a:r>
              <a:rPr sz="1800" dirty="0">
                <a:latin typeface="+mn-lt"/>
                <a:cs typeface="Segoe UI"/>
              </a:rPr>
              <a:t>LEA</a:t>
            </a:r>
            <a:r>
              <a:rPr sz="1800" spc="-18" dirty="0">
                <a:latin typeface="+mn-lt"/>
                <a:cs typeface="Segoe UI"/>
              </a:rPr>
              <a:t> </a:t>
            </a:r>
            <a:r>
              <a:rPr sz="1800" spc="-9" dirty="0">
                <a:latin typeface="+mn-lt"/>
                <a:cs typeface="Segoe UI"/>
              </a:rPr>
              <a:t>Symbols</a:t>
            </a:r>
            <a:endParaRPr sz="1800" dirty="0">
              <a:latin typeface="+mn-lt"/>
              <a:cs typeface="Segoe UI"/>
            </a:endParaRPr>
          </a:p>
          <a:p>
            <a:pPr marL="575453" lvl="1" indent="-201156">
              <a:spcBef>
                <a:spcPts val="278"/>
              </a:spcBef>
              <a:buClr>
                <a:srgbClr val="B45F06"/>
              </a:buClr>
              <a:buFont typeface="Wingdings"/>
              <a:buChar char=""/>
              <a:tabLst>
                <a:tab pos="575453" algn="l"/>
                <a:tab pos="576013" algn="l"/>
              </a:tabLst>
            </a:pPr>
            <a:r>
              <a:rPr sz="1800" dirty="0">
                <a:cs typeface="Segoe UI"/>
              </a:rPr>
              <a:t>LEA</a:t>
            </a:r>
            <a:r>
              <a:rPr sz="1800" spc="-13" dirty="0">
                <a:cs typeface="Segoe UI"/>
              </a:rPr>
              <a:t> </a:t>
            </a:r>
            <a:r>
              <a:rPr sz="1800" spc="-9" dirty="0">
                <a:cs typeface="Segoe UI"/>
              </a:rPr>
              <a:t>Numbers</a:t>
            </a:r>
            <a:endParaRPr sz="1800" dirty="0">
              <a:cs typeface="Segoe UI"/>
            </a:endParaRPr>
          </a:p>
          <a:p>
            <a:pPr marL="575453" lvl="1" indent="-201156">
              <a:spcBef>
                <a:spcPts val="274"/>
              </a:spcBef>
              <a:buClr>
                <a:srgbClr val="B45F06"/>
              </a:buClr>
              <a:buFont typeface="Wingdings"/>
              <a:buChar char=""/>
              <a:tabLst>
                <a:tab pos="575453" algn="l"/>
                <a:tab pos="576013" algn="l"/>
              </a:tabLst>
            </a:pPr>
            <a:r>
              <a:rPr sz="1800" dirty="0">
                <a:cs typeface="Segoe UI"/>
              </a:rPr>
              <a:t>HOTV</a:t>
            </a:r>
            <a:r>
              <a:rPr sz="1800" spc="-66" dirty="0">
                <a:cs typeface="Segoe UI"/>
              </a:rPr>
              <a:t> </a:t>
            </a:r>
            <a:r>
              <a:rPr sz="1800" spc="-9" dirty="0">
                <a:cs typeface="Segoe UI"/>
              </a:rPr>
              <a:t>Letters</a:t>
            </a:r>
            <a:endParaRPr sz="1800" dirty="0">
              <a:cs typeface="Segoe UI"/>
            </a:endParaRPr>
          </a:p>
          <a:p>
            <a:pPr marL="575453" lvl="1" indent="-201156">
              <a:spcBef>
                <a:spcPts val="265"/>
              </a:spcBef>
              <a:buClr>
                <a:srgbClr val="B45F06"/>
              </a:buClr>
              <a:buFont typeface="Wingdings"/>
              <a:buChar char=""/>
              <a:tabLst>
                <a:tab pos="575453" algn="l"/>
                <a:tab pos="576013" algn="l"/>
              </a:tabLst>
            </a:pPr>
            <a:r>
              <a:rPr sz="1800" dirty="0">
                <a:cs typeface="Segoe UI"/>
              </a:rPr>
              <a:t>Sloan</a:t>
            </a:r>
            <a:r>
              <a:rPr sz="1800" spc="-62" dirty="0">
                <a:cs typeface="Segoe UI"/>
              </a:rPr>
              <a:t> </a:t>
            </a:r>
            <a:r>
              <a:rPr sz="1800" spc="-9" dirty="0">
                <a:cs typeface="Segoe UI"/>
              </a:rPr>
              <a:t>Letters</a:t>
            </a:r>
            <a:endParaRPr sz="1800" dirty="0">
              <a:cs typeface="Segoe UI"/>
            </a:endParaRPr>
          </a:p>
          <a:p>
            <a:pPr marL="293049" indent="-281843">
              <a:spcBef>
                <a:spcPts val="441"/>
              </a:spcBef>
              <a:buClr>
                <a:srgbClr val="EF7E08"/>
              </a:buClr>
              <a:buAutoNum type="arabicPeriod"/>
              <a:tabLst>
                <a:tab pos="293049" algn="l"/>
                <a:tab pos="293610" algn="l"/>
              </a:tabLst>
            </a:pPr>
            <a:r>
              <a:rPr sz="1800" dirty="0">
                <a:solidFill>
                  <a:srgbClr val="000000"/>
                </a:solidFill>
                <a:latin typeface="+mn-lt"/>
              </a:rPr>
              <a:t>Matching</a:t>
            </a:r>
            <a:r>
              <a:rPr sz="1800" spc="-66" dirty="0">
                <a:solidFill>
                  <a:srgbClr val="000000"/>
                </a:solidFill>
                <a:latin typeface="+mn-lt"/>
              </a:rPr>
              <a:t> </a:t>
            </a:r>
            <a:r>
              <a:rPr sz="1800" dirty="0">
                <a:solidFill>
                  <a:srgbClr val="000000"/>
                </a:solidFill>
                <a:latin typeface="+mn-lt"/>
              </a:rPr>
              <a:t>response</a:t>
            </a:r>
            <a:r>
              <a:rPr sz="1800" spc="-31" dirty="0">
                <a:solidFill>
                  <a:srgbClr val="000000"/>
                </a:solidFill>
                <a:latin typeface="+mn-lt"/>
              </a:rPr>
              <a:t> </a:t>
            </a:r>
            <a:r>
              <a:rPr sz="1800" spc="-9" dirty="0">
                <a:solidFill>
                  <a:srgbClr val="000000"/>
                </a:solidFill>
                <a:latin typeface="+mn-lt"/>
              </a:rPr>
              <a:t>panels</a:t>
            </a:r>
            <a:endParaRPr sz="1800" dirty="0">
              <a:latin typeface="+mn-lt"/>
            </a:endParaRPr>
          </a:p>
          <a:p>
            <a:pPr marL="575453" lvl="1" indent="-201156">
              <a:spcBef>
                <a:spcPts val="269"/>
              </a:spcBef>
              <a:buClr>
                <a:srgbClr val="B45F06"/>
              </a:buClr>
              <a:buFont typeface="Wingdings"/>
              <a:buChar char=""/>
              <a:tabLst>
                <a:tab pos="575453" algn="l"/>
                <a:tab pos="576013" algn="l"/>
              </a:tabLst>
            </a:pPr>
            <a:r>
              <a:rPr sz="1800" dirty="0">
                <a:cs typeface="Segoe UI"/>
              </a:rPr>
              <a:t>LEA</a:t>
            </a:r>
            <a:r>
              <a:rPr sz="1800" spc="-13" dirty="0">
                <a:cs typeface="Segoe UI"/>
              </a:rPr>
              <a:t> </a:t>
            </a:r>
            <a:r>
              <a:rPr sz="1800" spc="-9" dirty="0">
                <a:cs typeface="Segoe UI"/>
              </a:rPr>
              <a:t>Symbols</a:t>
            </a:r>
            <a:endParaRPr sz="1800" dirty="0">
              <a:cs typeface="Segoe UI"/>
            </a:endParaRPr>
          </a:p>
          <a:p>
            <a:pPr marL="575453" lvl="1" indent="-201156">
              <a:spcBef>
                <a:spcPts val="274"/>
              </a:spcBef>
              <a:buClr>
                <a:srgbClr val="B45F06"/>
              </a:buClr>
              <a:buFont typeface="Wingdings"/>
              <a:buChar char=""/>
              <a:tabLst>
                <a:tab pos="575453" algn="l"/>
                <a:tab pos="576013" algn="l"/>
              </a:tabLst>
            </a:pPr>
            <a:r>
              <a:rPr sz="1800" dirty="0">
                <a:cs typeface="Segoe UI"/>
              </a:rPr>
              <a:t>HOTV</a:t>
            </a:r>
            <a:r>
              <a:rPr sz="1800" spc="-66" dirty="0">
                <a:cs typeface="Segoe UI"/>
              </a:rPr>
              <a:t> </a:t>
            </a:r>
            <a:r>
              <a:rPr sz="1800" spc="-9" dirty="0">
                <a:cs typeface="Segoe UI"/>
              </a:rPr>
              <a:t>Letters</a:t>
            </a:r>
            <a:endParaRPr sz="1800" dirty="0">
              <a:cs typeface="Segoe UI"/>
            </a:endParaRPr>
          </a:p>
          <a:p>
            <a:pPr marL="293049" indent="-281843">
              <a:spcBef>
                <a:spcPts val="441"/>
              </a:spcBef>
              <a:buClr>
                <a:srgbClr val="EF7E08"/>
              </a:buClr>
              <a:buAutoNum type="arabicPeriod"/>
              <a:tabLst>
                <a:tab pos="293049" algn="l"/>
                <a:tab pos="293610" algn="l"/>
              </a:tabLst>
            </a:pPr>
            <a:r>
              <a:rPr sz="1800" spc="-9" dirty="0">
                <a:solidFill>
                  <a:srgbClr val="000000"/>
                </a:solidFill>
                <a:latin typeface="+mn-lt"/>
              </a:rPr>
              <a:t>Occluders:</a:t>
            </a:r>
            <a:endParaRPr sz="1800" dirty="0">
              <a:latin typeface="+mn-lt"/>
            </a:endParaRPr>
          </a:p>
          <a:p>
            <a:pPr marL="575453" lvl="1" indent="-201156">
              <a:spcBef>
                <a:spcPts val="269"/>
              </a:spcBef>
              <a:buClr>
                <a:srgbClr val="B45F06"/>
              </a:buClr>
              <a:buFont typeface="Wingdings"/>
              <a:buChar char=""/>
              <a:tabLst>
                <a:tab pos="575453" algn="l"/>
                <a:tab pos="576013" algn="l"/>
              </a:tabLst>
            </a:pPr>
            <a:r>
              <a:rPr sz="1800" spc="-9" dirty="0">
                <a:cs typeface="Segoe UI"/>
              </a:rPr>
              <a:t>Frosted/blackout</a:t>
            </a:r>
            <a:r>
              <a:rPr sz="1800" spc="-26" dirty="0">
                <a:cs typeface="Segoe UI"/>
              </a:rPr>
              <a:t> </a:t>
            </a:r>
            <a:r>
              <a:rPr sz="1800" spc="-9" dirty="0">
                <a:cs typeface="Segoe UI"/>
              </a:rPr>
              <a:t>flip-</a:t>
            </a:r>
            <a:r>
              <a:rPr sz="1800" dirty="0">
                <a:cs typeface="Segoe UI"/>
              </a:rPr>
              <a:t>up</a:t>
            </a:r>
            <a:r>
              <a:rPr sz="1800" spc="-53" dirty="0">
                <a:cs typeface="Segoe UI"/>
              </a:rPr>
              <a:t> </a:t>
            </a:r>
            <a:r>
              <a:rPr sz="1800" dirty="0">
                <a:cs typeface="Segoe UI"/>
              </a:rPr>
              <a:t>occluder</a:t>
            </a:r>
            <a:r>
              <a:rPr sz="1800" spc="-35" dirty="0">
                <a:cs typeface="Segoe UI"/>
              </a:rPr>
              <a:t> </a:t>
            </a:r>
            <a:r>
              <a:rPr sz="1800" spc="-9" dirty="0">
                <a:cs typeface="Segoe UI"/>
              </a:rPr>
              <a:t>glasses</a:t>
            </a:r>
            <a:endParaRPr sz="1800" dirty="0">
              <a:cs typeface="Segoe UI"/>
            </a:endParaRPr>
          </a:p>
          <a:p>
            <a:pPr marL="575453" marR="265033" lvl="1" indent="-201156">
              <a:lnSpc>
                <a:spcPts val="1818"/>
              </a:lnSpc>
              <a:spcBef>
                <a:spcPts val="234"/>
              </a:spcBef>
              <a:buClr>
                <a:srgbClr val="B45F06"/>
              </a:buClr>
              <a:buFont typeface="Wingdings"/>
              <a:buChar char=""/>
              <a:tabLst>
                <a:tab pos="575453" algn="l"/>
                <a:tab pos="576013" algn="l"/>
              </a:tabLst>
            </a:pPr>
            <a:r>
              <a:rPr sz="1800" spc="-9" dirty="0">
                <a:cs typeface="Segoe UI"/>
              </a:rPr>
              <a:t>Lorgnette</a:t>
            </a:r>
            <a:r>
              <a:rPr sz="1800" spc="-71" dirty="0">
                <a:cs typeface="Segoe UI"/>
              </a:rPr>
              <a:t> </a:t>
            </a:r>
            <a:r>
              <a:rPr sz="1800" dirty="0">
                <a:cs typeface="Segoe UI"/>
              </a:rPr>
              <a:t>spectacle</a:t>
            </a:r>
            <a:r>
              <a:rPr sz="1800" spc="-49" dirty="0">
                <a:cs typeface="Segoe UI"/>
              </a:rPr>
              <a:t> </a:t>
            </a:r>
            <a:r>
              <a:rPr sz="1800" dirty="0">
                <a:cs typeface="Segoe UI"/>
              </a:rPr>
              <a:t>occluder</a:t>
            </a:r>
            <a:r>
              <a:rPr sz="1800" spc="-49" dirty="0">
                <a:cs typeface="Segoe UI"/>
              </a:rPr>
              <a:t> </a:t>
            </a:r>
            <a:r>
              <a:rPr sz="1800" dirty="0">
                <a:cs typeface="Segoe UI"/>
              </a:rPr>
              <a:t>“Mardi</a:t>
            </a:r>
            <a:r>
              <a:rPr sz="1800" spc="-44" dirty="0">
                <a:cs typeface="Segoe UI"/>
              </a:rPr>
              <a:t> </a:t>
            </a:r>
            <a:r>
              <a:rPr sz="1800" dirty="0">
                <a:cs typeface="Segoe UI"/>
              </a:rPr>
              <a:t>Gras</a:t>
            </a:r>
            <a:r>
              <a:rPr sz="1800" spc="-57" dirty="0">
                <a:cs typeface="Segoe UI"/>
              </a:rPr>
              <a:t> </a:t>
            </a:r>
            <a:r>
              <a:rPr sz="1800" spc="-18" dirty="0">
                <a:cs typeface="Segoe UI"/>
              </a:rPr>
              <a:t>Mask </a:t>
            </a:r>
            <a:r>
              <a:rPr sz="1800" spc="-9" dirty="0">
                <a:cs typeface="Segoe UI"/>
              </a:rPr>
              <a:t>occluder”</a:t>
            </a:r>
            <a:endParaRPr sz="1800" dirty="0">
              <a:cs typeface="Segoe UI"/>
            </a:endParaRPr>
          </a:p>
        </p:txBody>
      </p:sp>
      <p:sp>
        <p:nvSpPr>
          <p:cNvPr id="6" name="object 6"/>
          <p:cNvSpPr txBox="1">
            <a:spLocks noGrp="1"/>
          </p:cNvSpPr>
          <p:nvPr>
            <p:ph sz="half" idx="3"/>
          </p:nvPr>
        </p:nvSpPr>
        <p:spPr>
          <a:xfrm>
            <a:off x="6161220" y="1095446"/>
            <a:ext cx="4575922" cy="3704634"/>
          </a:xfrm>
          <a:prstGeom prst="rect">
            <a:avLst/>
          </a:prstGeom>
        </p:spPr>
        <p:txBody>
          <a:bodyPr vert="horz" wrap="square" lIns="0" tIns="11206" rIns="0" bIns="0" rtlCol="0">
            <a:spAutoFit/>
          </a:bodyPr>
          <a:lstStyle/>
          <a:p>
            <a:pPr marL="91333">
              <a:spcBef>
                <a:spcPts val="88"/>
              </a:spcBef>
            </a:pPr>
            <a:r>
              <a:rPr sz="1800" spc="-9" dirty="0">
                <a:latin typeface="+mn-lt"/>
              </a:rPr>
              <a:t>DISTANCE:</a:t>
            </a:r>
            <a:r>
              <a:rPr sz="1800" spc="-35" dirty="0">
                <a:latin typeface="+mn-lt"/>
              </a:rPr>
              <a:t> </a:t>
            </a:r>
            <a:r>
              <a:rPr sz="1800" dirty="0">
                <a:latin typeface="+mn-lt"/>
              </a:rPr>
              <a:t>THRESHOLD</a:t>
            </a:r>
            <a:r>
              <a:rPr sz="1800" spc="-18" dirty="0">
                <a:latin typeface="+mn-lt"/>
              </a:rPr>
              <a:t> </a:t>
            </a:r>
            <a:r>
              <a:rPr sz="1800" dirty="0">
                <a:latin typeface="+mn-lt"/>
              </a:rPr>
              <a:t>&amp;</a:t>
            </a:r>
            <a:r>
              <a:rPr sz="1800" spc="-26" dirty="0">
                <a:latin typeface="+mn-lt"/>
              </a:rPr>
              <a:t> </a:t>
            </a:r>
            <a:r>
              <a:rPr sz="1800" dirty="0">
                <a:latin typeface="+mn-lt"/>
              </a:rPr>
              <a:t>CRITICAL</a:t>
            </a:r>
            <a:r>
              <a:rPr sz="1800" spc="-44" dirty="0">
                <a:latin typeface="+mn-lt"/>
              </a:rPr>
              <a:t> </a:t>
            </a:r>
            <a:r>
              <a:rPr sz="1800" dirty="0">
                <a:latin typeface="+mn-lt"/>
              </a:rPr>
              <a:t>LINE</a:t>
            </a:r>
            <a:r>
              <a:rPr sz="1800" spc="-26" dirty="0">
                <a:latin typeface="+mn-lt"/>
              </a:rPr>
              <a:t> </a:t>
            </a:r>
            <a:r>
              <a:rPr sz="1800" spc="-9" dirty="0">
                <a:latin typeface="+mn-lt"/>
              </a:rPr>
              <a:t>FORMAT</a:t>
            </a:r>
          </a:p>
          <a:p>
            <a:pPr marL="293049" indent="-281843">
              <a:spcBef>
                <a:spcPts val="1257"/>
              </a:spcBef>
              <a:buClr>
                <a:srgbClr val="EF7E08"/>
              </a:buClr>
              <a:buAutoNum type="arabicPeriod"/>
              <a:tabLst>
                <a:tab pos="293049" algn="l"/>
                <a:tab pos="293610" algn="l"/>
              </a:tabLst>
            </a:pPr>
            <a:r>
              <a:rPr sz="1800" dirty="0">
                <a:solidFill>
                  <a:srgbClr val="000000"/>
                </a:solidFill>
                <a:latin typeface="+mn-lt"/>
              </a:rPr>
              <a:t>6</a:t>
            </a:r>
            <a:r>
              <a:rPr sz="1800" spc="-4" dirty="0">
                <a:solidFill>
                  <a:srgbClr val="000000"/>
                </a:solidFill>
                <a:latin typeface="+mn-lt"/>
              </a:rPr>
              <a:t> </a:t>
            </a:r>
            <a:r>
              <a:rPr sz="1800" dirty="0">
                <a:solidFill>
                  <a:srgbClr val="000000"/>
                </a:solidFill>
                <a:latin typeface="+mn-lt"/>
              </a:rPr>
              <a:t>Distance</a:t>
            </a:r>
            <a:r>
              <a:rPr sz="1800" spc="-22" dirty="0">
                <a:solidFill>
                  <a:srgbClr val="000000"/>
                </a:solidFill>
                <a:latin typeface="+mn-lt"/>
              </a:rPr>
              <a:t> </a:t>
            </a:r>
            <a:r>
              <a:rPr sz="1800" dirty="0">
                <a:solidFill>
                  <a:srgbClr val="000000"/>
                </a:solidFill>
                <a:latin typeface="+mn-lt"/>
              </a:rPr>
              <a:t>Eye</a:t>
            </a:r>
            <a:r>
              <a:rPr sz="1800" spc="-4" dirty="0">
                <a:solidFill>
                  <a:srgbClr val="000000"/>
                </a:solidFill>
                <a:latin typeface="+mn-lt"/>
              </a:rPr>
              <a:t> </a:t>
            </a:r>
            <a:r>
              <a:rPr sz="1800" dirty="0">
                <a:solidFill>
                  <a:srgbClr val="000000"/>
                </a:solidFill>
                <a:latin typeface="+mn-lt"/>
              </a:rPr>
              <a:t>Charts</a:t>
            </a:r>
            <a:r>
              <a:rPr sz="1800" spc="-9" dirty="0">
                <a:solidFill>
                  <a:srgbClr val="000000"/>
                </a:solidFill>
                <a:latin typeface="+mn-lt"/>
              </a:rPr>
              <a:t> </a:t>
            </a:r>
            <a:r>
              <a:rPr sz="1800" dirty="0">
                <a:solidFill>
                  <a:srgbClr val="000000"/>
                </a:solidFill>
                <a:latin typeface="+mn-lt"/>
              </a:rPr>
              <a:t>(10-</a:t>
            </a:r>
            <a:r>
              <a:rPr sz="1800" spc="-9" dirty="0">
                <a:solidFill>
                  <a:srgbClr val="000000"/>
                </a:solidFill>
                <a:latin typeface="+mn-lt"/>
              </a:rPr>
              <a:t>Foot):</a:t>
            </a:r>
            <a:endParaRPr sz="1800" dirty="0">
              <a:latin typeface="+mn-lt"/>
            </a:endParaRPr>
          </a:p>
          <a:p>
            <a:pPr marL="575453" lvl="1" indent="-201156">
              <a:spcBef>
                <a:spcPts val="269"/>
              </a:spcBef>
              <a:buClr>
                <a:srgbClr val="B45F06"/>
              </a:buClr>
              <a:buFont typeface="Wingdings"/>
              <a:buChar char=""/>
              <a:tabLst>
                <a:tab pos="575453" algn="l"/>
                <a:tab pos="576013" algn="l"/>
              </a:tabLst>
            </a:pPr>
            <a:r>
              <a:rPr sz="1800" dirty="0">
                <a:cs typeface="Segoe UI"/>
              </a:rPr>
              <a:t>LEA</a:t>
            </a:r>
            <a:r>
              <a:rPr sz="1800" spc="-53" dirty="0">
                <a:cs typeface="Segoe UI"/>
              </a:rPr>
              <a:t> </a:t>
            </a:r>
            <a:r>
              <a:rPr sz="1800" dirty="0">
                <a:cs typeface="Segoe UI"/>
              </a:rPr>
              <a:t>Symbols</a:t>
            </a:r>
            <a:r>
              <a:rPr sz="1800" spc="-53" dirty="0">
                <a:cs typeface="Segoe UI"/>
              </a:rPr>
              <a:t> </a:t>
            </a:r>
            <a:r>
              <a:rPr sz="1800" u="sng" dirty="0">
                <a:uFill>
                  <a:solidFill>
                    <a:srgbClr val="000000"/>
                  </a:solidFill>
                </a:uFill>
                <a:cs typeface="Segoe UI"/>
              </a:rPr>
              <a:t>OR</a:t>
            </a:r>
            <a:r>
              <a:rPr sz="1800" spc="-35" dirty="0">
                <a:cs typeface="Segoe UI"/>
              </a:rPr>
              <a:t> </a:t>
            </a:r>
            <a:r>
              <a:rPr sz="1800" dirty="0">
                <a:cs typeface="Segoe UI"/>
              </a:rPr>
              <a:t>HOTV</a:t>
            </a:r>
            <a:r>
              <a:rPr sz="1800" spc="-35" dirty="0">
                <a:cs typeface="Segoe UI"/>
              </a:rPr>
              <a:t> </a:t>
            </a:r>
            <a:r>
              <a:rPr sz="1800" spc="-9" dirty="0">
                <a:cs typeface="Segoe UI"/>
              </a:rPr>
              <a:t>Letters</a:t>
            </a:r>
            <a:endParaRPr sz="1800" dirty="0">
              <a:cs typeface="Segoe UI"/>
            </a:endParaRPr>
          </a:p>
          <a:p>
            <a:pPr marL="575453" lvl="1" indent="-201156">
              <a:spcBef>
                <a:spcPts val="274"/>
              </a:spcBef>
              <a:buClr>
                <a:srgbClr val="B45F06"/>
              </a:buClr>
              <a:buFont typeface="Wingdings"/>
              <a:buChar char=""/>
              <a:tabLst>
                <a:tab pos="575453" algn="l"/>
                <a:tab pos="576013" algn="l"/>
              </a:tabLst>
            </a:pPr>
            <a:r>
              <a:rPr sz="1800" dirty="0">
                <a:cs typeface="Segoe UI"/>
              </a:rPr>
              <a:t>Sloan</a:t>
            </a:r>
            <a:r>
              <a:rPr sz="1800" spc="-62" dirty="0">
                <a:cs typeface="Segoe UI"/>
              </a:rPr>
              <a:t> </a:t>
            </a:r>
            <a:r>
              <a:rPr sz="1800" spc="-9" dirty="0">
                <a:cs typeface="Segoe UI"/>
              </a:rPr>
              <a:t>Letters</a:t>
            </a:r>
            <a:endParaRPr sz="1800" dirty="0">
              <a:cs typeface="Segoe UI"/>
            </a:endParaRPr>
          </a:p>
          <a:p>
            <a:pPr marL="293049" indent="-281843">
              <a:spcBef>
                <a:spcPts val="441"/>
              </a:spcBef>
              <a:buClr>
                <a:srgbClr val="EF7E08"/>
              </a:buClr>
              <a:buAutoNum type="arabicPeriod"/>
              <a:tabLst>
                <a:tab pos="293049" algn="l"/>
                <a:tab pos="293610" algn="l"/>
              </a:tabLst>
            </a:pPr>
            <a:r>
              <a:rPr sz="1800" dirty="0">
                <a:solidFill>
                  <a:srgbClr val="000000"/>
                </a:solidFill>
                <a:latin typeface="+mn-lt"/>
              </a:rPr>
              <a:t>Matching</a:t>
            </a:r>
            <a:r>
              <a:rPr sz="1800" spc="-66" dirty="0">
                <a:solidFill>
                  <a:srgbClr val="000000"/>
                </a:solidFill>
                <a:latin typeface="+mn-lt"/>
              </a:rPr>
              <a:t> </a:t>
            </a:r>
            <a:r>
              <a:rPr sz="1800" dirty="0">
                <a:solidFill>
                  <a:srgbClr val="000000"/>
                </a:solidFill>
                <a:latin typeface="+mn-lt"/>
              </a:rPr>
              <a:t>response</a:t>
            </a:r>
            <a:r>
              <a:rPr sz="1800" spc="-31" dirty="0">
                <a:solidFill>
                  <a:srgbClr val="000000"/>
                </a:solidFill>
                <a:latin typeface="+mn-lt"/>
              </a:rPr>
              <a:t> </a:t>
            </a:r>
            <a:r>
              <a:rPr sz="1800" spc="-9" dirty="0">
                <a:solidFill>
                  <a:srgbClr val="000000"/>
                </a:solidFill>
                <a:latin typeface="+mn-lt"/>
              </a:rPr>
              <a:t>panel</a:t>
            </a:r>
            <a:endParaRPr sz="1800" dirty="0">
              <a:latin typeface="+mn-lt"/>
            </a:endParaRPr>
          </a:p>
          <a:p>
            <a:pPr marL="575453" lvl="1" indent="-201156">
              <a:spcBef>
                <a:spcPts val="269"/>
              </a:spcBef>
              <a:buClr>
                <a:srgbClr val="B45F06"/>
              </a:buClr>
              <a:buFont typeface="Wingdings"/>
              <a:buChar char=""/>
              <a:tabLst>
                <a:tab pos="575453" algn="l"/>
                <a:tab pos="576013" algn="l"/>
              </a:tabLst>
            </a:pPr>
            <a:r>
              <a:rPr sz="1800" dirty="0">
                <a:cs typeface="Segoe UI"/>
              </a:rPr>
              <a:t>LEA</a:t>
            </a:r>
            <a:r>
              <a:rPr sz="1800" spc="-53" dirty="0">
                <a:cs typeface="Segoe UI"/>
              </a:rPr>
              <a:t> </a:t>
            </a:r>
            <a:r>
              <a:rPr sz="1800" dirty="0">
                <a:cs typeface="Segoe UI"/>
              </a:rPr>
              <a:t>Symbols</a:t>
            </a:r>
            <a:r>
              <a:rPr sz="1800" spc="-53" dirty="0">
                <a:cs typeface="Segoe UI"/>
              </a:rPr>
              <a:t> </a:t>
            </a:r>
            <a:r>
              <a:rPr sz="1800" u="sng" dirty="0">
                <a:uFill>
                  <a:solidFill>
                    <a:srgbClr val="000000"/>
                  </a:solidFill>
                </a:uFill>
                <a:cs typeface="Segoe UI"/>
              </a:rPr>
              <a:t>OR</a:t>
            </a:r>
            <a:r>
              <a:rPr sz="1800" spc="-35" dirty="0">
                <a:cs typeface="Segoe UI"/>
              </a:rPr>
              <a:t> </a:t>
            </a:r>
            <a:r>
              <a:rPr sz="1800" dirty="0">
                <a:cs typeface="Segoe UI"/>
              </a:rPr>
              <a:t>HOTV</a:t>
            </a:r>
            <a:r>
              <a:rPr sz="1800" spc="-35" dirty="0">
                <a:cs typeface="Segoe UI"/>
              </a:rPr>
              <a:t> </a:t>
            </a:r>
            <a:r>
              <a:rPr sz="1800" spc="-9" dirty="0">
                <a:cs typeface="Segoe UI"/>
              </a:rPr>
              <a:t>Letters</a:t>
            </a:r>
            <a:endParaRPr sz="1800" dirty="0">
              <a:cs typeface="Segoe UI"/>
            </a:endParaRPr>
          </a:p>
          <a:p>
            <a:pPr marL="293049" indent="-281843">
              <a:spcBef>
                <a:spcPts val="441"/>
              </a:spcBef>
              <a:buClr>
                <a:srgbClr val="EF7E08"/>
              </a:buClr>
              <a:buAutoNum type="arabicPeriod"/>
              <a:tabLst>
                <a:tab pos="293049" algn="l"/>
                <a:tab pos="293610" algn="l"/>
              </a:tabLst>
            </a:pPr>
            <a:r>
              <a:rPr sz="1800" spc="-9" dirty="0">
                <a:solidFill>
                  <a:srgbClr val="000000"/>
                </a:solidFill>
                <a:latin typeface="+mn-lt"/>
              </a:rPr>
              <a:t>Occluders:</a:t>
            </a:r>
            <a:endParaRPr sz="1800" dirty="0">
              <a:latin typeface="+mn-lt"/>
            </a:endParaRPr>
          </a:p>
          <a:p>
            <a:pPr marL="575453" lvl="1" indent="-201156">
              <a:spcBef>
                <a:spcPts val="269"/>
              </a:spcBef>
              <a:buClr>
                <a:srgbClr val="B45F06"/>
              </a:buClr>
              <a:buFont typeface="Wingdings"/>
              <a:buChar char=""/>
              <a:tabLst>
                <a:tab pos="575453" algn="l"/>
                <a:tab pos="576013" algn="l"/>
              </a:tabLst>
            </a:pPr>
            <a:r>
              <a:rPr sz="1800" spc="-9" dirty="0">
                <a:cs typeface="Segoe UI"/>
              </a:rPr>
              <a:t>Frosted/blackout</a:t>
            </a:r>
            <a:r>
              <a:rPr sz="1800" spc="-26" dirty="0">
                <a:cs typeface="Segoe UI"/>
              </a:rPr>
              <a:t> </a:t>
            </a:r>
            <a:r>
              <a:rPr sz="1800" spc="-9" dirty="0">
                <a:cs typeface="Segoe UI"/>
              </a:rPr>
              <a:t>flip-</a:t>
            </a:r>
            <a:r>
              <a:rPr sz="1800" dirty="0">
                <a:cs typeface="Segoe UI"/>
              </a:rPr>
              <a:t>up</a:t>
            </a:r>
            <a:r>
              <a:rPr sz="1800" spc="-53" dirty="0">
                <a:cs typeface="Segoe UI"/>
              </a:rPr>
              <a:t> </a:t>
            </a:r>
            <a:r>
              <a:rPr sz="1800" dirty="0">
                <a:cs typeface="Segoe UI"/>
              </a:rPr>
              <a:t>occluder</a:t>
            </a:r>
            <a:r>
              <a:rPr sz="1800" spc="-35" dirty="0">
                <a:cs typeface="Segoe UI"/>
              </a:rPr>
              <a:t> </a:t>
            </a:r>
            <a:r>
              <a:rPr sz="1800" spc="-9" dirty="0">
                <a:cs typeface="Segoe UI"/>
              </a:rPr>
              <a:t>glasses</a:t>
            </a:r>
            <a:endParaRPr sz="1800" dirty="0">
              <a:cs typeface="Segoe UI"/>
            </a:endParaRPr>
          </a:p>
          <a:p>
            <a:pPr marL="575453" marR="282964" lvl="1" indent="-201156">
              <a:lnSpc>
                <a:spcPts val="1527"/>
              </a:lnSpc>
              <a:spcBef>
                <a:spcPts val="463"/>
              </a:spcBef>
              <a:buClr>
                <a:srgbClr val="B45F06"/>
              </a:buClr>
              <a:buFont typeface="Wingdings"/>
              <a:buChar char=""/>
              <a:tabLst>
                <a:tab pos="575453" algn="l"/>
                <a:tab pos="576013" algn="l"/>
              </a:tabLst>
            </a:pPr>
            <a:r>
              <a:rPr sz="1800" spc="-9" dirty="0">
                <a:cs typeface="Segoe UI"/>
              </a:rPr>
              <a:t>Lorgnette</a:t>
            </a:r>
            <a:r>
              <a:rPr sz="1800" spc="-71" dirty="0">
                <a:cs typeface="Segoe UI"/>
              </a:rPr>
              <a:t> </a:t>
            </a:r>
            <a:r>
              <a:rPr sz="1800" dirty="0">
                <a:cs typeface="Segoe UI"/>
              </a:rPr>
              <a:t>spectacle</a:t>
            </a:r>
            <a:r>
              <a:rPr sz="1800" spc="-49" dirty="0">
                <a:cs typeface="Segoe UI"/>
              </a:rPr>
              <a:t> </a:t>
            </a:r>
            <a:r>
              <a:rPr sz="1800" dirty="0">
                <a:cs typeface="Segoe UI"/>
              </a:rPr>
              <a:t>occluder</a:t>
            </a:r>
            <a:r>
              <a:rPr sz="1800" spc="-49" dirty="0">
                <a:cs typeface="Segoe UI"/>
              </a:rPr>
              <a:t> </a:t>
            </a:r>
            <a:r>
              <a:rPr sz="1800" dirty="0">
                <a:cs typeface="Segoe UI"/>
              </a:rPr>
              <a:t>“Mardi</a:t>
            </a:r>
            <a:r>
              <a:rPr sz="1800" spc="-44" dirty="0">
                <a:cs typeface="Segoe UI"/>
              </a:rPr>
              <a:t> </a:t>
            </a:r>
            <a:r>
              <a:rPr sz="1800" dirty="0">
                <a:cs typeface="Segoe UI"/>
              </a:rPr>
              <a:t>Gras</a:t>
            </a:r>
            <a:r>
              <a:rPr sz="1800" spc="-57" dirty="0">
                <a:cs typeface="Segoe UI"/>
              </a:rPr>
              <a:t> </a:t>
            </a:r>
            <a:r>
              <a:rPr sz="1800" spc="-18" dirty="0">
                <a:cs typeface="Segoe UI"/>
              </a:rPr>
              <a:t>Mask </a:t>
            </a:r>
            <a:r>
              <a:rPr sz="1800" spc="-9" dirty="0">
                <a:cs typeface="Segoe UI"/>
              </a:rPr>
              <a:t>occluder”</a:t>
            </a:r>
            <a:endParaRPr sz="1800" dirty="0">
              <a:cs typeface="Segoe UI"/>
            </a:endParaRPr>
          </a:p>
          <a:p>
            <a:pPr marL="575453" lvl="1" indent="-201156">
              <a:spcBef>
                <a:spcPts val="366"/>
              </a:spcBef>
              <a:buClr>
                <a:srgbClr val="B45F06"/>
              </a:buClr>
              <a:buFont typeface="Wingdings"/>
              <a:buChar char=""/>
              <a:tabLst>
                <a:tab pos="575453" algn="l"/>
                <a:tab pos="576013" algn="l"/>
                <a:tab pos="2627920" algn="l"/>
                <a:tab pos="3263887" algn="l"/>
              </a:tabLst>
            </a:pPr>
            <a:r>
              <a:rPr sz="1800" dirty="0">
                <a:cs typeface="Segoe UI"/>
              </a:rPr>
              <a:t>LEA</a:t>
            </a:r>
            <a:r>
              <a:rPr sz="1800" spc="-13" dirty="0">
                <a:cs typeface="Segoe UI"/>
              </a:rPr>
              <a:t> </a:t>
            </a:r>
            <a:r>
              <a:rPr sz="1800" spc="-9" dirty="0">
                <a:cs typeface="Segoe UI"/>
              </a:rPr>
              <a:t>Symbols/Sloan</a:t>
            </a:r>
            <a:r>
              <a:rPr sz="1800" dirty="0">
                <a:cs typeface="Segoe UI"/>
              </a:rPr>
              <a:t>	</a:t>
            </a:r>
            <a:r>
              <a:rPr sz="1800" u="sng" spc="-22" dirty="0">
                <a:uFill>
                  <a:solidFill>
                    <a:srgbClr val="000000"/>
                  </a:solidFill>
                </a:uFill>
                <a:cs typeface="Segoe UI"/>
              </a:rPr>
              <a:t>OR</a:t>
            </a:r>
            <a:r>
              <a:rPr sz="1800" dirty="0">
                <a:cs typeface="Segoe UI"/>
              </a:rPr>
              <a:t>	</a:t>
            </a:r>
            <a:r>
              <a:rPr sz="1800" spc="-9" dirty="0">
                <a:cs typeface="Segoe UI"/>
              </a:rPr>
              <a:t>HOTV/Sloan</a:t>
            </a:r>
            <a:endParaRPr sz="1800" dirty="0">
              <a:cs typeface="Segoe UI"/>
            </a:endParaRPr>
          </a:p>
        </p:txBody>
      </p:sp>
      <p:pic>
        <p:nvPicPr>
          <p:cNvPr id="7" name="object 7"/>
          <p:cNvPicPr/>
          <p:nvPr/>
        </p:nvPicPr>
        <p:blipFill>
          <a:blip r:embed="rId5" cstate="print"/>
          <a:stretch>
            <a:fillRect/>
          </a:stretch>
        </p:blipFill>
        <p:spPr>
          <a:xfrm>
            <a:off x="3641058" y="2302590"/>
            <a:ext cx="2178557" cy="1593476"/>
          </a:xfrm>
          <a:prstGeom prst="rect">
            <a:avLst/>
          </a:prstGeom>
        </p:spPr>
      </p:pic>
      <p:sp>
        <p:nvSpPr>
          <p:cNvPr id="8" name="object 8"/>
          <p:cNvSpPr/>
          <p:nvPr/>
        </p:nvSpPr>
        <p:spPr>
          <a:xfrm>
            <a:off x="6030781" y="1162497"/>
            <a:ext cx="0" cy="4464424"/>
          </a:xfrm>
          <a:custGeom>
            <a:avLst/>
            <a:gdLst/>
            <a:ahLst/>
            <a:cxnLst/>
            <a:rect l="l" t="t" r="r" b="b"/>
            <a:pathLst>
              <a:path h="5059680">
                <a:moveTo>
                  <a:pt x="0" y="0"/>
                </a:moveTo>
                <a:lnTo>
                  <a:pt x="0" y="5059362"/>
                </a:lnTo>
              </a:path>
            </a:pathLst>
          </a:custGeom>
          <a:ln w="28575">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9" name="object 9"/>
          <p:cNvSpPr/>
          <p:nvPr/>
        </p:nvSpPr>
        <p:spPr>
          <a:xfrm>
            <a:off x="8840320" y="4812265"/>
            <a:ext cx="0" cy="1316691"/>
          </a:xfrm>
          <a:custGeom>
            <a:avLst/>
            <a:gdLst/>
            <a:ahLst/>
            <a:cxnLst/>
            <a:rect l="l" t="t" r="r" b="b"/>
            <a:pathLst>
              <a:path h="1492250">
                <a:moveTo>
                  <a:pt x="0" y="0"/>
                </a:moveTo>
                <a:lnTo>
                  <a:pt x="0" y="1492084"/>
                </a:lnTo>
              </a:path>
            </a:pathLst>
          </a:custGeom>
          <a:ln w="12700">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10" name="object 10"/>
          <p:cNvSpPr txBox="1">
            <a:spLocks noGrp="1"/>
          </p:cNvSpPr>
          <p:nvPr>
            <p:ph type="sldNum" sz="quarter" idx="7"/>
          </p:nvPr>
        </p:nvSpPr>
        <p:spPr>
          <a:xfrm>
            <a:off x="10369249" y="5087380"/>
            <a:ext cx="205516" cy="164167"/>
          </a:xfrm>
          <a:prstGeom prst="rect">
            <a:avLst/>
          </a:prstGeom>
        </p:spPr>
        <p:txBody>
          <a:bodyPr vert="horz" wrap="square" lIns="0" tIns="21291" rIns="0" bIns="0" rtlCol="0">
            <a:spAutoFit/>
          </a:bodyPr>
          <a:lstStyle/>
          <a:p>
            <a:pPr marL="33619" defTabSz="806867">
              <a:spcBef>
                <a:spcPts val="168"/>
              </a:spcBef>
            </a:pPr>
            <a:fld id="{81D60167-4931-47E6-BA6A-407CBD079E47}" type="slidenum">
              <a:rPr kern="0" spc="-22" dirty="0">
                <a:solidFill>
                  <a:prstClr val="white"/>
                </a:solidFill>
              </a:rPr>
              <a:pPr marL="33619" defTabSz="806867">
                <a:spcBef>
                  <a:spcPts val="168"/>
                </a:spcBef>
              </a:pPr>
              <a:t>18</a:t>
            </a:fld>
            <a:endParaRPr kern="0" spc="-22" dirty="0">
              <a:solidFill>
                <a:prstClr val="white"/>
              </a:solidFill>
            </a:endParaRPr>
          </a:p>
        </p:txBody>
      </p:sp>
      <p:sp>
        <p:nvSpPr>
          <p:cNvPr id="11" name="object 11"/>
          <p:cNvSpPr txBox="1">
            <a:spLocks noGrp="1"/>
          </p:cNvSpPr>
          <p:nvPr>
            <p:ph type="dt" sz="half" idx="6"/>
          </p:nvPr>
        </p:nvSpPr>
        <p:spPr>
          <a:xfrm>
            <a:off x="1635500" y="5098685"/>
            <a:ext cx="478489" cy="141449"/>
          </a:xfrm>
          <a:prstGeom prst="rect">
            <a:avLst/>
          </a:prstGeom>
        </p:spPr>
        <p:txBody>
          <a:bodyPr vert="horz" wrap="square" lIns="0" tIns="19050" rIns="0" bIns="0" rtlCol="0">
            <a:spAutoFit/>
          </a:bodyPr>
          <a:lstStyle/>
          <a:p>
            <a:pPr marL="11206" defTabSz="806867">
              <a:spcBef>
                <a:spcPts val="150"/>
              </a:spcBef>
            </a:pPr>
            <a:r>
              <a:rPr kern="0" spc="-9" dirty="0">
                <a:solidFill>
                  <a:prstClr val="white"/>
                </a:solidFill>
              </a:rPr>
              <a:t>2/15/2024</a:t>
            </a:r>
          </a:p>
        </p:txBody>
      </p:sp>
      <p:sp>
        <p:nvSpPr>
          <p:cNvPr id="12" name="object 12"/>
          <p:cNvSpPr txBox="1">
            <a:spLocks noGrp="1"/>
          </p:cNvSpPr>
          <p:nvPr>
            <p:ph type="ftr" sz="quarter" idx="5"/>
          </p:nvPr>
        </p:nvSpPr>
        <p:spPr>
          <a:xfrm>
            <a:off x="3494122" y="5098685"/>
            <a:ext cx="3653999" cy="141449"/>
          </a:xfrm>
          <a:prstGeom prst="rect">
            <a:avLst/>
          </a:prstGeom>
        </p:spPr>
        <p:txBody>
          <a:bodyPr vert="horz" wrap="square" lIns="0" tIns="19050" rIns="0" bIns="0" rtlCol="0">
            <a:spAutoFit/>
          </a:bodyPr>
          <a:lstStyle/>
          <a:p>
            <a:pPr marL="1552658" defTabSz="806867">
              <a:spcBef>
                <a:spcPts val="150"/>
              </a:spcBef>
            </a:pPr>
            <a:r>
              <a:rPr kern="0" dirty="0">
                <a:solidFill>
                  <a:prstClr val="white"/>
                </a:solidFill>
              </a:rPr>
              <a:t>SCCPHD: CHDP</a:t>
            </a:r>
            <a:r>
              <a:rPr kern="0" spc="-18" dirty="0">
                <a:solidFill>
                  <a:prstClr val="white"/>
                </a:solidFill>
              </a:rPr>
              <a:t> </a:t>
            </a:r>
            <a:r>
              <a:rPr kern="0" dirty="0">
                <a:solidFill>
                  <a:prstClr val="white"/>
                </a:solidFill>
              </a:rPr>
              <a:t>PEDIATRIC</a:t>
            </a:r>
            <a:r>
              <a:rPr kern="0" spc="-22" dirty="0">
                <a:solidFill>
                  <a:prstClr val="white"/>
                </a:solidFill>
              </a:rPr>
              <a:t> </a:t>
            </a:r>
            <a:r>
              <a:rPr kern="0" dirty="0">
                <a:solidFill>
                  <a:prstClr val="white"/>
                </a:solidFill>
              </a:rPr>
              <a:t>VISION</a:t>
            </a:r>
            <a:r>
              <a:rPr kern="0" spc="-13" dirty="0">
                <a:solidFill>
                  <a:prstClr val="white"/>
                </a:solidFill>
              </a:rPr>
              <a:t> </a:t>
            </a:r>
            <a:r>
              <a:rPr kern="0" spc="-9" dirty="0">
                <a:solidFill>
                  <a:prstClr val="white"/>
                </a:solidFill>
              </a:rPr>
              <a:t>SCREENING</a:t>
            </a:r>
          </a:p>
        </p:txBody>
      </p:sp>
    </p:spTree>
    <p:extLst>
      <p:ext uri="{BB962C8B-B14F-4D97-AF65-F5344CB8AC3E}">
        <p14:creationId xmlns:p14="http://schemas.microsoft.com/office/powerpoint/2010/main" val="85894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8368" y="217149"/>
            <a:ext cx="9085707" cy="1858842"/>
          </a:xfrm>
          <a:prstGeom prst="rect">
            <a:avLst/>
          </a:prstGeom>
        </p:spPr>
        <p:txBody>
          <a:bodyPr vert="horz" wrap="square" lIns="0" tIns="12065" rIns="0" bIns="0" rtlCol="0" anchor="t" anchorCtr="0">
            <a:spAutoFit/>
          </a:bodyPr>
          <a:lstStyle/>
          <a:p>
            <a:pPr marL="12700" marR="5080" indent="-1270">
              <a:lnSpc>
                <a:spcPct val="100000"/>
              </a:lnSpc>
              <a:spcBef>
                <a:spcPts val="95"/>
              </a:spcBef>
            </a:pPr>
            <a:r>
              <a:rPr sz="4000" b="1" dirty="0">
                <a:solidFill>
                  <a:schemeClr val="accent5">
                    <a:lumMod val="75000"/>
                  </a:schemeClr>
                </a:solidFill>
              </a:rPr>
              <a:t>What</a:t>
            </a:r>
            <a:r>
              <a:rPr sz="4000" b="1" spc="-50" dirty="0">
                <a:solidFill>
                  <a:schemeClr val="accent5">
                    <a:lumMod val="75000"/>
                  </a:schemeClr>
                </a:solidFill>
              </a:rPr>
              <a:t> </a:t>
            </a:r>
            <a:r>
              <a:rPr sz="4000" b="1" dirty="0">
                <a:solidFill>
                  <a:schemeClr val="accent5">
                    <a:lumMod val="75000"/>
                  </a:schemeClr>
                </a:solidFill>
              </a:rPr>
              <a:t>is</a:t>
            </a:r>
            <a:r>
              <a:rPr sz="4000" b="1" spc="-65" dirty="0">
                <a:solidFill>
                  <a:schemeClr val="accent5">
                    <a:lumMod val="75000"/>
                  </a:schemeClr>
                </a:solidFill>
              </a:rPr>
              <a:t> </a:t>
            </a:r>
            <a:r>
              <a:rPr sz="4000" b="1" dirty="0">
                <a:solidFill>
                  <a:schemeClr val="accent5">
                    <a:lumMod val="75000"/>
                  </a:schemeClr>
                </a:solidFill>
              </a:rPr>
              <a:t>the</a:t>
            </a:r>
            <a:r>
              <a:rPr sz="4000" b="1" spc="-65" dirty="0">
                <a:solidFill>
                  <a:schemeClr val="accent5">
                    <a:lumMod val="75000"/>
                  </a:schemeClr>
                </a:solidFill>
              </a:rPr>
              <a:t> </a:t>
            </a:r>
            <a:r>
              <a:rPr sz="4000" b="1" spc="-10" dirty="0">
                <a:solidFill>
                  <a:schemeClr val="accent5">
                    <a:lumMod val="75000"/>
                  </a:schemeClr>
                </a:solidFill>
              </a:rPr>
              <a:t>Difference </a:t>
            </a:r>
            <a:r>
              <a:rPr sz="4000" b="1" dirty="0">
                <a:solidFill>
                  <a:schemeClr val="accent5">
                    <a:lumMod val="75000"/>
                  </a:schemeClr>
                </a:solidFill>
              </a:rPr>
              <a:t>Between</a:t>
            </a:r>
            <a:r>
              <a:rPr sz="4000" b="1" spc="-165" dirty="0">
                <a:solidFill>
                  <a:schemeClr val="accent5">
                    <a:lumMod val="75000"/>
                  </a:schemeClr>
                </a:solidFill>
              </a:rPr>
              <a:t> </a:t>
            </a:r>
            <a:r>
              <a:rPr sz="4000" b="1" dirty="0">
                <a:solidFill>
                  <a:schemeClr val="accent5">
                    <a:lumMod val="75000"/>
                  </a:schemeClr>
                </a:solidFill>
              </a:rPr>
              <a:t>Vision</a:t>
            </a:r>
            <a:r>
              <a:rPr sz="4000" b="1" spc="-180" dirty="0">
                <a:solidFill>
                  <a:schemeClr val="accent5">
                    <a:lumMod val="75000"/>
                  </a:schemeClr>
                </a:solidFill>
              </a:rPr>
              <a:t> </a:t>
            </a:r>
            <a:r>
              <a:rPr sz="4000" b="1" spc="-10" dirty="0">
                <a:solidFill>
                  <a:schemeClr val="accent5">
                    <a:lumMod val="75000"/>
                  </a:schemeClr>
                </a:solidFill>
              </a:rPr>
              <a:t>Screening </a:t>
            </a:r>
            <a:r>
              <a:rPr sz="4000" b="1" dirty="0">
                <a:solidFill>
                  <a:schemeClr val="accent5">
                    <a:lumMod val="75000"/>
                  </a:schemeClr>
                </a:solidFill>
              </a:rPr>
              <a:t>with</a:t>
            </a:r>
            <a:r>
              <a:rPr sz="4000" b="1" spc="-90" dirty="0">
                <a:solidFill>
                  <a:schemeClr val="accent5">
                    <a:lumMod val="75000"/>
                  </a:schemeClr>
                </a:solidFill>
              </a:rPr>
              <a:t> </a:t>
            </a:r>
            <a:r>
              <a:rPr sz="4000" b="1" dirty="0">
                <a:solidFill>
                  <a:schemeClr val="accent5">
                    <a:lumMod val="75000"/>
                  </a:schemeClr>
                </a:solidFill>
              </a:rPr>
              <a:t>Eye</a:t>
            </a:r>
            <a:r>
              <a:rPr sz="4000" b="1" spc="-90" dirty="0">
                <a:solidFill>
                  <a:schemeClr val="accent5">
                    <a:lumMod val="75000"/>
                  </a:schemeClr>
                </a:solidFill>
              </a:rPr>
              <a:t> </a:t>
            </a:r>
            <a:r>
              <a:rPr sz="4000" b="1" dirty="0">
                <a:solidFill>
                  <a:schemeClr val="accent5">
                    <a:lumMod val="75000"/>
                  </a:schemeClr>
                </a:solidFill>
              </a:rPr>
              <a:t>Charts</a:t>
            </a:r>
            <a:r>
              <a:rPr sz="4000" b="1" spc="-65" dirty="0">
                <a:solidFill>
                  <a:schemeClr val="accent5">
                    <a:lumMod val="75000"/>
                  </a:schemeClr>
                </a:solidFill>
              </a:rPr>
              <a:t> </a:t>
            </a:r>
            <a:r>
              <a:rPr sz="4000" b="1" dirty="0">
                <a:solidFill>
                  <a:schemeClr val="accent5">
                    <a:lumMod val="75000"/>
                  </a:schemeClr>
                </a:solidFill>
              </a:rPr>
              <a:t>and</a:t>
            </a:r>
            <a:r>
              <a:rPr sz="4000" b="1" spc="-75" dirty="0">
                <a:solidFill>
                  <a:schemeClr val="accent5">
                    <a:lumMod val="75000"/>
                  </a:schemeClr>
                </a:solidFill>
              </a:rPr>
              <a:t> </a:t>
            </a:r>
            <a:r>
              <a:rPr sz="4000" b="1" spc="-10" dirty="0">
                <a:solidFill>
                  <a:schemeClr val="accent5">
                    <a:lumMod val="75000"/>
                  </a:schemeClr>
                </a:solidFill>
              </a:rPr>
              <a:t>Vision </a:t>
            </a:r>
            <a:r>
              <a:rPr sz="4000" b="1" dirty="0">
                <a:solidFill>
                  <a:schemeClr val="accent5">
                    <a:lumMod val="75000"/>
                  </a:schemeClr>
                </a:solidFill>
              </a:rPr>
              <a:t>Screening</a:t>
            </a:r>
            <a:r>
              <a:rPr sz="4000" b="1" spc="-114" dirty="0">
                <a:solidFill>
                  <a:schemeClr val="accent5">
                    <a:lumMod val="75000"/>
                  </a:schemeClr>
                </a:solidFill>
              </a:rPr>
              <a:t> </a:t>
            </a:r>
            <a:r>
              <a:rPr sz="4000" b="1" dirty="0">
                <a:solidFill>
                  <a:schemeClr val="accent5">
                    <a:lumMod val="75000"/>
                  </a:schemeClr>
                </a:solidFill>
              </a:rPr>
              <a:t>with</a:t>
            </a:r>
            <a:r>
              <a:rPr sz="4000" b="1" spc="-135" dirty="0">
                <a:solidFill>
                  <a:schemeClr val="accent5">
                    <a:lumMod val="75000"/>
                  </a:schemeClr>
                </a:solidFill>
              </a:rPr>
              <a:t> </a:t>
            </a:r>
            <a:r>
              <a:rPr sz="4000" b="1" spc="-10" dirty="0">
                <a:solidFill>
                  <a:schemeClr val="accent5">
                    <a:lumMod val="75000"/>
                  </a:schemeClr>
                </a:solidFill>
              </a:rPr>
              <a:t>Devices?</a:t>
            </a:r>
            <a:endParaRPr sz="4000" b="1" dirty="0">
              <a:solidFill>
                <a:schemeClr val="accent5">
                  <a:lumMod val="75000"/>
                </a:schemeClr>
              </a:solidFill>
            </a:endParaRPr>
          </a:p>
        </p:txBody>
      </p:sp>
      <p:sp>
        <p:nvSpPr>
          <p:cNvPr id="4" name="object 4"/>
          <p:cNvSpPr txBox="1">
            <a:spLocks noGrp="1"/>
          </p:cNvSpPr>
          <p:nvPr>
            <p:ph type="ftr" sz="quarter" idx="429496729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4294967295"/>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19</a:t>
            </a:fld>
            <a:endParaRPr spc="-25" dirty="0"/>
          </a:p>
        </p:txBody>
      </p:sp>
      <p:sp>
        <p:nvSpPr>
          <p:cNvPr id="3" name="object 3"/>
          <p:cNvSpPr txBox="1"/>
          <p:nvPr/>
        </p:nvSpPr>
        <p:spPr>
          <a:xfrm>
            <a:off x="591693" y="2227981"/>
            <a:ext cx="10140696" cy="2826415"/>
          </a:xfrm>
          <a:prstGeom prst="rect">
            <a:avLst/>
          </a:prstGeom>
        </p:spPr>
        <p:txBody>
          <a:bodyPr vert="horz" wrap="square" lIns="0" tIns="12700" rIns="0" bIns="0" rtlCol="0">
            <a:spAutoFit/>
          </a:bodyPr>
          <a:lstStyle/>
          <a:p>
            <a:pPr marL="354965" marR="5080" indent="-342265">
              <a:spcBef>
                <a:spcPts val="100"/>
              </a:spcBef>
              <a:buChar char="•"/>
              <a:tabLst>
                <a:tab pos="354965" algn="l"/>
                <a:tab pos="355600" algn="l"/>
              </a:tabLst>
            </a:pPr>
            <a:r>
              <a:rPr sz="3000" dirty="0">
                <a:solidFill>
                  <a:srgbClr val="003C59"/>
                </a:solidFill>
                <a:cs typeface="Arial"/>
              </a:rPr>
              <a:t>Vision</a:t>
            </a:r>
            <a:r>
              <a:rPr sz="3000" spc="-65" dirty="0">
                <a:solidFill>
                  <a:srgbClr val="003C59"/>
                </a:solidFill>
                <a:cs typeface="Arial"/>
              </a:rPr>
              <a:t> </a:t>
            </a:r>
            <a:r>
              <a:rPr sz="3000" dirty="0">
                <a:solidFill>
                  <a:srgbClr val="003C59"/>
                </a:solidFill>
                <a:cs typeface="Arial"/>
              </a:rPr>
              <a:t>screening</a:t>
            </a:r>
            <a:r>
              <a:rPr sz="3000" spc="-35" dirty="0">
                <a:solidFill>
                  <a:srgbClr val="003C59"/>
                </a:solidFill>
                <a:cs typeface="Arial"/>
              </a:rPr>
              <a:t> </a:t>
            </a:r>
            <a:r>
              <a:rPr sz="3000" dirty="0">
                <a:solidFill>
                  <a:srgbClr val="003C59"/>
                </a:solidFill>
                <a:cs typeface="Arial"/>
              </a:rPr>
              <a:t>with</a:t>
            </a:r>
            <a:r>
              <a:rPr sz="3000" spc="-40" dirty="0">
                <a:solidFill>
                  <a:srgbClr val="003C59"/>
                </a:solidFill>
                <a:cs typeface="Arial"/>
              </a:rPr>
              <a:t> </a:t>
            </a:r>
            <a:r>
              <a:rPr sz="3000" dirty="0">
                <a:solidFill>
                  <a:srgbClr val="003C59"/>
                </a:solidFill>
                <a:cs typeface="Arial"/>
              </a:rPr>
              <a:t>eye</a:t>
            </a:r>
            <a:r>
              <a:rPr sz="3000" spc="-25" dirty="0">
                <a:solidFill>
                  <a:srgbClr val="003C59"/>
                </a:solidFill>
                <a:cs typeface="Arial"/>
              </a:rPr>
              <a:t> </a:t>
            </a:r>
            <a:r>
              <a:rPr sz="3000" dirty="0">
                <a:solidFill>
                  <a:srgbClr val="003C59"/>
                </a:solidFill>
                <a:cs typeface="Arial"/>
              </a:rPr>
              <a:t>charts</a:t>
            </a:r>
            <a:r>
              <a:rPr sz="3000" spc="-10" dirty="0">
                <a:solidFill>
                  <a:srgbClr val="003C59"/>
                </a:solidFill>
                <a:cs typeface="Arial"/>
              </a:rPr>
              <a:t> measure </a:t>
            </a:r>
            <a:r>
              <a:rPr sz="3000" dirty="0">
                <a:solidFill>
                  <a:srgbClr val="003C59"/>
                </a:solidFill>
                <a:cs typeface="Arial"/>
              </a:rPr>
              <a:t>the</a:t>
            </a:r>
            <a:r>
              <a:rPr sz="3000" spc="-25" dirty="0">
                <a:solidFill>
                  <a:srgbClr val="003C59"/>
                </a:solidFill>
                <a:cs typeface="Arial"/>
              </a:rPr>
              <a:t> </a:t>
            </a:r>
            <a:r>
              <a:rPr sz="3000" dirty="0">
                <a:solidFill>
                  <a:srgbClr val="003C59"/>
                </a:solidFill>
                <a:cs typeface="Arial"/>
              </a:rPr>
              <a:t>actual</a:t>
            </a:r>
            <a:r>
              <a:rPr sz="3000" spc="-30" dirty="0">
                <a:solidFill>
                  <a:srgbClr val="003C59"/>
                </a:solidFill>
                <a:cs typeface="Arial"/>
              </a:rPr>
              <a:t> </a:t>
            </a:r>
            <a:r>
              <a:rPr sz="3000" dirty="0">
                <a:solidFill>
                  <a:srgbClr val="003C59"/>
                </a:solidFill>
                <a:cs typeface="Arial"/>
              </a:rPr>
              <a:t>visual</a:t>
            </a:r>
            <a:r>
              <a:rPr sz="3000" spc="-45" dirty="0">
                <a:solidFill>
                  <a:srgbClr val="003C59"/>
                </a:solidFill>
                <a:cs typeface="Arial"/>
              </a:rPr>
              <a:t> </a:t>
            </a:r>
            <a:r>
              <a:rPr sz="3000" dirty="0">
                <a:solidFill>
                  <a:srgbClr val="003C59"/>
                </a:solidFill>
                <a:cs typeface="Arial"/>
              </a:rPr>
              <a:t>acuity</a:t>
            </a:r>
            <a:r>
              <a:rPr sz="3000" spc="-25" dirty="0">
                <a:solidFill>
                  <a:srgbClr val="003C59"/>
                </a:solidFill>
                <a:cs typeface="Arial"/>
              </a:rPr>
              <a:t> </a:t>
            </a:r>
            <a:r>
              <a:rPr sz="3000" dirty="0">
                <a:solidFill>
                  <a:srgbClr val="003C59"/>
                </a:solidFill>
                <a:cs typeface="Arial"/>
              </a:rPr>
              <a:t>(e.g.</a:t>
            </a:r>
            <a:r>
              <a:rPr sz="3000" spc="-5" dirty="0">
                <a:solidFill>
                  <a:srgbClr val="003C59"/>
                </a:solidFill>
                <a:cs typeface="Arial"/>
              </a:rPr>
              <a:t> </a:t>
            </a:r>
            <a:r>
              <a:rPr sz="3000" spc="-10" dirty="0">
                <a:solidFill>
                  <a:srgbClr val="003C59"/>
                </a:solidFill>
                <a:cs typeface="Arial"/>
              </a:rPr>
              <a:t>20/20).</a:t>
            </a:r>
            <a:endParaRPr sz="3000" dirty="0">
              <a:cs typeface="Arial"/>
            </a:endParaRPr>
          </a:p>
          <a:p>
            <a:pPr marL="354965" marR="1252855" indent="-342265">
              <a:spcBef>
                <a:spcPts val="720"/>
              </a:spcBef>
              <a:buChar char="•"/>
              <a:tabLst>
                <a:tab pos="354965" algn="l"/>
                <a:tab pos="355600" algn="l"/>
              </a:tabLst>
            </a:pPr>
            <a:r>
              <a:rPr sz="3000" dirty="0">
                <a:solidFill>
                  <a:srgbClr val="003C59"/>
                </a:solidFill>
                <a:cs typeface="Arial"/>
              </a:rPr>
              <a:t>Vision</a:t>
            </a:r>
            <a:r>
              <a:rPr sz="3000" spc="-70" dirty="0">
                <a:solidFill>
                  <a:srgbClr val="003C59"/>
                </a:solidFill>
                <a:cs typeface="Arial"/>
              </a:rPr>
              <a:t> </a:t>
            </a:r>
            <a:r>
              <a:rPr sz="3000" dirty="0">
                <a:solidFill>
                  <a:srgbClr val="003C59"/>
                </a:solidFill>
                <a:cs typeface="Arial"/>
              </a:rPr>
              <a:t>screening</a:t>
            </a:r>
            <a:r>
              <a:rPr sz="3000" spc="-40" dirty="0">
                <a:solidFill>
                  <a:srgbClr val="003C59"/>
                </a:solidFill>
                <a:cs typeface="Arial"/>
              </a:rPr>
              <a:t> </a:t>
            </a:r>
            <a:r>
              <a:rPr sz="3000" dirty="0">
                <a:solidFill>
                  <a:srgbClr val="003C59"/>
                </a:solidFill>
                <a:cs typeface="Arial"/>
              </a:rPr>
              <a:t>devices</a:t>
            </a:r>
            <a:r>
              <a:rPr sz="3000" spc="-50" dirty="0">
                <a:solidFill>
                  <a:srgbClr val="003C59"/>
                </a:solidFill>
                <a:cs typeface="Arial"/>
              </a:rPr>
              <a:t> </a:t>
            </a:r>
            <a:r>
              <a:rPr sz="3000" dirty="0">
                <a:solidFill>
                  <a:srgbClr val="003C59"/>
                </a:solidFill>
                <a:cs typeface="Arial"/>
              </a:rPr>
              <a:t>DO</a:t>
            </a:r>
            <a:r>
              <a:rPr sz="3000" spc="-25" dirty="0">
                <a:solidFill>
                  <a:srgbClr val="003C59"/>
                </a:solidFill>
                <a:cs typeface="Arial"/>
              </a:rPr>
              <a:t> NOT </a:t>
            </a:r>
            <a:r>
              <a:rPr sz="3000" dirty="0">
                <a:solidFill>
                  <a:srgbClr val="003C59"/>
                </a:solidFill>
                <a:cs typeface="Arial"/>
              </a:rPr>
              <a:t>measure</a:t>
            </a:r>
            <a:r>
              <a:rPr sz="3000" spc="-40" dirty="0">
                <a:solidFill>
                  <a:srgbClr val="003C59"/>
                </a:solidFill>
                <a:cs typeface="Arial"/>
              </a:rPr>
              <a:t> </a:t>
            </a:r>
            <a:r>
              <a:rPr sz="3000" dirty="0">
                <a:solidFill>
                  <a:srgbClr val="003C59"/>
                </a:solidFill>
                <a:cs typeface="Arial"/>
              </a:rPr>
              <a:t>visual</a:t>
            </a:r>
            <a:r>
              <a:rPr sz="3000" spc="-35" dirty="0">
                <a:solidFill>
                  <a:srgbClr val="003C59"/>
                </a:solidFill>
                <a:cs typeface="Arial"/>
              </a:rPr>
              <a:t> </a:t>
            </a:r>
            <a:r>
              <a:rPr sz="3000" dirty="0">
                <a:solidFill>
                  <a:srgbClr val="003C59"/>
                </a:solidFill>
                <a:cs typeface="Arial"/>
              </a:rPr>
              <a:t>acuity</a:t>
            </a:r>
            <a:r>
              <a:rPr sz="3000" spc="-25" dirty="0">
                <a:solidFill>
                  <a:srgbClr val="003C59"/>
                </a:solidFill>
                <a:cs typeface="Arial"/>
              </a:rPr>
              <a:t> </a:t>
            </a:r>
            <a:r>
              <a:rPr sz="3000" spc="-10" dirty="0">
                <a:solidFill>
                  <a:srgbClr val="003C59"/>
                </a:solidFill>
                <a:cs typeface="Arial"/>
              </a:rPr>
              <a:t>directly.</a:t>
            </a:r>
            <a:endParaRPr sz="3000" dirty="0">
              <a:cs typeface="Arial"/>
            </a:endParaRPr>
          </a:p>
          <a:p>
            <a:pPr marL="756285" marR="15875" indent="-287020">
              <a:spcBef>
                <a:spcPts val="640"/>
              </a:spcBef>
            </a:pPr>
            <a:r>
              <a:rPr sz="2600" dirty="0">
                <a:solidFill>
                  <a:srgbClr val="003C59"/>
                </a:solidFill>
                <a:cs typeface="Arial"/>
              </a:rPr>
              <a:t>–</a:t>
            </a:r>
            <a:r>
              <a:rPr sz="2600" spc="60" dirty="0">
                <a:solidFill>
                  <a:srgbClr val="003C59"/>
                </a:solidFill>
                <a:cs typeface="Arial"/>
              </a:rPr>
              <a:t> </a:t>
            </a:r>
            <a:r>
              <a:rPr sz="2600" dirty="0">
                <a:solidFill>
                  <a:srgbClr val="003C59"/>
                </a:solidFill>
                <a:cs typeface="Arial"/>
              </a:rPr>
              <a:t>Screening</a:t>
            </a:r>
            <a:r>
              <a:rPr sz="2600" spc="-15" dirty="0">
                <a:solidFill>
                  <a:srgbClr val="003C59"/>
                </a:solidFill>
                <a:cs typeface="Arial"/>
              </a:rPr>
              <a:t> </a:t>
            </a:r>
            <a:r>
              <a:rPr sz="2600" dirty="0">
                <a:solidFill>
                  <a:srgbClr val="003C59"/>
                </a:solidFill>
                <a:cs typeface="Arial"/>
              </a:rPr>
              <a:t>instruments</a:t>
            </a:r>
            <a:r>
              <a:rPr sz="2600" spc="-30" dirty="0">
                <a:solidFill>
                  <a:srgbClr val="003C59"/>
                </a:solidFill>
                <a:cs typeface="Arial"/>
              </a:rPr>
              <a:t> </a:t>
            </a:r>
            <a:r>
              <a:rPr sz="2600" dirty="0">
                <a:solidFill>
                  <a:srgbClr val="003C59"/>
                </a:solidFill>
                <a:cs typeface="Arial"/>
              </a:rPr>
              <a:t>test</a:t>
            </a:r>
            <a:r>
              <a:rPr sz="2600" spc="-15" dirty="0">
                <a:solidFill>
                  <a:srgbClr val="003C59"/>
                </a:solidFill>
                <a:cs typeface="Arial"/>
              </a:rPr>
              <a:t> </a:t>
            </a:r>
            <a:r>
              <a:rPr sz="2600" dirty="0">
                <a:solidFill>
                  <a:srgbClr val="003C59"/>
                </a:solidFill>
                <a:cs typeface="Arial"/>
              </a:rPr>
              <a:t>for eye</a:t>
            </a:r>
            <a:r>
              <a:rPr sz="2600" spc="-15" dirty="0">
                <a:solidFill>
                  <a:srgbClr val="003C59"/>
                </a:solidFill>
                <a:cs typeface="Arial"/>
              </a:rPr>
              <a:t> </a:t>
            </a:r>
            <a:r>
              <a:rPr sz="2600" spc="-10" dirty="0">
                <a:solidFill>
                  <a:srgbClr val="003C59"/>
                </a:solidFill>
                <a:cs typeface="Arial"/>
              </a:rPr>
              <a:t>conditions </a:t>
            </a:r>
            <a:r>
              <a:rPr sz="2600" dirty="0">
                <a:solidFill>
                  <a:srgbClr val="003C59"/>
                </a:solidFill>
                <a:cs typeface="Arial"/>
              </a:rPr>
              <a:t>or</a:t>
            </a:r>
            <a:r>
              <a:rPr sz="2600" spc="-25" dirty="0">
                <a:solidFill>
                  <a:srgbClr val="003C59"/>
                </a:solidFill>
                <a:cs typeface="Arial"/>
              </a:rPr>
              <a:t> </a:t>
            </a:r>
            <a:r>
              <a:rPr sz="2600" dirty="0">
                <a:solidFill>
                  <a:srgbClr val="003C59"/>
                </a:solidFill>
                <a:cs typeface="Arial"/>
              </a:rPr>
              <a:t>risk</a:t>
            </a:r>
            <a:r>
              <a:rPr sz="2600" spc="-15" dirty="0">
                <a:solidFill>
                  <a:srgbClr val="003C59"/>
                </a:solidFill>
                <a:cs typeface="Arial"/>
              </a:rPr>
              <a:t> </a:t>
            </a:r>
            <a:r>
              <a:rPr sz="2600" dirty="0">
                <a:solidFill>
                  <a:srgbClr val="003C59"/>
                </a:solidFill>
                <a:cs typeface="Arial"/>
              </a:rPr>
              <a:t>factors</a:t>
            </a:r>
            <a:r>
              <a:rPr sz="2600" spc="-10" dirty="0">
                <a:solidFill>
                  <a:srgbClr val="003C59"/>
                </a:solidFill>
                <a:cs typeface="Arial"/>
              </a:rPr>
              <a:t> </a:t>
            </a:r>
            <a:r>
              <a:rPr sz="2600" dirty="0">
                <a:solidFill>
                  <a:srgbClr val="003C59"/>
                </a:solidFill>
                <a:cs typeface="Arial"/>
              </a:rPr>
              <a:t>that are known</a:t>
            </a:r>
            <a:r>
              <a:rPr sz="2600" spc="-15" dirty="0">
                <a:solidFill>
                  <a:srgbClr val="003C59"/>
                </a:solidFill>
                <a:cs typeface="Arial"/>
              </a:rPr>
              <a:t> </a:t>
            </a:r>
            <a:r>
              <a:rPr sz="2600" dirty="0">
                <a:solidFill>
                  <a:srgbClr val="003C59"/>
                </a:solidFill>
                <a:cs typeface="Arial"/>
              </a:rPr>
              <a:t>to</a:t>
            </a:r>
            <a:r>
              <a:rPr sz="2600" spc="10" dirty="0">
                <a:solidFill>
                  <a:srgbClr val="003C59"/>
                </a:solidFill>
                <a:cs typeface="Arial"/>
              </a:rPr>
              <a:t> </a:t>
            </a:r>
            <a:r>
              <a:rPr sz="2600" spc="-10" dirty="0">
                <a:solidFill>
                  <a:srgbClr val="003C59"/>
                </a:solidFill>
                <a:cs typeface="Arial"/>
              </a:rPr>
              <a:t>cause </a:t>
            </a:r>
            <a:r>
              <a:rPr sz="2600" dirty="0">
                <a:solidFill>
                  <a:srgbClr val="003C59"/>
                </a:solidFill>
                <a:cs typeface="Arial"/>
              </a:rPr>
              <a:t>decreased</a:t>
            </a:r>
            <a:r>
              <a:rPr sz="2600" spc="-30" dirty="0">
                <a:solidFill>
                  <a:srgbClr val="003C59"/>
                </a:solidFill>
                <a:cs typeface="Arial"/>
              </a:rPr>
              <a:t> </a:t>
            </a:r>
            <a:r>
              <a:rPr sz="2600" dirty="0">
                <a:solidFill>
                  <a:srgbClr val="003C59"/>
                </a:solidFill>
                <a:cs typeface="Arial"/>
              </a:rPr>
              <a:t>vision</a:t>
            </a:r>
            <a:r>
              <a:rPr sz="2600" spc="-10" dirty="0">
                <a:solidFill>
                  <a:srgbClr val="003C59"/>
                </a:solidFill>
                <a:cs typeface="Arial"/>
              </a:rPr>
              <a:t> </a:t>
            </a:r>
            <a:r>
              <a:rPr sz="2600" dirty="0">
                <a:solidFill>
                  <a:srgbClr val="003C59"/>
                </a:solidFill>
                <a:cs typeface="Arial"/>
              </a:rPr>
              <a:t>or</a:t>
            </a:r>
            <a:r>
              <a:rPr sz="2600" spc="-10" dirty="0">
                <a:solidFill>
                  <a:srgbClr val="003C59"/>
                </a:solidFill>
                <a:cs typeface="Arial"/>
              </a:rPr>
              <a:t> amblyopia.</a:t>
            </a:r>
            <a:endParaRPr sz="2600" dirty="0">
              <a:cs typeface="Arial"/>
            </a:endParaRPr>
          </a:p>
        </p:txBody>
      </p:sp>
    </p:spTree>
    <p:extLst>
      <p:ext uri="{BB962C8B-B14F-4D97-AF65-F5344CB8AC3E}">
        <p14:creationId xmlns:p14="http://schemas.microsoft.com/office/powerpoint/2010/main" val="418621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200" y="637092"/>
            <a:ext cx="11267440" cy="755290"/>
          </a:xfrm>
          <a:gradFill>
            <a:gsLst>
              <a:gs pos="44000">
                <a:schemeClr val="bg1"/>
              </a:gs>
              <a:gs pos="0">
                <a:schemeClr val="bg1"/>
              </a:gs>
              <a:gs pos="63000">
                <a:schemeClr val="bg1">
                  <a:lumMod val="85000"/>
                </a:schemeClr>
              </a:gs>
              <a:gs pos="73000">
                <a:schemeClr val="bg1">
                  <a:lumMod val="65000"/>
                </a:schemeClr>
              </a:gs>
              <a:gs pos="100000">
                <a:schemeClr val="bg1">
                  <a:lumMod val="50000"/>
                </a:schemeClr>
              </a:gs>
            </a:gsLst>
            <a:lin ang="5400000" scaled="1"/>
          </a:gradFill>
        </p:spPr>
        <p:txBody>
          <a:bodyPr>
            <a:normAutofit/>
          </a:bodyPr>
          <a:lstStyle/>
          <a:p>
            <a:r>
              <a:rPr lang="en-US" sz="32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County Collaboration</a:t>
            </a:r>
          </a:p>
        </p:txBody>
      </p:sp>
      <p:sp>
        <p:nvSpPr>
          <p:cNvPr id="6" name="Content Placeholder 5">
            <a:extLst>
              <a:ext uri="{FF2B5EF4-FFF2-40B4-BE49-F238E27FC236}">
                <a16:creationId xmlns:a16="http://schemas.microsoft.com/office/drawing/2014/main" id="{13BC6C7B-C269-3055-ABE0-CFCB76E8323A}"/>
              </a:ext>
            </a:extLst>
          </p:cNvPr>
          <p:cNvSpPr>
            <a:spLocks noGrp="1"/>
          </p:cNvSpPr>
          <p:nvPr>
            <p:ph sz="half" idx="2"/>
          </p:nvPr>
        </p:nvSpPr>
        <p:spPr>
          <a:xfrm>
            <a:off x="457200" y="1905259"/>
            <a:ext cx="4027251" cy="3633047"/>
          </a:xfrm>
        </p:spPr>
        <p:txBody>
          <a:bodyPr>
            <a:normAutofit/>
          </a:bodyPr>
          <a:lstStyle/>
          <a:p>
            <a:pPr marL="0" indent="0">
              <a:buNone/>
            </a:pPr>
            <a:r>
              <a:rPr lang="en-US" sz="2800" dirty="0">
                <a:latin typeface="Calibri" panose="020F0502020204030204" pitchFamily="34" charset="0"/>
                <a:ea typeface="Calibri" panose="020F0502020204030204" pitchFamily="34" charset="0"/>
                <a:cs typeface="Calibri" panose="020F0502020204030204" pitchFamily="34" charset="0"/>
              </a:rPr>
              <a:t>"This presentation has been developed in collaboration with the health plans listed to the right, reflecting the collective efforts and contributions of all parties involved."</a:t>
            </a:r>
          </a:p>
        </p:txBody>
      </p:sp>
      <p:sp>
        <p:nvSpPr>
          <p:cNvPr id="4" name="Slide Number Placeholder 3">
            <a:extLst>
              <a:ext uri="{FF2B5EF4-FFF2-40B4-BE49-F238E27FC236}">
                <a16:creationId xmlns:a16="http://schemas.microsoft.com/office/drawing/2014/main" id="{5415C4CC-4F64-CE65-F5AF-F3444510718E}"/>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3" name="Picture 2">
            <a:extLst>
              <a:ext uri="{FF2B5EF4-FFF2-40B4-BE49-F238E27FC236}">
                <a16:creationId xmlns:a16="http://schemas.microsoft.com/office/drawing/2014/main" id="{2EE162EE-FBA6-1439-6D99-7EBDD6F67571}"/>
              </a:ext>
            </a:extLst>
          </p:cNvPr>
          <p:cNvPicPr>
            <a:picLocks noChangeAspect="1"/>
          </p:cNvPicPr>
          <p:nvPr/>
        </p:nvPicPr>
        <p:blipFill>
          <a:blip r:embed="rId3"/>
          <a:stretch>
            <a:fillRect/>
          </a:stretch>
        </p:blipFill>
        <p:spPr>
          <a:xfrm>
            <a:off x="4659627" y="1640583"/>
            <a:ext cx="7065013" cy="4367462"/>
          </a:xfrm>
          <a:prstGeom prst="rect">
            <a:avLst/>
          </a:prstGeom>
        </p:spPr>
      </p:pic>
      <p:pic>
        <p:nvPicPr>
          <p:cNvPr id="2" name="Picture 1" descr="A picture containing text, font, logo, graphics&#10;&#10;Description automatically generated">
            <a:extLst>
              <a:ext uri="{FF2B5EF4-FFF2-40B4-BE49-F238E27FC236}">
                <a16:creationId xmlns:a16="http://schemas.microsoft.com/office/drawing/2014/main" id="{6219B717-BE96-87BB-5229-DB0F24C65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472" y="5244646"/>
            <a:ext cx="1250423" cy="587320"/>
          </a:xfrm>
          <a:prstGeom prst="rect">
            <a:avLst/>
          </a:prstGeom>
        </p:spPr>
      </p:pic>
      <p:pic>
        <p:nvPicPr>
          <p:cNvPr id="5" name="Picture 4" descr="A picture containing text, font, logo, graphics&#10;&#10;Description automatically generated">
            <a:extLst>
              <a:ext uri="{FF2B5EF4-FFF2-40B4-BE49-F238E27FC236}">
                <a16:creationId xmlns:a16="http://schemas.microsoft.com/office/drawing/2014/main" id="{70D39C70-E89F-40DB-8B54-F9FA520826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88" y="5284016"/>
            <a:ext cx="1250607" cy="508580"/>
          </a:xfrm>
          <a:prstGeom prst="rect">
            <a:avLst/>
          </a:prstGeom>
        </p:spPr>
      </p:pic>
    </p:spTree>
    <p:extLst>
      <p:ext uri="{BB962C8B-B14F-4D97-AF65-F5344CB8AC3E}">
        <p14:creationId xmlns:p14="http://schemas.microsoft.com/office/powerpoint/2010/main" val="1632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771" y="344645"/>
            <a:ext cx="10978219" cy="627736"/>
          </a:xfrm>
          <a:prstGeom prst="rect">
            <a:avLst/>
          </a:prstGeom>
        </p:spPr>
        <p:txBody>
          <a:bodyPr vert="horz" wrap="square" lIns="0" tIns="12065" rIns="0" bIns="0" rtlCol="0" anchor="t" anchorCtr="0">
            <a:spAutoFit/>
          </a:bodyPr>
          <a:lstStyle/>
          <a:p>
            <a:pPr marL="2267585" marR="5080" indent="-1621790">
              <a:lnSpc>
                <a:spcPct val="100000"/>
              </a:lnSpc>
              <a:spcBef>
                <a:spcPts val="95"/>
              </a:spcBef>
            </a:pPr>
            <a:r>
              <a:rPr sz="4000" b="1" spc="-25" dirty="0">
                <a:solidFill>
                  <a:schemeClr val="accent5">
                    <a:lumMod val="75000"/>
                  </a:schemeClr>
                </a:solidFill>
              </a:rPr>
              <a:t>Instrument-</a:t>
            </a:r>
            <a:r>
              <a:rPr sz="4000" b="1" dirty="0">
                <a:solidFill>
                  <a:schemeClr val="accent5">
                    <a:lumMod val="75000"/>
                  </a:schemeClr>
                </a:solidFill>
              </a:rPr>
              <a:t>Based</a:t>
            </a:r>
            <a:r>
              <a:rPr sz="4000" b="1" spc="-20" dirty="0">
                <a:solidFill>
                  <a:schemeClr val="accent5">
                    <a:lumMod val="75000"/>
                  </a:schemeClr>
                </a:solidFill>
              </a:rPr>
              <a:t> </a:t>
            </a:r>
            <a:r>
              <a:rPr sz="4000" b="1" spc="-10" dirty="0">
                <a:solidFill>
                  <a:schemeClr val="accent5">
                    <a:lumMod val="75000"/>
                  </a:schemeClr>
                </a:solidFill>
              </a:rPr>
              <a:t>Vision Screening</a:t>
            </a:r>
            <a:endParaRPr sz="4000" b="1" dirty="0">
              <a:solidFill>
                <a:schemeClr val="accent5">
                  <a:lumMod val="75000"/>
                </a:schemeClr>
              </a:solidFill>
            </a:endParaRPr>
          </a:p>
        </p:txBody>
      </p:sp>
      <p:sp>
        <p:nvSpPr>
          <p:cNvPr id="4" name="object 4"/>
          <p:cNvSpPr txBox="1">
            <a:spLocks noGrp="1"/>
          </p:cNvSpPr>
          <p:nvPr>
            <p:ph type="ftr" sz="quarter" idx="429496729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4294967295"/>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20</a:t>
            </a:fld>
            <a:endParaRPr spc="-25" dirty="0"/>
          </a:p>
        </p:txBody>
      </p:sp>
      <p:sp>
        <p:nvSpPr>
          <p:cNvPr id="3" name="object 3"/>
          <p:cNvSpPr txBox="1"/>
          <p:nvPr/>
        </p:nvSpPr>
        <p:spPr>
          <a:xfrm>
            <a:off x="886968" y="1204356"/>
            <a:ext cx="9115682" cy="4094839"/>
          </a:xfrm>
          <a:prstGeom prst="rect">
            <a:avLst/>
          </a:prstGeom>
        </p:spPr>
        <p:txBody>
          <a:bodyPr vert="horz" wrap="square" lIns="0" tIns="67945" rIns="0" bIns="0" rtlCol="0">
            <a:spAutoFit/>
          </a:bodyPr>
          <a:lstStyle/>
          <a:p>
            <a:pPr marL="293049" marR="4483" indent="-281843" defTabSz="806867">
              <a:spcBef>
                <a:spcPts val="88"/>
              </a:spcBef>
              <a:buClr>
                <a:srgbClr val="EF7E08"/>
              </a:buClr>
              <a:buFont typeface="Wingdings"/>
              <a:buChar char=""/>
              <a:tabLst>
                <a:tab pos="293049" algn="l"/>
                <a:tab pos="293610" algn="l"/>
              </a:tabLst>
            </a:pPr>
            <a:r>
              <a:rPr lang="en-US" sz="2118" kern="0" dirty="0">
                <a:solidFill>
                  <a:sysClr val="windowText" lastClr="000000"/>
                </a:solidFill>
                <a:cs typeface="Segoe UI"/>
              </a:rPr>
              <a:t>The</a:t>
            </a:r>
            <a:r>
              <a:rPr lang="en-US" sz="2118" kern="0" spc="-31" dirty="0">
                <a:solidFill>
                  <a:sysClr val="windowText" lastClr="000000"/>
                </a:solidFill>
                <a:cs typeface="Segoe UI"/>
              </a:rPr>
              <a:t> </a:t>
            </a:r>
            <a:r>
              <a:rPr lang="en-US" sz="2118" kern="0" dirty="0">
                <a:solidFill>
                  <a:sysClr val="windowText" lastClr="000000"/>
                </a:solidFill>
                <a:cs typeface="Segoe UI"/>
              </a:rPr>
              <a:t>process</a:t>
            </a:r>
            <a:r>
              <a:rPr lang="en-US" sz="2118" kern="0" spc="-26" dirty="0">
                <a:solidFill>
                  <a:sysClr val="windowText" lastClr="000000"/>
                </a:solidFill>
                <a:cs typeface="Segoe UI"/>
              </a:rPr>
              <a:t> </a:t>
            </a:r>
            <a:r>
              <a:rPr lang="en-US" sz="2118" kern="0" dirty="0">
                <a:solidFill>
                  <a:sysClr val="windowText" lastClr="000000"/>
                </a:solidFill>
                <a:cs typeface="Segoe UI"/>
              </a:rPr>
              <a:t>of</a:t>
            </a:r>
            <a:r>
              <a:rPr lang="en-US" sz="2118" kern="0" spc="-18" dirty="0">
                <a:solidFill>
                  <a:sysClr val="windowText" lastClr="000000"/>
                </a:solidFill>
                <a:cs typeface="Segoe UI"/>
              </a:rPr>
              <a:t> </a:t>
            </a:r>
            <a:r>
              <a:rPr lang="en-US" sz="2118" kern="0" dirty="0">
                <a:solidFill>
                  <a:sysClr val="windowText" lastClr="000000"/>
                </a:solidFill>
                <a:cs typeface="Segoe UI"/>
              </a:rPr>
              <a:t>using</a:t>
            </a:r>
            <a:r>
              <a:rPr lang="en-US" sz="2118" kern="0" spc="-4" dirty="0">
                <a:solidFill>
                  <a:sysClr val="windowText" lastClr="000000"/>
                </a:solidFill>
                <a:cs typeface="Segoe UI"/>
              </a:rPr>
              <a:t> </a:t>
            </a:r>
            <a:r>
              <a:rPr lang="en-US" sz="2118" kern="0" dirty="0">
                <a:solidFill>
                  <a:sysClr val="windowText" lastClr="000000"/>
                </a:solidFill>
                <a:cs typeface="Segoe UI"/>
              </a:rPr>
              <a:t>an</a:t>
            </a:r>
            <a:r>
              <a:rPr lang="en-US" sz="2118" kern="0" spc="-18" dirty="0">
                <a:solidFill>
                  <a:sysClr val="windowText" lastClr="000000"/>
                </a:solidFill>
                <a:cs typeface="Segoe UI"/>
              </a:rPr>
              <a:t> </a:t>
            </a:r>
            <a:r>
              <a:rPr lang="en-US" sz="2118" kern="0" dirty="0">
                <a:solidFill>
                  <a:sysClr val="windowText" lastClr="000000"/>
                </a:solidFill>
                <a:cs typeface="Segoe UI"/>
              </a:rPr>
              <a:t>automated</a:t>
            </a:r>
            <a:r>
              <a:rPr lang="en-US" sz="2118" kern="0" spc="-22" dirty="0">
                <a:solidFill>
                  <a:sysClr val="windowText" lastClr="000000"/>
                </a:solidFill>
                <a:cs typeface="Segoe UI"/>
              </a:rPr>
              <a:t> </a:t>
            </a:r>
            <a:r>
              <a:rPr lang="en-US" sz="2118" kern="0" dirty="0">
                <a:solidFill>
                  <a:sysClr val="windowText" lastClr="000000"/>
                </a:solidFill>
                <a:cs typeface="Segoe UI"/>
              </a:rPr>
              <a:t>instrument</a:t>
            </a:r>
            <a:r>
              <a:rPr lang="en-US" sz="2118" kern="0" spc="-9" dirty="0">
                <a:solidFill>
                  <a:sysClr val="windowText" lastClr="000000"/>
                </a:solidFill>
                <a:cs typeface="Segoe UI"/>
              </a:rPr>
              <a:t> (</a:t>
            </a:r>
            <a:r>
              <a:rPr lang="en-US" sz="2118" kern="0" spc="-9" dirty="0" err="1">
                <a:solidFill>
                  <a:sysClr val="windowText" lastClr="000000"/>
                </a:solidFill>
                <a:cs typeface="Segoe UI"/>
              </a:rPr>
              <a:t>photoscreener</a:t>
            </a:r>
            <a:r>
              <a:rPr lang="en-US" sz="2118" kern="0" spc="-9" dirty="0">
                <a:solidFill>
                  <a:sysClr val="windowText" lastClr="000000"/>
                </a:solidFill>
                <a:cs typeface="Segoe UI"/>
              </a:rPr>
              <a:t>, </a:t>
            </a:r>
            <a:r>
              <a:rPr lang="en-US" sz="2118" kern="0" dirty="0">
                <a:solidFill>
                  <a:sysClr val="windowText" lastClr="000000"/>
                </a:solidFill>
                <a:cs typeface="Segoe UI"/>
              </a:rPr>
              <a:t>autorefractor</a:t>
            </a:r>
            <a:r>
              <a:rPr lang="en-US" sz="2118" kern="0" spc="-4" dirty="0">
                <a:solidFill>
                  <a:sysClr val="windowText" lastClr="000000"/>
                </a:solidFill>
                <a:cs typeface="Segoe UI"/>
              </a:rPr>
              <a:t> </a:t>
            </a:r>
            <a:r>
              <a:rPr lang="en-US" sz="2118" kern="0" dirty="0">
                <a:solidFill>
                  <a:sysClr val="windowText" lastClr="000000"/>
                </a:solidFill>
                <a:cs typeface="Segoe UI"/>
              </a:rPr>
              <a:t>or</a:t>
            </a:r>
            <a:r>
              <a:rPr lang="en-US" sz="2118" kern="0" spc="-18" dirty="0">
                <a:solidFill>
                  <a:sysClr val="windowText" lastClr="000000"/>
                </a:solidFill>
                <a:cs typeface="Segoe UI"/>
              </a:rPr>
              <a:t> </a:t>
            </a:r>
            <a:r>
              <a:rPr lang="en-US" sz="2118" kern="0" dirty="0">
                <a:solidFill>
                  <a:sysClr val="windowText" lastClr="000000"/>
                </a:solidFill>
                <a:cs typeface="Segoe UI"/>
              </a:rPr>
              <a:t>other</a:t>
            </a:r>
            <a:r>
              <a:rPr lang="en-US" sz="2118" kern="0" spc="-4" dirty="0">
                <a:solidFill>
                  <a:sysClr val="windowText" lastClr="000000"/>
                </a:solidFill>
                <a:cs typeface="Segoe UI"/>
              </a:rPr>
              <a:t> </a:t>
            </a:r>
            <a:r>
              <a:rPr lang="en-US" sz="2118" kern="0" dirty="0">
                <a:solidFill>
                  <a:sysClr val="windowText" lastClr="000000"/>
                </a:solidFill>
                <a:cs typeface="Segoe UI"/>
              </a:rPr>
              <a:t>device)</a:t>
            </a:r>
            <a:r>
              <a:rPr lang="en-US" sz="2118" kern="0" spc="-22" dirty="0">
                <a:solidFill>
                  <a:sysClr val="windowText" lastClr="000000"/>
                </a:solidFill>
                <a:cs typeface="Segoe UI"/>
              </a:rPr>
              <a:t> </a:t>
            </a:r>
            <a:r>
              <a:rPr lang="en-US" sz="2118" kern="0" dirty="0">
                <a:solidFill>
                  <a:sysClr val="windowText" lastClr="000000"/>
                </a:solidFill>
                <a:cs typeface="Segoe UI"/>
              </a:rPr>
              <a:t>to</a:t>
            </a:r>
            <a:r>
              <a:rPr lang="en-US" sz="2118" kern="0" spc="-13" dirty="0">
                <a:solidFill>
                  <a:sysClr val="windowText" lastClr="000000"/>
                </a:solidFill>
                <a:cs typeface="Segoe UI"/>
              </a:rPr>
              <a:t> </a:t>
            </a:r>
            <a:r>
              <a:rPr lang="en-US" sz="2118" kern="0" dirty="0">
                <a:solidFill>
                  <a:sysClr val="windowText" lastClr="000000"/>
                </a:solidFill>
                <a:cs typeface="Segoe UI"/>
              </a:rPr>
              <a:t>screen</a:t>
            </a:r>
            <a:r>
              <a:rPr lang="en-US" sz="2118" kern="0" spc="-31" dirty="0">
                <a:solidFill>
                  <a:sysClr val="windowText" lastClr="000000"/>
                </a:solidFill>
                <a:cs typeface="Segoe UI"/>
              </a:rPr>
              <a:t> </a:t>
            </a:r>
            <a:r>
              <a:rPr lang="en-US" sz="2118" kern="0" dirty="0">
                <a:solidFill>
                  <a:sysClr val="windowText" lastClr="000000"/>
                </a:solidFill>
                <a:cs typeface="Segoe UI"/>
              </a:rPr>
              <a:t>for</a:t>
            </a:r>
            <a:r>
              <a:rPr lang="en-US" sz="2118" kern="0" spc="-18" dirty="0">
                <a:solidFill>
                  <a:sysClr val="windowText" lastClr="000000"/>
                </a:solidFill>
                <a:cs typeface="Segoe UI"/>
              </a:rPr>
              <a:t> </a:t>
            </a:r>
            <a:r>
              <a:rPr lang="en-US" sz="2118" kern="0" dirty="0">
                <a:solidFill>
                  <a:sysClr val="windowText" lastClr="000000"/>
                </a:solidFill>
                <a:cs typeface="Segoe UI"/>
              </a:rPr>
              <a:t>risk</a:t>
            </a:r>
            <a:r>
              <a:rPr lang="en-US" sz="2118" kern="0" spc="-13" dirty="0">
                <a:solidFill>
                  <a:sysClr val="windowText" lastClr="000000"/>
                </a:solidFill>
                <a:cs typeface="Segoe UI"/>
              </a:rPr>
              <a:t> </a:t>
            </a:r>
            <a:r>
              <a:rPr lang="en-US" sz="2118" kern="0" dirty="0">
                <a:solidFill>
                  <a:sysClr val="windowText" lastClr="000000"/>
                </a:solidFill>
                <a:cs typeface="Segoe UI"/>
              </a:rPr>
              <a:t>factors</a:t>
            </a:r>
            <a:r>
              <a:rPr lang="en-US" sz="2118" kern="0" spc="-18" dirty="0">
                <a:solidFill>
                  <a:sysClr val="windowText" lastClr="000000"/>
                </a:solidFill>
                <a:cs typeface="Segoe UI"/>
              </a:rPr>
              <a:t> </a:t>
            </a:r>
            <a:r>
              <a:rPr lang="en-US" sz="2118" kern="0" dirty="0">
                <a:solidFill>
                  <a:sysClr val="windowText" lastClr="000000"/>
                </a:solidFill>
                <a:cs typeface="Segoe UI"/>
              </a:rPr>
              <a:t>for</a:t>
            </a:r>
            <a:r>
              <a:rPr lang="en-US" sz="2118" kern="0" spc="-4" dirty="0">
                <a:solidFill>
                  <a:sysClr val="windowText" lastClr="000000"/>
                </a:solidFill>
                <a:cs typeface="Segoe UI"/>
              </a:rPr>
              <a:t> </a:t>
            </a:r>
            <a:r>
              <a:rPr lang="en-US" sz="2118" kern="0" dirty="0">
                <a:solidFill>
                  <a:sysClr val="windowText" lastClr="000000"/>
                </a:solidFill>
                <a:cs typeface="Segoe UI"/>
              </a:rPr>
              <a:t>vision </a:t>
            </a:r>
            <a:r>
              <a:rPr lang="en-US" sz="2118" kern="0" spc="-9" dirty="0">
                <a:solidFill>
                  <a:sysClr val="windowText" lastClr="000000"/>
                </a:solidFill>
                <a:cs typeface="Segoe UI"/>
              </a:rPr>
              <a:t>problems.</a:t>
            </a:r>
            <a:endParaRPr lang="en-US" sz="2118" kern="0" dirty="0">
              <a:solidFill>
                <a:sysClr val="windowText" lastClr="000000"/>
              </a:solidFill>
              <a:cs typeface="Segoe UI"/>
            </a:endParaRPr>
          </a:p>
          <a:p>
            <a:pPr marL="293049" indent="-281843" defTabSz="806867">
              <a:spcBef>
                <a:spcPts val="613"/>
              </a:spcBef>
              <a:buClr>
                <a:srgbClr val="EF7E08"/>
              </a:buClr>
              <a:buFont typeface="Wingdings"/>
              <a:buChar char=""/>
              <a:tabLst>
                <a:tab pos="293049" algn="l"/>
                <a:tab pos="293610" algn="l"/>
              </a:tabLst>
            </a:pPr>
            <a:r>
              <a:rPr lang="en-US" sz="2118" kern="0" dirty="0">
                <a:solidFill>
                  <a:sysClr val="windowText" lastClr="000000"/>
                </a:solidFill>
                <a:cs typeface="Segoe UI"/>
              </a:rPr>
              <a:t>Does</a:t>
            </a:r>
            <a:r>
              <a:rPr lang="en-US" sz="2118" kern="0" spc="-26" dirty="0">
                <a:solidFill>
                  <a:sysClr val="windowText" lastClr="000000"/>
                </a:solidFill>
                <a:cs typeface="Segoe UI"/>
              </a:rPr>
              <a:t> </a:t>
            </a:r>
            <a:r>
              <a:rPr lang="en-US" sz="2118" kern="0" dirty="0">
                <a:solidFill>
                  <a:sysClr val="windowText" lastClr="000000"/>
                </a:solidFill>
                <a:cs typeface="Segoe UI"/>
              </a:rPr>
              <a:t>not</a:t>
            </a:r>
            <a:r>
              <a:rPr lang="en-US" sz="2118" kern="0" spc="-4" dirty="0">
                <a:solidFill>
                  <a:sysClr val="windowText" lastClr="000000"/>
                </a:solidFill>
                <a:cs typeface="Segoe UI"/>
              </a:rPr>
              <a:t> </a:t>
            </a:r>
            <a:r>
              <a:rPr lang="en-US" sz="2118" kern="0" dirty="0">
                <a:solidFill>
                  <a:sysClr val="windowText" lastClr="000000"/>
                </a:solidFill>
                <a:cs typeface="Segoe UI"/>
              </a:rPr>
              <a:t>replace</a:t>
            </a:r>
            <a:r>
              <a:rPr lang="en-US" sz="2118" kern="0" spc="-18" dirty="0">
                <a:solidFill>
                  <a:sysClr val="windowText" lastClr="000000"/>
                </a:solidFill>
                <a:cs typeface="Segoe UI"/>
              </a:rPr>
              <a:t> </a:t>
            </a:r>
            <a:r>
              <a:rPr lang="en-US" sz="2118" kern="0" dirty="0">
                <a:solidFill>
                  <a:sysClr val="windowText" lastClr="000000"/>
                </a:solidFill>
                <a:cs typeface="Segoe UI"/>
              </a:rPr>
              <a:t>visual acuity</a:t>
            </a:r>
            <a:r>
              <a:rPr lang="en-US" sz="2118" kern="0" spc="4" dirty="0">
                <a:solidFill>
                  <a:sysClr val="windowText" lastClr="000000"/>
                </a:solidFill>
                <a:cs typeface="Segoe UI"/>
              </a:rPr>
              <a:t> </a:t>
            </a:r>
            <a:r>
              <a:rPr lang="en-US" sz="2118" kern="0" dirty="0">
                <a:solidFill>
                  <a:sysClr val="windowText" lastClr="000000"/>
                </a:solidFill>
                <a:cs typeface="Segoe UI"/>
              </a:rPr>
              <a:t>screening</a:t>
            </a:r>
            <a:r>
              <a:rPr lang="en-US" sz="2118" kern="0" spc="-9" dirty="0">
                <a:solidFill>
                  <a:sysClr val="windowText" lastClr="000000"/>
                </a:solidFill>
                <a:cs typeface="Segoe UI"/>
              </a:rPr>
              <a:t> </a:t>
            </a:r>
            <a:r>
              <a:rPr lang="en-US" sz="2118" kern="0" dirty="0">
                <a:solidFill>
                  <a:sysClr val="windowText" lastClr="000000"/>
                </a:solidFill>
                <a:cs typeface="Segoe UI"/>
              </a:rPr>
              <a:t>with</a:t>
            </a:r>
            <a:r>
              <a:rPr lang="en-US" sz="2118" kern="0" spc="-9" dirty="0">
                <a:solidFill>
                  <a:sysClr val="windowText" lastClr="000000"/>
                </a:solidFill>
                <a:cs typeface="Segoe UI"/>
              </a:rPr>
              <a:t> </a:t>
            </a:r>
            <a:r>
              <a:rPr lang="en-US" sz="2118" kern="0" dirty="0">
                <a:solidFill>
                  <a:sysClr val="windowText" lastClr="000000"/>
                </a:solidFill>
                <a:cs typeface="Segoe UI"/>
              </a:rPr>
              <a:t>eye</a:t>
            </a:r>
            <a:r>
              <a:rPr lang="en-US" sz="2118" kern="0" spc="-22" dirty="0">
                <a:solidFill>
                  <a:sysClr val="windowText" lastClr="000000"/>
                </a:solidFill>
                <a:cs typeface="Segoe UI"/>
              </a:rPr>
              <a:t> </a:t>
            </a:r>
            <a:r>
              <a:rPr lang="en-US" sz="2118" kern="0" spc="-9" dirty="0">
                <a:solidFill>
                  <a:sysClr val="windowText" lastClr="000000"/>
                </a:solidFill>
                <a:cs typeface="Segoe UI"/>
              </a:rPr>
              <a:t>charts.</a:t>
            </a:r>
            <a:endParaRPr lang="en-US" sz="2118" kern="0" dirty="0">
              <a:solidFill>
                <a:sysClr val="windowText" lastClr="000000"/>
              </a:solidFill>
              <a:cs typeface="Segoe UI"/>
            </a:endParaRPr>
          </a:p>
          <a:p>
            <a:pPr marL="293049" indent="-281843" defTabSz="806867">
              <a:spcBef>
                <a:spcPts val="613"/>
              </a:spcBef>
              <a:buClr>
                <a:srgbClr val="EF7E08"/>
              </a:buClr>
              <a:buFont typeface="Wingdings"/>
              <a:buChar char=""/>
              <a:tabLst>
                <a:tab pos="293049" algn="l"/>
                <a:tab pos="293610" algn="l"/>
              </a:tabLst>
            </a:pPr>
            <a:r>
              <a:rPr lang="en-US" sz="2118" kern="0" dirty="0">
                <a:solidFill>
                  <a:sysClr val="windowText" lastClr="000000"/>
                </a:solidFill>
                <a:cs typeface="Segoe UI"/>
              </a:rPr>
              <a:t>Endorsed</a:t>
            </a:r>
            <a:r>
              <a:rPr lang="en-US" sz="2118" kern="0" spc="-31" dirty="0">
                <a:solidFill>
                  <a:sysClr val="windowText" lastClr="000000"/>
                </a:solidFill>
                <a:cs typeface="Segoe UI"/>
              </a:rPr>
              <a:t> </a:t>
            </a:r>
            <a:r>
              <a:rPr lang="en-US" sz="2118" kern="0" dirty="0">
                <a:solidFill>
                  <a:sysClr val="windowText" lastClr="000000"/>
                </a:solidFill>
                <a:cs typeface="Segoe UI"/>
              </a:rPr>
              <a:t>by</a:t>
            </a:r>
            <a:r>
              <a:rPr lang="en-US" sz="2118" kern="0" spc="-35" dirty="0">
                <a:solidFill>
                  <a:sysClr val="windowText" lastClr="000000"/>
                </a:solidFill>
                <a:cs typeface="Segoe UI"/>
              </a:rPr>
              <a:t> </a:t>
            </a:r>
            <a:r>
              <a:rPr lang="en-US" sz="2118" kern="0" dirty="0">
                <a:solidFill>
                  <a:sysClr val="windowText" lastClr="000000"/>
                </a:solidFill>
                <a:cs typeface="Segoe UI"/>
              </a:rPr>
              <a:t>American</a:t>
            </a:r>
            <a:r>
              <a:rPr lang="en-US" sz="2118" kern="0" spc="-4" dirty="0">
                <a:solidFill>
                  <a:sysClr val="windowText" lastClr="000000"/>
                </a:solidFill>
                <a:cs typeface="Segoe UI"/>
              </a:rPr>
              <a:t> </a:t>
            </a:r>
            <a:r>
              <a:rPr lang="en-US" sz="2118" kern="0" dirty="0">
                <a:solidFill>
                  <a:sysClr val="windowText" lastClr="000000"/>
                </a:solidFill>
                <a:cs typeface="Segoe UI"/>
              </a:rPr>
              <a:t>Academy</a:t>
            </a:r>
            <a:r>
              <a:rPr lang="en-US" sz="2118" kern="0" spc="-22" dirty="0">
                <a:solidFill>
                  <a:sysClr val="windowText" lastClr="000000"/>
                </a:solidFill>
                <a:cs typeface="Segoe UI"/>
              </a:rPr>
              <a:t> </a:t>
            </a:r>
            <a:r>
              <a:rPr lang="en-US" sz="2118" kern="0" dirty="0">
                <a:solidFill>
                  <a:sysClr val="windowText" lastClr="000000"/>
                </a:solidFill>
                <a:cs typeface="Segoe UI"/>
              </a:rPr>
              <a:t>of</a:t>
            </a:r>
            <a:r>
              <a:rPr lang="en-US" sz="2118" kern="0" spc="-13" dirty="0">
                <a:solidFill>
                  <a:sysClr val="windowText" lastClr="000000"/>
                </a:solidFill>
                <a:cs typeface="Segoe UI"/>
              </a:rPr>
              <a:t> </a:t>
            </a:r>
            <a:r>
              <a:rPr lang="en-US" sz="2118" kern="0" dirty="0">
                <a:solidFill>
                  <a:sysClr val="windowText" lastClr="000000"/>
                </a:solidFill>
                <a:cs typeface="Segoe UI"/>
              </a:rPr>
              <a:t>Pediatrics</a:t>
            </a:r>
            <a:r>
              <a:rPr lang="en-US" sz="2118" kern="0" spc="-22" dirty="0">
                <a:solidFill>
                  <a:sysClr val="windowText" lastClr="000000"/>
                </a:solidFill>
                <a:cs typeface="Segoe UI"/>
              </a:rPr>
              <a:t> </a:t>
            </a:r>
            <a:r>
              <a:rPr lang="en-US" sz="2118" kern="0" spc="-9" dirty="0">
                <a:solidFill>
                  <a:sysClr val="windowText" lastClr="000000"/>
                </a:solidFill>
                <a:cs typeface="Segoe UI"/>
              </a:rPr>
              <a:t>(AAP).</a:t>
            </a:r>
            <a:endParaRPr lang="en-US" sz="2118" kern="0" dirty="0">
              <a:solidFill>
                <a:sysClr val="windowText" lastClr="000000"/>
              </a:solidFill>
              <a:cs typeface="Segoe UI"/>
            </a:endParaRPr>
          </a:p>
          <a:p>
            <a:pPr marL="293049" indent="-281843" defTabSz="806867">
              <a:spcBef>
                <a:spcPts val="627"/>
              </a:spcBef>
              <a:buClr>
                <a:srgbClr val="EF7E08"/>
              </a:buClr>
              <a:buFont typeface="Wingdings"/>
              <a:buChar char=""/>
              <a:tabLst>
                <a:tab pos="293049" algn="l"/>
                <a:tab pos="293610" algn="l"/>
              </a:tabLst>
            </a:pPr>
            <a:r>
              <a:rPr lang="en-US" sz="2118" kern="0" dirty="0">
                <a:solidFill>
                  <a:sysClr val="windowText" lastClr="000000"/>
                </a:solidFill>
                <a:cs typeface="Segoe UI"/>
              </a:rPr>
              <a:t>Useful</a:t>
            </a:r>
            <a:r>
              <a:rPr lang="en-US" sz="2118" kern="0" spc="-13" dirty="0">
                <a:solidFill>
                  <a:sysClr val="windowText" lastClr="000000"/>
                </a:solidFill>
                <a:cs typeface="Segoe UI"/>
              </a:rPr>
              <a:t> </a:t>
            </a:r>
            <a:r>
              <a:rPr lang="en-US" sz="2118" kern="0" spc="-18" dirty="0">
                <a:solidFill>
                  <a:sysClr val="windowText" lastClr="000000"/>
                </a:solidFill>
                <a:cs typeface="Segoe UI"/>
              </a:rPr>
              <a:t>for:</a:t>
            </a:r>
            <a:endParaRPr lang="en-US" sz="2118" kern="0" dirty="0">
              <a:solidFill>
                <a:sysClr val="windowText" lastClr="000000"/>
              </a:solidFill>
              <a:cs typeface="Segoe UI"/>
            </a:endParaRPr>
          </a:p>
          <a:p>
            <a:pPr marL="575453" lvl="1" indent="-242060" defTabSz="806867">
              <a:spcBef>
                <a:spcPts val="534"/>
              </a:spcBef>
              <a:buClr>
                <a:srgbClr val="B45F06"/>
              </a:buClr>
              <a:buFont typeface="Wingdings"/>
              <a:buChar char=""/>
              <a:tabLst>
                <a:tab pos="575453" algn="l"/>
                <a:tab pos="576013" algn="l"/>
              </a:tabLst>
            </a:pPr>
            <a:r>
              <a:rPr lang="en-US" sz="1765" kern="0" dirty="0">
                <a:solidFill>
                  <a:sysClr val="windowText" lastClr="000000"/>
                </a:solidFill>
                <a:cs typeface="Segoe UI"/>
              </a:rPr>
              <a:t>Children 1</a:t>
            </a:r>
            <a:r>
              <a:rPr lang="en-US" sz="1765" kern="0" spc="-13" dirty="0">
                <a:solidFill>
                  <a:sysClr val="windowText" lastClr="000000"/>
                </a:solidFill>
                <a:cs typeface="Segoe UI"/>
              </a:rPr>
              <a:t> </a:t>
            </a:r>
            <a:r>
              <a:rPr lang="en-US" sz="1765" kern="0" dirty="0">
                <a:solidFill>
                  <a:sysClr val="windowText" lastClr="000000"/>
                </a:solidFill>
                <a:cs typeface="Segoe UI"/>
              </a:rPr>
              <a:t>year</a:t>
            </a:r>
            <a:r>
              <a:rPr lang="en-US" sz="1765" kern="0" spc="-22" dirty="0">
                <a:solidFill>
                  <a:sysClr val="windowText" lastClr="000000"/>
                </a:solidFill>
                <a:cs typeface="Segoe UI"/>
              </a:rPr>
              <a:t> </a:t>
            </a:r>
            <a:r>
              <a:rPr lang="en-US" sz="1765" kern="0" dirty="0">
                <a:solidFill>
                  <a:sysClr val="windowText" lastClr="000000"/>
                </a:solidFill>
                <a:cs typeface="Segoe UI"/>
              </a:rPr>
              <a:t>to</a:t>
            </a:r>
            <a:r>
              <a:rPr lang="en-US" sz="1765" kern="0" spc="-22" dirty="0">
                <a:solidFill>
                  <a:sysClr val="windowText" lastClr="000000"/>
                </a:solidFill>
                <a:cs typeface="Segoe UI"/>
              </a:rPr>
              <a:t> </a:t>
            </a:r>
            <a:r>
              <a:rPr lang="en-US" sz="1765" kern="0" dirty="0">
                <a:solidFill>
                  <a:sysClr val="windowText" lastClr="000000"/>
                </a:solidFill>
                <a:cs typeface="Segoe UI"/>
              </a:rPr>
              <a:t>under</a:t>
            </a:r>
            <a:r>
              <a:rPr lang="en-US" sz="1765" kern="0" spc="-13" dirty="0">
                <a:solidFill>
                  <a:sysClr val="windowText" lastClr="000000"/>
                </a:solidFill>
                <a:cs typeface="Segoe UI"/>
              </a:rPr>
              <a:t> </a:t>
            </a:r>
            <a:r>
              <a:rPr lang="en-US" sz="1765" kern="0" dirty="0">
                <a:solidFill>
                  <a:sysClr val="windowText" lastClr="000000"/>
                </a:solidFill>
                <a:cs typeface="Segoe UI"/>
              </a:rPr>
              <a:t>3</a:t>
            </a:r>
            <a:r>
              <a:rPr lang="en-US" sz="1765" kern="0" spc="-22" dirty="0">
                <a:solidFill>
                  <a:sysClr val="windowText" lastClr="000000"/>
                </a:solidFill>
                <a:cs typeface="Segoe UI"/>
              </a:rPr>
              <a:t> </a:t>
            </a:r>
            <a:r>
              <a:rPr lang="en-US" sz="1765" kern="0" dirty="0">
                <a:solidFill>
                  <a:sysClr val="windowText" lastClr="000000"/>
                </a:solidFill>
                <a:cs typeface="Segoe UI"/>
              </a:rPr>
              <a:t>years</a:t>
            </a:r>
            <a:r>
              <a:rPr lang="en-US" sz="1765" kern="0" spc="-9" dirty="0">
                <a:solidFill>
                  <a:sysClr val="windowText" lastClr="000000"/>
                </a:solidFill>
                <a:cs typeface="Segoe UI"/>
              </a:rPr>
              <a:t> </a:t>
            </a:r>
            <a:r>
              <a:rPr lang="en-US" sz="1765" kern="0" dirty="0">
                <a:solidFill>
                  <a:sysClr val="windowText" lastClr="000000"/>
                </a:solidFill>
                <a:cs typeface="Segoe UI"/>
              </a:rPr>
              <a:t>of</a:t>
            </a:r>
            <a:r>
              <a:rPr lang="en-US" sz="1765" kern="0" spc="-13" dirty="0">
                <a:solidFill>
                  <a:sysClr val="windowText" lastClr="000000"/>
                </a:solidFill>
                <a:cs typeface="Segoe UI"/>
              </a:rPr>
              <a:t> </a:t>
            </a:r>
            <a:r>
              <a:rPr lang="en-US" sz="1765" kern="0" spc="-22" dirty="0">
                <a:solidFill>
                  <a:sysClr val="windowText" lastClr="000000"/>
                </a:solidFill>
                <a:cs typeface="Segoe UI"/>
              </a:rPr>
              <a:t>age</a:t>
            </a:r>
            <a:endParaRPr lang="en-US" sz="1765" kern="0" dirty="0">
              <a:solidFill>
                <a:sysClr val="windowText" lastClr="000000"/>
              </a:solidFill>
              <a:cs typeface="Segoe UI"/>
            </a:endParaRPr>
          </a:p>
          <a:p>
            <a:pPr marL="818073" lvl="2" indent="-201717" defTabSz="806867">
              <a:spcBef>
                <a:spcPts val="449"/>
              </a:spcBef>
              <a:buClr>
                <a:srgbClr val="EF7E08"/>
              </a:buClr>
              <a:buFont typeface="Wingdings"/>
              <a:buChar char=""/>
              <a:tabLst>
                <a:tab pos="818073" algn="l"/>
              </a:tabLst>
            </a:pPr>
            <a:r>
              <a:rPr lang="en-US" sz="1588" kern="0" dirty="0">
                <a:solidFill>
                  <a:sysClr val="windowText" lastClr="000000"/>
                </a:solidFill>
                <a:cs typeface="Segoe UI"/>
              </a:rPr>
              <a:t>Usually</a:t>
            </a:r>
            <a:r>
              <a:rPr lang="en-US" sz="1588" kern="0" spc="-22" dirty="0">
                <a:solidFill>
                  <a:sysClr val="windowText" lastClr="000000"/>
                </a:solidFill>
                <a:cs typeface="Segoe UI"/>
              </a:rPr>
              <a:t> </a:t>
            </a:r>
            <a:r>
              <a:rPr lang="en-US" sz="1588" kern="0" dirty="0">
                <a:solidFill>
                  <a:sysClr val="windowText" lastClr="000000"/>
                </a:solidFill>
                <a:cs typeface="Segoe UI"/>
              </a:rPr>
              <a:t>unable</a:t>
            </a:r>
            <a:r>
              <a:rPr lang="en-US" sz="1588" kern="0" spc="-22" dirty="0">
                <a:solidFill>
                  <a:sysClr val="windowText" lastClr="000000"/>
                </a:solidFill>
                <a:cs typeface="Segoe UI"/>
              </a:rPr>
              <a:t> </a:t>
            </a:r>
            <a:r>
              <a:rPr lang="en-US" sz="1588" kern="0" dirty="0">
                <a:solidFill>
                  <a:sysClr val="windowText" lastClr="000000"/>
                </a:solidFill>
                <a:cs typeface="Segoe UI"/>
              </a:rPr>
              <a:t>to</a:t>
            </a:r>
            <a:r>
              <a:rPr lang="en-US" sz="1588" kern="0" spc="-22" dirty="0">
                <a:solidFill>
                  <a:sysClr val="windowText" lastClr="000000"/>
                </a:solidFill>
                <a:cs typeface="Segoe UI"/>
              </a:rPr>
              <a:t> </a:t>
            </a:r>
            <a:r>
              <a:rPr lang="en-US" sz="1588" kern="0" dirty="0">
                <a:solidFill>
                  <a:sysClr val="windowText" lastClr="000000"/>
                </a:solidFill>
                <a:cs typeface="Segoe UI"/>
              </a:rPr>
              <a:t>perform</a:t>
            </a:r>
            <a:r>
              <a:rPr lang="en-US" sz="1588" kern="0" spc="-13" dirty="0">
                <a:solidFill>
                  <a:sysClr val="windowText" lastClr="000000"/>
                </a:solidFill>
                <a:cs typeface="Segoe UI"/>
              </a:rPr>
              <a:t> </a:t>
            </a:r>
            <a:r>
              <a:rPr lang="en-US" sz="1588" kern="0" dirty="0">
                <a:solidFill>
                  <a:sysClr val="windowText" lastClr="000000"/>
                </a:solidFill>
                <a:cs typeface="Segoe UI"/>
              </a:rPr>
              <a:t>visual</a:t>
            </a:r>
            <a:r>
              <a:rPr lang="en-US" sz="1588" kern="0" spc="-26" dirty="0">
                <a:solidFill>
                  <a:sysClr val="windowText" lastClr="000000"/>
                </a:solidFill>
                <a:cs typeface="Segoe UI"/>
              </a:rPr>
              <a:t> </a:t>
            </a:r>
            <a:r>
              <a:rPr lang="en-US" sz="1588" kern="0" dirty="0">
                <a:solidFill>
                  <a:sysClr val="windowText" lastClr="000000"/>
                </a:solidFill>
                <a:cs typeface="Segoe UI"/>
              </a:rPr>
              <a:t>acuity</a:t>
            </a:r>
            <a:r>
              <a:rPr lang="en-US" sz="1588" kern="0" spc="-9" dirty="0">
                <a:solidFill>
                  <a:sysClr val="windowText" lastClr="000000"/>
                </a:solidFill>
                <a:cs typeface="Segoe UI"/>
              </a:rPr>
              <a:t> screening</a:t>
            </a:r>
            <a:endParaRPr lang="en-US" sz="1588" kern="0" dirty="0">
              <a:solidFill>
                <a:sysClr val="windowText" lastClr="000000"/>
              </a:solidFill>
              <a:cs typeface="Segoe UI"/>
            </a:endParaRPr>
          </a:p>
          <a:p>
            <a:pPr marL="575453" lvl="1" indent="-242060" defTabSz="806867">
              <a:spcBef>
                <a:spcPts val="521"/>
              </a:spcBef>
              <a:buClr>
                <a:srgbClr val="B45F06"/>
              </a:buClr>
              <a:buFont typeface="Wingdings"/>
              <a:buChar char=""/>
              <a:tabLst>
                <a:tab pos="575453" algn="l"/>
                <a:tab pos="576013" algn="l"/>
              </a:tabLst>
            </a:pPr>
            <a:r>
              <a:rPr lang="en-US" sz="1765" kern="0" dirty="0">
                <a:solidFill>
                  <a:sysClr val="windowText" lastClr="000000"/>
                </a:solidFill>
                <a:cs typeface="Segoe UI"/>
              </a:rPr>
              <a:t>Some</a:t>
            </a:r>
            <a:r>
              <a:rPr lang="en-US" sz="1765" kern="0" spc="-13" dirty="0">
                <a:solidFill>
                  <a:sysClr val="windowText" lastClr="000000"/>
                </a:solidFill>
                <a:cs typeface="Segoe UI"/>
              </a:rPr>
              <a:t> </a:t>
            </a:r>
            <a:r>
              <a:rPr lang="en-US" sz="1765" kern="0" dirty="0">
                <a:solidFill>
                  <a:sysClr val="windowText" lastClr="000000"/>
                </a:solidFill>
                <a:cs typeface="Segoe UI"/>
              </a:rPr>
              <a:t>children</a:t>
            </a:r>
            <a:r>
              <a:rPr lang="en-US" sz="1765" kern="0" spc="4" dirty="0">
                <a:solidFill>
                  <a:sysClr val="windowText" lastClr="000000"/>
                </a:solidFill>
                <a:cs typeface="Segoe UI"/>
              </a:rPr>
              <a:t> </a:t>
            </a:r>
            <a:r>
              <a:rPr lang="en-US" sz="1765" kern="0" dirty="0">
                <a:solidFill>
                  <a:sysClr val="windowText" lastClr="000000"/>
                </a:solidFill>
                <a:cs typeface="Segoe UI"/>
              </a:rPr>
              <a:t>ages</a:t>
            </a:r>
            <a:r>
              <a:rPr lang="en-US" sz="1765" kern="0" spc="-18" dirty="0">
                <a:solidFill>
                  <a:sysClr val="windowText" lastClr="000000"/>
                </a:solidFill>
                <a:cs typeface="Segoe UI"/>
              </a:rPr>
              <a:t> </a:t>
            </a:r>
            <a:r>
              <a:rPr lang="en-US" sz="1765" kern="0" spc="-9" dirty="0">
                <a:solidFill>
                  <a:sysClr val="windowText" lastClr="000000"/>
                </a:solidFill>
                <a:cs typeface="Segoe UI"/>
              </a:rPr>
              <a:t>3-</a:t>
            </a:r>
            <a:r>
              <a:rPr lang="en-US" sz="1765" kern="0" dirty="0">
                <a:solidFill>
                  <a:sysClr val="windowText" lastClr="000000"/>
                </a:solidFill>
                <a:cs typeface="Segoe UI"/>
              </a:rPr>
              <a:t>5</a:t>
            </a:r>
            <a:r>
              <a:rPr lang="en-US" sz="1765" kern="0" spc="-18" dirty="0">
                <a:solidFill>
                  <a:sysClr val="windowText" lastClr="000000"/>
                </a:solidFill>
                <a:cs typeface="Segoe UI"/>
              </a:rPr>
              <a:t> </a:t>
            </a:r>
            <a:r>
              <a:rPr lang="en-US" sz="1765" kern="0" spc="-9" dirty="0">
                <a:solidFill>
                  <a:sysClr val="windowText" lastClr="000000"/>
                </a:solidFill>
                <a:cs typeface="Segoe UI"/>
              </a:rPr>
              <a:t>years</a:t>
            </a:r>
            <a:endParaRPr lang="en-US" sz="1765" kern="0" dirty="0">
              <a:solidFill>
                <a:sysClr val="windowText" lastClr="000000"/>
              </a:solidFill>
              <a:cs typeface="Segoe UI"/>
            </a:endParaRPr>
          </a:p>
          <a:p>
            <a:pPr marL="818073" lvl="2" indent="-201717" defTabSz="806867">
              <a:spcBef>
                <a:spcPts val="441"/>
              </a:spcBef>
              <a:buClr>
                <a:srgbClr val="EF7E08"/>
              </a:buClr>
              <a:buFont typeface="Wingdings"/>
              <a:buChar char=""/>
              <a:tabLst>
                <a:tab pos="818073" algn="l"/>
              </a:tabLst>
            </a:pPr>
            <a:r>
              <a:rPr lang="en-US" sz="1588" kern="0" dirty="0">
                <a:solidFill>
                  <a:sysClr val="windowText" lastClr="000000"/>
                </a:solidFill>
                <a:cs typeface="Segoe UI"/>
              </a:rPr>
              <a:t>Acuity</a:t>
            </a:r>
            <a:r>
              <a:rPr lang="en-US" sz="1588" kern="0" spc="-35" dirty="0">
                <a:solidFill>
                  <a:sysClr val="windowText" lastClr="000000"/>
                </a:solidFill>
                <a:cs typeface="Segoe UI"/>
              </a:rPr>
              <a:t> </a:t>
            </a:r>
            <a:r>
              <a:rPr lang="en-US" sz="1588" kern="0" dirty="0">
                <a:solidFill>
                  <a:sysClr val="windowText" lastClr="000000"/>
                </a:solidFill>
                <a:cs typeface="Segoe UI"/>
              </a:rPr>
              <a:t>chart</a:t>
            </a:r>
            <a:r>
              <a:rPr lang="en-US" sz="1588" kern="0" spc="-26" dirty="0">
                <a:solidFill>
                  <a:sysClr val="windowText" lastClr="000000"/>
                </a:solidFill>
                <a:cs typeface="Segoe UI"/>
              </a:rPr>
              <a:t> </a:t>
            </a:r>
            <a:r>
              <a:rPr lang="en-US" sz="1588" kern="0" dirty="0">
                <a:solidFill>
                  <a:sysClr val="windowText" lastClr="000000"/>
                </a:solidFill>
                <a:cs typeface="Segoe UI"/>
              </a:rPr>
              <a:t>screening</a:t>
            </a:r>
            <a:r>
              <a:rPr lang="en-US" sz="1588" kern="0" spc="-31" dirty="0">
                <a:solidFill>
                  <a:sysClr val="windowText" lastClr="000000"/>
                </a:solidFill>
                <a:cs typeface="Segoe UI"/>
              </a:rPr>
              <a:t> </a:t>
            </a:r>
            <a:r>
              <a:rPr lang="en-US" sz="1588" kern="0" dirty="0">
                <a:solidFill>
                  <a:sysClr val="windowText" lastClr="000000"/>
                </a:solidFill>
                <a:cs typeface="Segoe UI"/>
              </a:rPr>
              <a:t>is</a:t>
            </a:r>
            <a:r>
              <a:rPr lang="en-US" sz="1588" kern="0" spc="-26" dirty="0">
                <a:solidFill>
                  <a:sysClr val="windowText" lastClr="000000"/>
                </a:solidFill>
                <a:cs typeface="Segoe UI"/>
              </a:rPr>
              <a:t> </a:t>
            </a:r>
            <a:r>
              <a:rPr lang="en-US" sz="1588" kern="0" dirty="0">
                <a:solidFill>
                  <a:sysClr val="windowText" lastClr="000000"/>
                </a:solidFill>
                <a:cs typeface="Segoe UI"/>
              </a:rPr>
              <a:t>preferred,</a:t>
            </a:r>
            <a:r>
              <a:rPr lang="en-US" sz="1588" kern="0" spc="-9" dirty="0">
                <a:solidFill>
                  <a:sysClr val="windowText" lastClr="000000"/>
                </a:solidFill>
                <a:cs typeface="Segoe UI"/>
              </a:rPr>
              <a:t> </a:t>
            </a:r>
            <a:r>
              <a:rPr lang="en-US" sz="1588" kern="0" spc="-18" dirty="0">
                <a:solidFill>
                  <a:sysClr val="windowText" lastClr="000000"/>
                </a:solidFill>
                <a:cs typeface="Segoe UI"/>
              </a:rPr>
              <a:t>but…</a:t>
            </a:r>
            <a:endParaRPr lang="en-US" sz="1588" kern="0" dirty="0">
              <a:solidFill>
                <a:sysClr val="windowText" lastClr="000000"/>
              </a:solidFill>
              <a:cs typeface="Segoe UI"/>
            </a:endParaRPr>
          </a:p>
          <a:p>
            <a:pPr marL="818073" lvl="2" indent="-201717" defTabSz="806867">
              <a:spcBef>
                <a:spcPts val="446"/>
              </a:spcBef>
              <a:buClr>
                <a:srgbClr val="EF7E08"/>
              </a:buClr>
              <a:buFont typeface="Wingdings"/>
              <a:buChar char=""/>
              <a:tabLst>
                <a:tab pos="818073" algn="l"/>
              </a:tabLst>
            </a:pPr>
            <a:r>
              <a:rPr lang="en-US" sz="1588" kern="0" spc="-9" dirty="0">
                <a:solidFill>
                  <a:sysClr val="windowText" lastClr="000000"/>
                </a:solidFill>
                <a:cs typeface="Segoe UI"/>
              </a:rPr>
              <a:t>Instrument-</a:t>
            </a:r>
            <a:r>
              <a:rPr lang="en-US" sz="1588" kern="0" dirty="0">
                <a:solidFill>
                  <a:sysClr val="windowText" lastClr="000000"/>
                </a:solidFill>
                <a:cs typeface="Segoe UI"/>
              </a:rPr>
              <a:t>based</a:t>
            </a:r>
            <a:r>
              <a:rPr lang="en-US" sz="1588" kern="0" spc="-40" dirty="0">
                <a:solidFill>
                  <a:sysClr val="windowText" lastClr="000000"/>
                </a:solidFill>
                <a:cs typeface="Segoe UI"/>
              </a:rPr>
              <a:t> </a:t>
            </a:r>
            <a:r>
              <a:rPr lang="en-US" sz="1588" kern="0" dirty="0">
                <a:solidFill>
                  <a:sysClr val="windowText" lastClr="000000"/>
                </a:solidFill>
                <a:cs typeface="Segoe UI"/>
              </a:rPr>
              <a:t>screening</a:t>
            </a:r>
            <a:r>
              <a:rPr lang="en-US" sz="1588" kern="0" spc="-13" dirty="0">
                <a:solidFill>
                  <a:sysClr val="windowText" lastClr="000000"/>
                </a:solidFill>
                <a:cs typeface="Segoe UI"/>
              </a:rPr>
              <a:t> </a:t>
            </a:r>
            <a:r>
              <a:rPr lang="en-US" sz="1588" kern="0" dirty="0">
                <a:solidFill>
                  <a:sysClr val="windowText" lastClr="000000"/>
                </a:solidFill>
                <a:cs typeface="Segoe UI"/>
              </a:rPr>
              <a:t>is</a:t>
            </a:r>
            <a:r>
              <a:rPr lang="en-US" sz="1588" kern="0" spc="-22" dirty="0">
                <a:solidFill>
                  <a:sysClr val="windowText" lastClr="000000"/>
                </a:solidFill>
                <a:cs typeface="Segoe UI"/>
              </a:rPr>
              <a:t> </a:t>
            </a:r>
            <a:r>
              <a:rPr lang="en-US" sz="1588" kern="0" dirty="0">
                <a:solidFill>
                  <a:sysClr val="windowText" lastClr="000000"/>
                </a:solidFill>
                <a:cs typeface="Segoe UI"/>
              </a:rPr>
              <a:t>an</a:t>
            </a:r>
            <a:r>
              <a:rPr lang="en-US" sz="1588" kern="0" spc="-22" dirty="0">
                <a:solidFill>
                  <a:sysClr val="windowText" lastClr="000000"/>
                </a:solidFill>
                <a:cs typeface="Segoe UI"/>
              </a:rPr>
              <a:t> </a:t>
            </a:r>
            <a:r>
              <a:rPr lang="en-US" sz="1588" kern="0" dirty="0">
                <a:solidFill>
                  <a:sysClr val="windowText" lastClr="000000"/>
                </a:solidFill>
                <a:cs typeface="Segoe UI"/>
              </a:rPr>
              <a:t>acceptable</a:t>
            </a:r>
            <a:r>
              <a:rPr lang="en-US" sz="1588" kern="0" spc="13" dirty="0">
                <a:solidFill>
                  <a:sysClr val="windowText" lastClr="000000"/>
                </a:solidFill>
                <a:cs typeface="Segoe UI"/>
              </a:rPr>
              <a:t> </a:t>
            </a:r>
            <a:r>
              <a:rPr lang="en-US" sz="1588" kern="0" spc="-9" dirty="0">
                <a:solidFill>
                  <a:sysClr val="windowText" lastClr="000000"/>
                </a:solidFill>
                <a:cs typeface="Segoe UI"/>
              </a:rPr>
              <a:t>alternative.</a:t>
            </a:r>
            <a:endParaRPr lang="en-US" sz="1588" kern="0" dirty="0">
              <a:solidFill>
                <a:sysClr val="windowText" lastClr="000000"/>
              </a:solidFill>
              <a:cs typeface="Segoe UI"/>
            </a:endParaRPr>
          </a:p>
          <a:p>
            <a:pPr marL="575453" marR="279602" lvl="1" indent="-241500" defTabSz="806867">
              <a:spcBef>
                <a:spcPts val="525"/>
              </a:spcBef>
              <a:buClr>
                <a:srgbClr val="B45F06"/>
              </a:buClr>
              <a:buFont typeface="Wingdings"/>
              <a:buChar char=""/>
              <a:tabLst>
                <a:tab pos="575453" algn="l"/>
                <a:tab pos="576013" algn="l"/>
              </a:tabLst>
            </a:pPr>
            <a:r>
              <a:rPr lang="en-US" sz="1765" kern="0" dirty="0">
                <a:solidFill>
                  <a:sysClr val="windowText" lastClr="000000"/>
                </a:solidFill>
                <a:cs typeface="Segoe UI"/>
              </a:rPr>
              <a:t>Older</a:t>
            </a:r>
            <a:r>
              <a:rPr lang="en-US" sz="1765" kern="0" spc="-18" dirty="0">
                <a:solidFill>
                  <a:sysClr val="windowText" lastClr="000000"/>
                </a:solidFill>
                <a:cs typeface="Segoe UI"/>
              </a:rPr>
              <a:t> </a:t>
            </a:r>
            <a:r>
              <a:rPr lang="en-US" sz="1765" kern="0" dirty="0">
                <a:solidFill>
                  <a:sysClr val="windowText" lastClr="000000"/>
                </a:solidFill>
                <a:cs typeface="Segoe UI"/>
              </a:rPr>
              <a:t>children</a:t>
            </a:r>
            <a:r>
              <a:rPr lang="en-US" sz="1765" kern="0" spc="13" dirty="0">
                <a:solidFill>
                  <a:sysClr val="windowText" lastClr="000000"/>
                </a:solidFill>
                <a:cs typeface="Segoe UI"/>
              </a:rPr>
              <a:t> </a:t>
            </a:r>
            <a:r>
              <a:rPr lang="en-US" sz="1765" kern="0" dirty="0">
                <a:solidFill>
                  <a:sysClr val="windowText" lastClr="000000"/>
                </a:solidFill>
                <a:cs typeface="Segoe UI"/>
              </a:rPr>
              <a:t>who</a:t>
            </a:r>
            <a:r>
              <a:rPr lang="en-US" sz="1765" kern="0" spc="-22" dirty="0">
                <a:solidFill>
                  <a:sysClr val="windowText" lastClr="000000"/>
                </a:solidFill>
                <a:cs typeface="Segoe UI"/>
              </a:rPr>
              <a:t> </a:t>
            </a:r>
            <a:r>
              <a:rPr lang="en-US" sz="1765" kern="0" dirty="0">
                <a:solidFill>
                  <a:sysClr val="windowText" lastClr="000000"/>
                </a:solidFill>
                <a:cs typeface="Segoe UI"/>
              </a:rPr>
              <a:t>are</a:t>
            </a:r>
            <a:r>
              <a:rPr lang="en-US" sz="1765" kern="0" spc="-18" dirty="0">
                <a:solidFill>
                  <a:sysClr val="windowText" lastClr="000000"/>
                </a:solidFill>
                <a:cs typeface="Segoe UI"/>
              </a:rPr>
              <a:t> </a:t>
            </a:r>
            <a:r>
              <a:rPr lang="en-US" sz="1765" kern="0" dirty="0">
                <a:solidFill>
                  <a:sysClr val="windowText" lastClr="000000"/>
                </a:solidFill>
                <a:cs typeface="Segoe UI"/>
              </a:rPr>
              <a:t>non-verbal,</a:t>
            </a:r>
            <a:r>
              <a:rPr lang="en-US" sz="1765" kern="0" spc="-18" dirty="0">
                <a:solidFill>
                  <a:sysClr val="windowText" lastClr="000000"/>
                </a:solidFill>
                <a:cs typeface="Segoe UI"/>
              </a:rPr>
              <a:t> </a:t>
            </a:r>
            <a:r>
              <a:rPr lang="en-US" sz="1765" kern="0" dirty="0">
                <a:solidFill>
                  <a:sysClr val="windowText" lastClr="000000"/>
                </a:solidFill>
                <a:cs typeface="Segoe UI"/>
              </a:rPr>
              <a:t>developmentally delayed</a:t>
            </a:r>
            <a:r>
              <a:rPr lang="en-US" sz="1765" kern="0" spc="-18" dirty="0">
                <a:solidFill>
                  <a:sysClr val="windowText" lastClr="000000"/>
                </a:solidFill>
                <a:cs typeface="Segoe UI"/>
              </a:rPr>
              <a:t> </a:t>
            </a:r>
            <a:r>
              <a:rPr lang="en-US" sz="1765" kern="0" dirty="0">
                <a:solidFill>
                  <a:sysClr val="windowText" lastClr="000000"/>
                </a:solidFill>
                <a:cs typeface="Segoe UI"/>
              </a:rPr>
              <a:t>or</a:t>
            </a:r>
            <a:r>
              <a:rPr lang="en-US" sz="1765" kern="0" spc="-13" dirty="0">
                <a:solidFill>
                  <a:sysClr val="windowText" lastClr="000000"/>
                </a:solidFill>
                <a:cs typeface="Segoe UI"/>
              </a:rPr>
              <a:t> </a:t>
            </a:r>
            <a:r>
              <a:rPr lang="en-US" sz="1765" kern="0" dirty="0">
                <a:solidFill>
                  <a:sysClr val="windowText" lastClr="000000"/>
                </a:solidFill>
                <a:cs typeface="Segoe UI"/>
              </a:rPr>
              <a:t>otherwise</a:t>
            </a:r>
            <a:r>
              <a:rPr lang="en-US" sz="1765" kern="0" spc="-13" dirty="0">
                <a:solidFill>
                  <a:sysClr val="windowText" lastClr="000000"/>
                </a:solidFill>
                <a:cs typeface="Segoe UI"/>
              </a:rPr>
              <a:t> </a:t>
            </a:r>
            <a:r>
              <a:rPr lang="en-US" sz="1765" kern="0" dirty="0">
                <a:solidFill>
                  <a:sysClr val="windowText" lastClr="000000"/>
                </a:solidFill>
                <a:cs typeface="Segoe UI"/>
              </a:rPr>
              <a:t>unable</a:t>
            </a:r>
            <a:r>
              <a:rPr lang="en-US" sz="1765" kern="0" spc="-13" dirty="0">
                <a:solidFill>
                  <a:sysClr val="windowText" lastClr="000000"/>
                </a:solidFill>
                <a:cs typeface="Segoe UI"/>
              </a:rPr>
              <a:t> </a:t>
            </a:r>
            <a:r>
              <a:rPr lang="en-US" sz="1765" kern="0" spc="-22" dirty="0">
                <a:solidFill>
                  <a:sysClr val="windowText" lastClr="000000"/>
                </a:solidFill>
                <a:cs typeface="Segoe UI"/>
              </a:rPr>
              <a:t>to </a:t>
            </a:r>
            <a:r>
              <a:rPr lang="en-US" sz="1765" kern="0" dirty="0">
                <a:solidFill>
                  <a:sysClr val="windowText" lastClr="000000"/>
                </a:solidFill>
                <a:cs typeface="Segoe UI"/>
              </a:rPr>
              <a:t>perform</a:t>
            </a:r>
            <a:r>
              <a:rPr lang="en-US" sz="1765" kern="0" spc="-35" dirty="0">
                <a:solidFill>
                  <a:sysClr val="windowText" lastClr="000000"/>
                </a:solidFill>
                <a:cs typeface="Segoe UI"/>
              </a:rPr>
              <a:t> </a:t>
            </a:r>
            <a:r>
              <a:rPr lang="en-US" sz="1765" kern="0" dirty="0">
                <a:solidFill>
                  <a:sysClr val="windowText" lastClr="000000"/>
                </a:solidFill>
                <a:cs typeface="Segoe UI"/>
              </a:rPr>
              <a:t>VA</a:t>
            </a:r>
            <a:r>
              <a:rPr lang="en-US" sz="1765" kern="0" spc="-35" dirty="0">
                <a:solidFill>
                  <a:sysClr val="windowText" lastClr="000000"/>
                </a:solidFill>
                <a:cs typeface="Segoe UI"/>
              </a:rPr>
              <a:t> </a:t>
            </a:r>
            <a:r>
              <a:rPr lang="en-US" sz="1765" kern="0" dirty="0">
                <a:solidFill>
                  <a:sysClr val="windowText" lastClr="000000"/>
                </a:solidFill>
                <a:cs typeface="Segoe UI"/>
              </a:rPr>
              <a:t>screening</a:t>
            </a:r>
            <a:r>
              <a:rPr lang="en-US" sz="1765" kern="0" spc="-18" dirty="0">
                <a:solidFill>
                  <a:sysClr val="windowText" lastClr="000000"/>
                </a:solidFill>
                <a:cs typeface="Segoe UI"/>
              </a:rPr>
              <a:t> </a:t>
            </a:r>
            <a:r>
              <a:rPr lang="en-US" sz="1765" kern="0" dirty="0">
                <a:solidFill>
                  <a:sysClr val="windowText" lastClr="000000"/>
                </a:solidFill>
                <a:cs typeface="Segoe UI"/>
              </a:rPr>
              <a:t>with</a:t>
            </a:r>
            <a:r>
              <a:rPr lang="en-US" sz="1765" kern="0" spc="-22" dirty="0">
                <a:solidFill>
                  <a:sysClr val="windowText" lastClr="000000"/>
                </a:solidFill>
                <a:cs typeface="Segoe UI"/>
              </a:rPr>
              <a:t> </a:t>
            </a:r>
            <a:r>
              <a:rPr lang="en-US" sz="1765" kern="0" dirty="0">
                <a:solidFill>
                  <a:sysClr val="windowText" lastClr="000000"/>
                </a:solidFill>
                <a:cs typeface="Segoe UI"/>
              </a:rPr>
              <a:t>eye</a:t>
            </a:r>
            <a:r>
              <a:rPr lang="en-US" sz="1765" kern="0" spc="-26" dirty="0">
                <a:solidFill>
                  <a:sysClr val="windowText" lastClr="000000"/>
                </a:solidFill>
                <a:cs typeface="Segoe UI"/>
              </a:rPr>
              <a:t> </a:t>
            </a:r>
            <a:r>
              <a:rPr lang="en-US" sz="1765" kern="0" spc="-9" dirty="0">
                <a:solidFill>
                  <a:sysClr val="windowText" lastClr="000000"/>
                </a:solidFill>
                <a:cs typeface="Segoe UI"/>
              </a:rPr>
              <a:t>charts.</a:t>
            </a:r>
            <a:endParaRPr lang="en-US" sz="1765" kern="0" dirty="0">
              <a:solidFill>
                <a:sysClr val="windowText" lastClr="000000"/>
              </a:solidFill>
              <a:cs typeface="Segoe UI"/>
            </a:endParaRPr>
          </a:p>
        </p:txBody>
      </p:sp>
    </p:spTree>
    <p:extLst>
      <p:ext uri="{BB962C8B-B14F-4D97-AF65-F5344CB8AC3E}">
        <p14:creationId xmlns:p14="http://schemas.microsoft.com/office/powerpoint/2010/main" val="238574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512345" y="1240054"/>
            <a:ext cx="1074655" cy="1697465"/>
          </a:xfrm>
          <a:prstGeom prst="rect">
            <a:avLst/>
          </a:prstGeom>
        </p:spPr>
      </p:pic>
      <p:sp>
        <p:nvSpPr>
          <p:cNvPr id="3" name="object 3"/>
          <p:cNvSpPr txBox="1"/>
          <p:nvPr/>
        </p:nvSpPr>
        <p:spPr>
          <a:xfrm>
            <a:off x="958098" y="3074403"/>
            <a:ext cx="2451735" cy="299720"/>
          </a:xfrm>
          <a:prstGeom prst="rect">
            <a:avLst/>
          </a:prstGeom>
        </p:spPr>
        <p:txBody>
          <a:bodyPr vert="horz" wrap="square" lIns="0" tIns="12700" rIns="0" bIns="0" rtlCol="0">
            <a:spAutoFit/>
          </a:bodyPr>
          <a:lstStyle/>
          <a:p>
            <a:pPr marL="12700">
              <a:spcBef>
                <a:spcPts val="100"/>
              </a:spcBef>
            </a:pPr>
            <a:r>
              <a:rPr b="1" dirty="0">
                <a:solidFill>
                  <a:srgbClr val="003C59"/>
                </a:solidFill>
                <a:cs typeface="Arial"/>
              </a:rPr>
              <a:t>Welch</a:t>
            </a:r>
            <a:r>
              <a:rPr b="1" spc="-125" dirty="0">
                <a:solidFill>
                  <a:srgbClr val="003C59"/>
                </a:solidFill>
                <a:cs typeface="Arial"/>
              </a:rPr>
              <a:t> </a:t>
            </a:r>
            <a:r>
              <a:rPr b="1" dirty="0">
                <a:solidFill>
                  <a:srgbClr val="003C59"/>
                </a:solidFill>
                <a:cs typeface="Arial"/>
              </a:rPr>
              <a:t>Allyn</a:t>
            </a:r>
            <a:r>
              <a:rPr b="1" spc="-25" dirty="0">
                <a:solidFill>
                  <a:srgbClr val="003C59"/>
                </a:solidFill>
                <a:cs typeface="Arial"/>
              </a:rPr>
              <a:t> </a:t>
            </a:r>
            <a:r>
              <a:rPr b="1" spc="-10" dirty="0">
                <a:solidFill>
                  <a:srgbClr val="003C59"/>
                </a:solidFill>
                <a:cs typeface="Arial"/>
              </a:rPr>
              <a:t>SureSight</a:t>
            </a:r>
            <a:endParaRPr dirty="0">
              <a:cs typeface="Arial"/>
            </a:endParaRPr>
          </a:p>
        </p:txBody>
      </p:sp>
      <p:pic>
        <p:nvPicPr>
          <p:cNvPr id="4" name="object 4"/>
          <p:cNvPicPr/>
          <p:nvPr/>
        </p:nvPicPr>
        <p:blipFill>
          <a:blip r:embed="rId4" cstate="print"/>
          <a:stretch>
            <a:fillRect/>
          </a:stretch>
        </p:blipFill>
        <p:spPr>
          <a:xfrm>
            <a:off x="4286348" y="1594721"/>
            <a:ext cx="1994069" cy="1896879"/>
          </a:xfrm>
          <a:prstGeom prst="rect">
            <a:avLst/>
          </a:prstGeom>
        </p:spPr>
      </p:pic>
      <p:sp>
        <p:nvSpPr>
          <p:cNvPr id="5" name="object 5"/>
          <p:cNvSpPr txBox="1">
            <a:spLocks noGrp="1"/>
          </p:cNvSpPr>
          <p:nvPr>
            <p:ph type="title"/>
          </p:nvPr>
        </p:nvSpPr>
        <p:spPr>
          <a:xfrm>
            <a:off x="192998" y="327720"/>
            <a:ext cx="9061704" cy="627736"/>
          </a:xfrm>
          <a:prstGeom prst="rect">
            <a:avLst/>
          </a:prstGeom>
        </p:spPr>
        <p:txBody>
          <a:bodyPr vert="horz" wrap="square" lIns="0" tIns="12065" rIns="0" bIns="0" rtlCol="0" anchor="t" anchorCtr="0">
            <a:spAutoFit/>
          </a:bodyPr>
          <a:lstStyle/>
          <a:p>
            <a:pPr marL="12700" marR="5080" indent="752475">
              <a:lnSpc>
                <a:spcPct val="100000"/>
              </a:lnSpc>
              <a:spcBef>
                <a:spcPts val="95"/>
              </a:spcBef>
            </a:pPr>
            <a:r>
              <a:rPr sz="4000" b="1" dirty="0">
                <a:solidFill>
                  <a:schemeClr val="accent5">
                    <a:lumMod val="75000"/>
                  </a:schemeClr>
                </a:solidFill>
              </a:rPr>
              <a:t>Common</a:t>
            </a:r>
            <a:r>
              <a:rPr sz="4000" b="1" spc="-140" dirty="0">
                <a:solidFill>
                  <a:schemeClr val="accent5">
                    <a:lumMod val="75000"/>
                  </a:schemeClr>
                </a:solidFill>
              </a:rPr>
              <a:t> </a:t>
            </a:r>
            <a:r>
              <a:rPr sz="4000" b="1" spc="-10" dirty="0">
                <a:solidFill>
                  <a:schemeClr val="accent5">
                    <a:lumMod val="75000"/>
                  </a:schemeClr>
                </a:solidFill>
              </a:rPr>
              <a:t>Vision </a:t>
            </a:r>
            <a:r>
              <a:rPr sz="4000" b="1" dirty="0">
                <a:solidFill>
                  <a:schemeClr val="accent5">
                    <a:lumMod val="75000"/>
                  </a:schemeClr>
                </a:solidFill>
              </a:rPr>
              <a:t>Screening</a:t>
            </a:r>
            <a:r>
              <a:rPr sz="4000" b="1" spc="-180" dirty="0">
                <a:solidFill>
                  <a:schemeClr val="accent5">
                    <a:lumMod val="75000"/>
                  </a:schemeClr>
                </a:solidFill>
              </a:rPr>
              <a:t> </a:t>
            </a:r>
            <a:r>
              <a:rPr sz="4000" b="1" spc="-10" dirty="0">
                <a:solidFill>
                  <a:schemeClr val="accent5">
                    <a:lumMod val="75000"/>
                  </a:schemeClr>
                </a:solidFill>
              </a:rPr>
              <a:t>Instruments</a:t>
            </a:r>
            <a:endParaRPr sz="4000" b="1" dirty="0">
              <a:solidFill>
                <a:schemeClr val="accent5">
                  <a:lumMod val="75000"/>
                </a:schemeClr>
              </a:solidFill>
            </a:endParaRPr>
          </a:p>
        </p:txBody>
      </p:sp>
      <p:pic>
        <p:nvPicPr>
          <p:cNvPr id="6" name="object 6"/>
          <p:cNvPicPr/>
          <p:nvPr/>
        </p:nvPicPr>
        <p:blipFill>
          <a:blip r:embed="rId5" cstate="print"/>
          <a:stretch>
            <a:fillRect/>
          </a:stretch>
        </p:blipFill>
        <p:spPr>
          <a:xfrm>
            <a:off x="7371403" y="1352012"/>
            <a:ext cx="2546718" cy="2007107"/>
          </a:xfrm>
          <a:prstGeom prst="rect">
            <a:avLst/>
          </a:prstGeom>
        </p:spPr>
      </p:pic>
      <p:sp>
        <p:nvSpPr>
          <p:cNvPr id="7" name="object 7"/>
          <p:cNvSpPr txBox="1"/>
          <p:nvPr/>
        </p:nvSpPr>
        <p:spPr>
          <a:xfrm>
            <a:off x="9493624" y="1938926"/>
            <a:ext cx="848994" cy="299720"/>
          </a:xfrm>
          <a:prstGeom prst="rect">
            <a:avLst/>
          </a:prstGeom>
        </p:spPr>
        <p:txBody>
          <a:bodyPr vert="horz" wrap="square" lIns="0" tIns="12700" rIns="0" bIns="0" rtlCol="0">
            <a:spAutoFit/>
          </a:bodyPr>
          <a:lstStyle/>
          <a:p>
            <a:pPr marL="12700">
              <a:spcBef>
                <a:spcPts val="100"/>
              </a:spcBef>
            </a:pPr>
            <a:r>
              <a:rPr b="1" spc="-10" dirty="0">
                <a:solidFill>
                  <a:srgbClr val="003C59"/>
                </a:solidFill>
                <a:cs typeface="Arial"/>
              </a:rPr>
              <a:t>iScreen</a:t>
            </a:r>
            <a:endParaRPr dirty="0">
              <a:cs typeface="Arial"/>
            </a:endParaRPr>
          </a:p>
        </p:txBody>
      </p:sp>
      <p:pic>
        <p:nvPicPr>
          <p:cNvPr id="8" name="object 8"/>
          <p:cNvPicPr/>
          <p:nvPr/>
        </p:nvPicPr>
        <p:blipFill>
          <a:blip r:embed="rId6" cstate="print"/>
          <a:stretch>
            <a:fillRect/>
          </a:stretch>
        </p:blipFill>
        <p:spPr>
          <a:xfrm>
            <a:off x="2549825" y="3811313"/>
            <a:ext cx="2727893" cy="2047634"/>
          </a:xfrm>
          <a:prstGeom prst="rect">
            <a:avLst/>
          </a:prstGeom>
        </p:spPr>
      </p:pic>
      <p:pic>
        <p:nvPicPr>
          <p:cNvPr id="10" name="object 10"/>
          <p:cNvPicPr/>
          <p:nvPr/>
        </p:nvPicPr>
        <p:blipFill>
          <a:blip r:embed="rId7" cstate="print"/>
          <a:stretch>
            <a:fillRect/>
          </a:stretch>
        </p:blipFill>
        <p:spPr>
          <a:xfrm>
            <a:off x="6154907" y="3730712"/>
            <a:ext cx="2578607" cy="2222955"/>
          </a:xfrm>
          <a:prstGeom prst="rect">
            <a:avLst/>
          </a:prstGeom>
        </p:spPr>
      </p:pic>
      <p:sp>
        <p:nvSpPr>
          <p:cNvPr id="11" name="object 11"/>
          <p:cNvSpPr txBox="1"/>
          <p:nvPr/>
        </p:nvSpPr>
        <p:spPr>
          <a:xfrm>
            <a:off x="8644301" y="4397870"/>
            <a:ext cx="1706384" cy="574040"/>
          </a:xfrm>
          <a:prstGeom prst="rect">
            <a:avLst/>
          </a:prstGeom>
        </p:spPr>
        <p:txBody>
          <a:bodyPr vert="horz" wrap="square" lIns="0" tIns="12700" rIns="0" bIns="0" rtlCol="0">
            <a:spAutoFit/>
          </a:bodyPr>
          <a:lstStyle/>
          <a:p>
            <a:pPr marL="266700" marR="5080" indent="-254635">
              <a:spcBef>
                <a:spcPts val="100"/>
              </a:spcBef>
            </a:pPr>
            <a:r>
              <a:rPr b="1" dirty="0">
                <a:solidFill>
                  <a:srgbClr val="003C59"/>
                </a:solidFill>
                <a:cs typeface="Arial"/>
              </a:rPr>
              <a:t>Welch</a:t>
            </a:r>
            <a:r>
              <a:rPr b="1" spc="-114" dirty="0">
                <a:solidFill>
                  <a:srgbClr val="003C59"/>
                </a:solidFill>
                <a:cs typeface="Arial"/>
              </a:rPr>
              <a:t> </a:t>
            </a:r>
            <a:r>
              <a:rPr b="1" spc="-25" dirty="0">
                <a:solidFill>
                  <a:srgbClr val="003C59"/>
                </a:solidFill>
                <a:cs typeface="Arial"/>
              </a:rPr>
              <a:t>Allyn </a:t>
            </a:r>
            <a:r>
              <a:rPr b="1" spc="-10" dirty="0">
                <a:solidFill>
                  <a:srgbClr val="003C59"/>
                </a:solidFill>
                <a:cs typeface="Arial"/>
              </a:rPr>
              <a:t>“Spot”</a:t>
            </a:r>
            <a:endParaRPr dirty="0">
              <a:cs typeface="Arial"/>
            </a:endParaRPr>
          </a:p>
        </p:txBody>
      </p:sp>
      <p:sp>
        <p:nvSpPr>
          <p:cNvPr id="12" name="object 12"/>
          <p:cNvSpPr txBox="1">
            <a:spLocks noGrp="1"/>
          </p:cNvSpPr>
          <p:nvPr>
            <p:ph type="ftr" sz="quarter" idx="429496729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13" name="object 13"/>
          <p:cNvSpPr txBox="1">
            <a:spLocks noGrp="1"/>
          </p:cNvSpPr>
          <p:nvPr>
            <p:ph type="sldNum" sz="quarter" idx="4294967295"/>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21</a:t>
            </a:fld>
            <a:endParaRPr spc="-25" dirty="0"/>
          </a:p>
        </p:txBody>
      </p:sp>
      <p:sp>
        <p:nvSpPr>
          <p:cNvPr id="14" name="TextBox 13">
            <a:extLst>
              <a:ext uri="{FF2B5EF4-FFF2-40B4-BE49-F238E27FC236}">
                <a16:creationId xmlns:a16="http://schemas.microsoft.com/office/drawing/2014/main" id="{DCED18E2-E81E-4ECD-7371-6AC65A3C105A}"/>
              </a:ext>
            </a:extLst>
          </p:cNvPr>
          <p:cNvSpPr txBox="1"/>
          <p:nvPr/>
        </p:nvSpPr>
        <p:spPr>
          <a:xfrm>
            <a:off x="4412030" y="1229272"/>
            <a:ext cx="1868387" cy="276999"/>
          </a:xfrm>
          <a:prstGeom prst="rect">
            <a:avLst/>
          </a:prstGeom>
          <a:noFill/>
        </p:spPr>
        <p:txBody>
          <a:bodyPr wrap="square" lIns="0" tIns="0" rIns="0" bIns="0" rtlCol="0">
            <a:spAutoFit/>
          </a:bodyPr>
          <a:lstStyle/>
          <a:p>
            <a:r>
              <a:rPr lang="en-US" b="1" dirty="0">
                <a:solidFill>
                  <a:srgbClr val="002060"/>
                </a:solidFill>
                <a:cs typeface="Arial" panose="020B0604020202020204" pitchFamily="34" charset="0"/>
              </a:rPr>
              <a:t>Righton Retinomax</a:t>
            </a:r>
          </a:p>
        </p:txBody>
      </p:sp>
      <p:sp>
        <p:nvSpPr>
          <p:cNvPr id="16" name="TextBox 15">
            <a:extLst>
              <a:ext uri="{FF2B5EF4-FFF2-40B4-BE49-F238E27FC236}">
                <a16:creationId xmlns:a16="http://schemas.microsoft.com/office/drawing/2014/main" id="{C3294288-D7C4-13F1-84D7-295613F4010A}"/>
              </a:ext>
            </a:extLst>
          </p:cNvPr>
          <p:cNvSpPr txBox="1"/>
          <p:nvPr/>
        </p:nvSpPr>
        <p:spPr>
          <a:xfrm>
            <a:off x="879017" y="4472858"/>
            <a:ext cx="6094476" cy="369332"/>
          </a:xfrm>
          <a:prstGeom prst="rect">
            <a:avLst/>
          </a:prstGeom>
          <a:noFill/>
        </p:spPr>
        <p:txBody>
          <a:bodyPr wrap="square">
            <a:spAutoFit/>
          </a:bodyPr>
          <a:lstStyle/>
          <a:p>
            <a:pPr marL="12700">
              <a:spcBef>
                <a:spcPts val="100"/>
              </a:spcBef>
            </a:pPr>
            <a:r>
              <a:rPr lang="en-US" b="1" dirty="0">
                <a:solidFill>
                  <a:srgbClr val="003C59"/>
                </a:solidFill>
                <a:cs typeface="Arial"/>
              </a:rPr>
              <a:t>PlusOptix</a:t>
            </a:r>
            <a:r>
              <a:rPr lang="en-US" b="1" spc="-25" dirty="0">
                <a:solidFill>
                  <a:srgbClr val="003C59"/>
                </a:solidFill>
                <a:cs typeface="Arial"/>
              </a:rPr>
              <a:t> </a:t>
            </a:r>
            <a:r>
              <a:rPr lang="en-US" b="1" spc="-20" dirty="0">
                <a:solidFill>
                  <a:srgbClr val="003C59"/>
                </a:solidFill>
                <a:cs typeface="Arial"/>
              </a:rPr>
              <a:t>S12R</a:t>
            </a:r>
            <a:endParaRPr lang="en-US" dirty="0">
              <a:cs typeface="Arial"/>
            </a:endParaRPr>
          </a:p>
        </p:txBody>
      </p:sp>
    </p:spTree>
    <p:extLst>
      <p:ext uri="{BB962C8B-B14F-4D97-AF65-F5344CB8AC3E}">
        <p14:creationId xmlns:p14="http://schemas.microsoft.com/office/powerpoint/2010/main" val="377093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862" y="117694"/>
            <a:ext cx="11308466" cy="1520211"/>
          </a:xfrm>
          <a:prstGeom prst="rect">
            <a:avLst/>
          </a:prstGeom>
        </p:spPr>
        <p:txBody>
          <a:bodyPr vert="horz" wrap="square" lIns="0" tIns="286309" rIns="0" bIns="0" rtlCol="0">
            <a:spAutoFit/>
          </a:bodyPr>
          <a:lstStyle/>
          <a:p>
            <a:pPr marL="11206">
              <a:spcBef>
                <a:spcPts val="84"/>
              </a:spcBef>
            </a:pPr>
            <a:r>
              <a:rPr sz="4000" b="1" spc="-49" dirty="0">
                <a:solidFill>
                  <a:schemeClr val="accent5">
                    <a:lumMod val="75000"/>
                  </a:schemeClr>
                </a:solidFill>
              </a:rPr>
              <a:t>American</a:t>
            </a:r>
            <a:r>
              <a:rPr sz="4000" b="1" spc="-119" dirty="0">
                <a:solidFill>
                  <a:schemeClr val="accent5">
                    <a:lumMod val="75000"/>
                  </a:schemeClr>
                </a:solidFill>
              </a:rPr>
              <a:t> </a:t>
            </a:r>
            <a:r>
              <a:rPr sz="4000" b="1" spc="-49" dirty="0">
                <a:solidFill>
                  <a:schemeClr val="accent5">
                    <a:lumMod val="75000"/>
                  </a:schemeClr>
                </a:solidFill>
              </a:rPr>
              <a:t>Academy</a:t>
            </a:r>
            <a:r>
              <a:rPr sz="4000" b="1" spc="-110" dirty="0">
                <a:solidFill>
                  <a:schemeClr val="accent5">
                    <a:lumMod val="75000"/>
                  </a:schemeClr>
                </a:solidFill>
              </a:rPr>
              <a:t> </a:t>
            </a:r>
            <a:r>
              <a:rPr sz="4000" b="1" dirty="0">
                <a:solidFill>
                  <a:schemeClr val="accent5">
                    <a:lumMod val="75000"/>
                  </a:schemeClr>
                </a:solidFill>
              </a:rPr>
              <a:t>of</a:t>
            </a:r>
            <a:r>
              <a:rPr sz="4000" b="1" spc="-110" dirty="0">
                <a:solidFill>
                  <a:schemeClr val="accent5">
                    <a:lumMod val="75000"/>
                  </a:schemeClr>
                </a:solidFill>
              </a:rPr>
              <a:t> </a:t>
            </a:r>
            <a:r>
              <a:rPr sz="4000" b="1" spc="-49" dirty="0">
                <a:solidFill>
                  <a:schemeClr val="accent5">
                    <a:lumMod val="75000"/>
                  </a:schemeClr>
                </a:solidFill>
              </a:rPr>
              <a:t>Pediatrics</a:t>
            </a:r>
            <a:r>
              <a:rPr sz="4000" b="1" spc="-119" dirty="0">
                <a:solidFill>
                  <a:schemeClr val="accent5">
                    <a:lumMod val="75000"/>
                  </a:schemeClr>
                </a:solidFill>
              </a:rPr>
              <a:t> </a:t>
            </a:r>
            <a:r>
              <a:rPr sz="4000" b="1" spc="-49" dirty="0">
                <a:solidFill>
                  <a:schemeClr val="accent5">
                    <a:lumMod val="75000"/>
                  </a:schemeClr>
                </a:solidFill>
              </a:rPr>
              <a:t>(AAP)</a:t>
            </a:r>
            <a:r>
              <a:rPr sz="4000" b="1" spc="-124" dirty="0">
                <a:solidFill>
                  <a:schemeClr val="accent5">
                    <a:lumMod val="75000"/>
                  </a:schemeClr>
                </a:solidFill>
              </a:rPr>
              <a:t> </a:t>
            </a:r>
            <a:br>
              <a:rPr lang="en-US" sz="4000" b="1" spc="-124" dirty="0">
                <a:solidFill>
                  <a:schemeClr val="accent5">
                    <a:lumMod val="75000"/>
                  </a:schemeClr>
                </a:solidFill>
              </a:rPr>
            </a:br>
            <a:r>
              <a:rPr sz="4000" b="1" spc="-49" dirty="0">
                <a:solidFill>
                  <a:schemeClr val="accent5">
                    <a:lumMod val="75000"/>
                  </a:schemeClr>
                </a:solidFill>
              </a:rPr>
              <a:t>Policy</a:t>
            </a:r>
            <a:r>
              <a:rPr sz="4000" b="1" spc="-119" dirty="0">
                <a:solidFill>
                  <a:schemeClr val="accent5">
                    <a:lumMod val="75000"/>
                  </a:schemeClr>
                </a:solidFill>
              </a:rPr>
              <a:t> </a:t>
            </a:r>
            <a:r>
              <a:rPr sz="4000" b="1" spc="-9" dirty="0">
                <a:solidFill>
                  <a:schemeClr val="accent5">
                    <a:lumMod val="75000"/>
                  </a:schemeClr>
                </a:solidFill>
              </a:rPr>
              <a:t>Statement</a:t>
            </a:r>
            <a:endParaRPr sz="4000" b="1" dirty="0">
              <a:solidFill>
                <a:schemeClr val="accent5">
                  <a:lumMod val="75000"/>
                </a:schemeClr>
              </a:solidFill>
            </a:endParaRPr>
          </a:p>
        </p:txBody>
      </p:sp>
      <p:sp>
        <p:nvSpPr>
          <p:cNvPr id="4" name="object 4"/>
          <p:cNvSpPr txBox="1">
            <a:spLocks noGrp="1"/>
          </p:cNvSpPr>
          <p:nvPr>
            <p:ph type="sldNum" sz="quarter" idx="4294967295"/>
          </p:nvPr>
        </p:nvSpPr>
        <p:spPr>
          <a:xfrm>
            <a:off x="10369249" y="5087380"/>
            <a:ext cx="205516" cy="164167"/>
          </a:xfrm>
          <a:prstGeom prst="rect">
            <a:avLst/>
          </a:prstGeom>
        </p:spPr>
        <p:txBody>
          <a:bodyPr vert="horz" wrap="square" lIns="0" tIns="21291" rIns="0" bIns="0" rtlCol="0">
            <a:spAutoFit/>
          </a:bodyPr>
          <a:lstStyle/>
          <a:p>
            <a:pPr marL="33619" defTabSz="806867">
              <a:spcBef>
                <a:spcPts val="168"/>
              </a:spcBef>
            </a:pPr>
            <a:fld id="{81D60167-4931-47E6-BA6A-407CBD079E47}" type="slidenum">
              <a:rPr kern="0" spc="-22" dirty="0">
                <a:solidFill>
                  <a:prstClr val="white"/>
                </a:solidFill>
              </a:rPr>
              <a:pPr marL="33619" defTabSz="806867">
                <a:spcBef>
                  <a:spcPts val="168"/>
                </a:spcBef>
              </a:pPr>
              <a:t>22</a:t>
            </a:fld>
            <a:endParaRPr kern="0" spc="-22" dirty="0">
              <a:solidFill>
                <a:prstClr val="white"/>
              </a:solidFill>
            </a:endParaRPr>
          </a:p>
        </p:txBody>
      </p:sp>
      <p:sp>
        <p:nvSpPr>
          <p:cNvPr id="5" name="object 5"/>
          <p:cNvSpPr txBox="1">
            <a:spLocks noGrp="1"/>
          </p:cNvSpPr>
          <p:nvPr>
            <p:ph type="dt" sz="half" idx="4294967295"/>
          </p:nvPr>
        </p:nvSpPr>
        <p:spPr>
          <a:xfrm>
            <a:off x="1635500" y="5098685"/>
            <a:ext cx="478489" cy="141449"/>
          </a:xfrm>
          <a:prstGeom prst="rect">
            <a:avLst/>
          </a:prstGeom>
        </p:spPr>
        <p:txBody>
          <a:bodyPr vert="horz" wrap="square" lIns="0" tIns="19050" rIns="0" bIns="0" rtlCol="0">
            <a:spAutoFit/>
          </a:bodyPr>
          <a:lstStyle/>
          <a:p>
            <a:pPr marL="11206" defTabSz="806867">
              <a:spcBef>
                <a:spcPts val="150"/>
              </a:spcBef>
            </a:pPr>
            <a:r>
              <a:rPr kern="0" spc="-9" dirty="0">
                <a:solidFill>
                  <a:prstClr val="white"/>
                </a:solidFill>
              </a:rPr>
              <a:t>2/15/2024</a:t>
            </a:r>
          </a:p>
        </p:txBody>
      </p:sp>
      <p:sp>
        <p:nvSpPr>
          <p:cNvPr id="6" name="object 6"/>
          <p:cNvSpPr txBox="1">
            <a:spLocks noGrp="1"/>
          </p:cNvSpPr>
          <p:nvPr>
            <p:ph type="ftr" sz="quarter" idx="4294967295"/>
          </p:nvPr>
        </p:nvSpPr>
        <p:spPr>
          <a:xfrm>
            <a:off x="3494122" y="5098685"/>
            <a:ext cx="3653999" cy="141449"/>
          </a:xfrm>
          <a:prstGeom prst="rect">
            <a:avLst/>
          </a:prstGeom>
        </p:spPr>
        <p:txBody>
          <a:bodyPr vert="horz" wrap="square" lIns="0" tIns="19050" rIns="0" bIns="0" rtlCol="0">
            <a:spAutoFit/>
          </a:bodyPr>
          <a:lstStyle/>
          <a:p>
            <a:pPr marL="1552658" defTabSz="806867">
              <a:spcBef>
                <a:spcPts val="150"/>
              </a:spcBef>
            </a:pPr>
            <a:r>
              <a:rPr kern="0" dirty="0">
                <a:solidFill>
                  <a:prstClr val="white"/>
                </a:solidFill>
              </a:rPr>
              <a:t>SCCPHD: CHDP</a:t>
            </a:r>
            <a:r>
              <a:rPr kern="0" spc="-18" dirty="0">
                <a:solidFill>
                  <a:prstClr val="white"/>
                </a:solidFill>
              </a:rPr>
              <a:t> </a:t>
            </a:r>
            <a:r>
              <a:rPr kern="0" dirty="0">
                <a:solidFill>
                  <a:prstClr val="white"/>
                </a:solidFill>
              </a:rPr>
              <a:t>PEDIATRIC</a:t>
            </a:r>
            <a:r>
              <a:rPr kern="0" spc="-22" dirty="0">
                <a:solidFill>
                  <a:prstClr val="white"/>
                </a:solidFill>
              </a:rPr>
              <a:t> </a:t>
            </a:r>
            <a:r>
              <a:rPr kern="0" dirty="0">
                <a:solidFill>
                  <a:prstClr val="white"/>
                </a:solidFill>
              </a:rPr>
              <a:t>VISION</a:t>
            </a:r>
            <a:r>
              <a:rPr kern="0" spc="-13" dirty="0">
                <a:solidFill>
                  <a:prstClr val="white"/>
                </a:solidFill>
              </a:rPr>
              <a:t> </a:t>
            </a:r>
            <a:r>
              <a:rPr kern="0" spc="-9" dirty="0">
                <a:solidFill>
                  <a:prstClr val="white"/>
                </a:solidFill>
              </a:rPr>
              <a:t>SCREENING</a:t>
            </a:r>
          </a:p>
        </p:txBody>
      </p:sp>
      <p:sp>
        <p:nvSpPr>
          <p:cNvPr id="3" name="object 3"/>
          <p:cNvSpPr txBox="1"/>
          <p:nvPr/>
        </p:nvSpPr>
        <p:spPr>
          <a:xfrm>
            <a:off x="520862" y="1705705"/>
            <a:ext cx="8983756" cy="3981750"/>
          </a:xfrm>
          <a:prstGeom prst="rect">
            <a:avLst/>
          </a:prstGeom>
        </p:spPr>
        <p:txBody>
          <a:bodyPr vert="horz" wrap="square" lIns="0" tIns="78441" rIns="0" bIns="0" rtlCol="0">
            <a:spAutoFit/>
          </a:bodyPr>
          <a:lstStyle/>
          <a:p>
            <a:pPr marL="293610" indent="-282964" defTabSz="806867">
              <a:spcBef>
                <a:spcPts val="618"/>
              </a:spcBef>
              <a:buClr>
                <a:srgbClr val="EF7E08"/>
              </a:buClr>
              <a:buFont typeface="Wingdings"/>
              <a:buChar char=""/>
              <a:tabLst>
                <a:tab pos="293610" algn="l"/>
                <a:tab pos="294170" algn="l"/>
              </a:tabLst>
            </a:pP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Visual</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System</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Assessment</a:t>
            </a:r>
            <a:r>
              <a:rPr sz="1941" u="sng" kern="0" spc="-5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in</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Infants,</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Children</a:t>
            </a:r>
            <a:r>
              <a:rPr sz="1941" u="sng" kern="0" spc="-4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and</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spc="-26"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Young</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Adults</a:t>
            </a:r>
            <a:r>
              <a:rPr sz="1941" u="sng" kern="0" spc="-44"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by</a:t>
            </a:r>
            <a:r>
              <a:rPr sz="1941" u="sng" kern="0" spc="-75"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spc="-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Pediatricians</a:t>
            </a:r>
            <a:endParaRPr sz="1941" kern="0" dirty="0">
              <a:solidFill>
                <a:srgbClr val="0070C0"/>
              </a:solidFill>
              <a:cs typeface="Segoe UI"/>
            </a:endParaRPr>
          </a:p>
          <a:p>
            <a:pPr marL="293610" defTabSz="806867">
              <a:spcBef>
                <a:spcPts val="529"/>
              </a:spcBef>
            </a:pPr>
            <a:r>
              <a:rPr sz="1941" i="1" kern="0" dirty="0">
                <a:solidFill>
                  <a:sysClr val="windowText" lastClr="000000"/>
                </a:solidFill>
                <a:cs typeface="Segoe UI"/>
              </a:rPr>
              <a:t>Pediatrics,</a:t>
            </a:r>
            <a:r>
              <a:rPr sz="1941" i="1" kern="0" spc="-66" dirty="0">
                <a:solidFill>
                  <a:sysClr val="windowText" lastClr="000000"/>
                </a:solidFill>
                <a:cs typeface="Segoe UI"/>
              </a:rPr>
              <a:t> </a:t>
            </a:r>
            <a:r>
              <a:rPr sz="1941" kern="0" dirty="0">
                <a:solidFill>
                  <a:sysClr val="windowText" lastClr="000000"/>
                </a:solidFill>
                <a:cs typeface="Segoe UI"/>
              </a:rPr>
              <a:t>January</a:t>
            </a:r>
            <a:r>
              <a:rPr sz="1941" kern="0" spc="-75" dirty="0">
                <a:solidFill>
                  <a:sysClr val="windowText" lastClr="000000"/>
                </a:solidFill>
                <a:cs typeface="Segoe UI"/>
              </a:rPr>
              <a:t> </a:t>
            </a:r>
            <a:r>
              <a:rPr sz="1941" kern="0" spc="-18" dirty="0">
                <a:solidFill>
                  <a:sysClr val="windowText" lastClr="000000"/>
                </a:solidFill>
                <a:cs typeface="Segoe UI"/>
              </a:rPr>
              <a:t>2016</a:t>
            </a:r>
            <a:endParaRPr sz="1941" kern="0" dirty="0">
              <a:solidFill>
                <a:sysClr val="windowText" lastClr="000000"/>
              </a:solidFill>
              <a:cs typeface="Segoe UI"/>
            </a:endParaRPr>
          </a:p>
          <a:p>
            <a:pPr marL="293049" marR="499809" indent="-281843" defTabSz="806867">
              <a:spcBef>
                <a:spcPts val="604"/>
              </a:spcBef>
              <a:buClr>
                <a:srgbClr val="EF7E08"/>
              </a:buClr>
              <a:buFont typeface="Wingdings"/>
              <a:buChar char=""/>
              <a:tabLst>
                <a:tab pos="293049" algn="l"/>
                <a:tab pos="293610" algn="l"/>
              </a:tabLst>
            </a:pPr>
            <a:r>
              <a:rPr sz="2118" kern="0" dirty="0">
                <a:solidFill>
                  <a:sysClr val="windowText" lastClr="000000"/>
                </a:solidFill>
                <a:cs typeface="Segoe UI"/>
              </a:rPr>
              <a:t>Screening</a:t>
            </a:r>
            <a:r>
              <a:rPr sz="2118" kern="0" spc="-22" dirty="0">
                <a:solidFill>
                  <a:sysClr val="windowText" lastClr="000000"/>
                </a:solidFill>
                <a:cs typeface="Segoe UI"/>
              </a:rPr>
              <a:t> </a:t>
            </a:r>
            <a:r>
              <a:rPr sz="2118" kern="0" dirty="0">
                <a:solidFill>
                  <a:sysClr val="windowText" lastClr="000000"/>
                </a:solidFill>
                <a:cs typeface="Segoe UI"/>
              </a:rPr>
              <a:t>with</a:t>
            </a:r>
            <a:r>
              <a:rPr sz="2118" kern="0" spc="-4" dirty="0">
                <a:solidFill>
                  <a:sysClr val="windowText" lastClr="000000"/>
                </a:solidFill>
                <a:cs typeface="Segoe UI"/>
              </a:rPr>
              <a:t> </a:t>
            </a:r>
            <a:r>
              <a:rPr sz="2118" kern="0" dirty="0">
                <a:solidFill>
                  <a:sysClr val="windowText" lastClr="000000"/>
                </a:solidFill>
                <a:cs typeface="Segoe UI"/>
              </a:rPr>
              <a:t>a</a:t>
            </a:r>
            <a:r>
              <a:rPr sz="2118" kern="0" spc="-18" dirty="0">
                <a:solidFill>
                  <a:sysClr val="windowText" lastClr="000000"/>
                </a:solidFill>
                <a:cs typeface="Segoe UI"/>
              </a:rPr>
              <a:t> </a:t>
            </a:r>
            <a:r>
              <a:rPr sz="2118" kern="0" dirty="0">
                <a:solidFill>
                  <a:sysClr val="windowText" lastClr="000000"/>
                </a:solidFill>
                <a:cs typeface="Segoe UI"/>
              </a:rPr>
              <a:t>tool such</a:t>
            </a:r>
            <a:r>
              <a:rPr sz="2118" kern="0" spc="-13" dirty="0">
                <a:solidFill>
                  <a:sysClr val="windowText" lastClr="000000"/>
                </a:solidFill>
                <a:cs typeface="Segoe UI"/>
              </a:rPr>
              <a:t> </a:t>
            </a:r>
            <a:r>
              <a:rPr sz="2118" kern="0" dirty="0">
                <a:solidFill>
                  <a:sysClr val="windowText" lastClr="000000"/>
                </a:solidFill>
                <a:cs typeface="Segoe UI"/>
              </a:rPr>
              <a:t>as</a:t>
            </a:r>
            <a:r>
              <a:rPr sz="2118" kern="0" spc="-22" dirty="0">
                <a:solidFill>
                  <a:sysClr val="windowText" lastClr="000000"/>
                </a:solidFill>
                <a:cs typeface="Segoe UI"/>
              </a:rPr>
              <a:t> </a:t>
            </a:r>
            <a:r>
              <a:rPr sz="2118" kern="0" dirty="0">
                <a:solidFill>
                  <a:sysClr val="windowText" lastClr="000000"/>
                </a:solidFill>
                <a:cs typeface="Segoe UI"/>
              </a:rPr>
              <a:t>a</a:t>
            </a:r>
            <a:r>
              <a:rPr sz="2118" kern="0" spc="-18" dirty="0">
                <a:solidFill>
                  <a:sysClr val="windowText" lastClr="000000"/>
                </a:solidFill>
                <a:cs typeface="Segoe UI"/>
              </a:rPr>
              <a:t> </a:t>
            </a:r>
            <a:r>
              <a:rPr sz="2118" kern="0" dirty="0">
                <a:solidFill>
                  <a:sysClr val="windowText" lastClr="000000"/>
                </a:solidFill>
                <a:cs typeface="Segoe UI"/>
              </a:rPr>
              <a:t>photoscreener</a:t>
            </a:r>
            <a:r>
              <a:rPr sz="2118" kern="0" spc="-18" dirty="0">
                <a:solidFill>
                  <a:sysClr val="windowText" lastClr="000000"/>
                </a:solidFill>
                <a:cs typeface="Segoe UI"/>
              </a:rPr>
              <a:t> </a:t>
            </a:r>
            <a:r>
              <a:rPr sz="2118" kern="0" dirty="0">
                <a:solidFill>
                  <a:sysClr val="windowText" lastClr="000000"/>
                </a:solidFill>
                <a:cs typeface="Segoe UI"/>
              </a:rPr>
              <a:t>is</a:t>
            </a:r>
            <a:r>
              <a:rPr sz="2118" kern="0" spc="-9" dirty="0">
                <a:solidFill>
                  <a:sysClr val="windowText" lastClr="000000"/>
                </a:solidFill>
                <a:cs typeface="Segoe UI"/>
              </a:rPr>
              <a:t> </a:t>
            </a:r>
            <a:r>
              <a:rPr sz="2118" kern="0" dirty="0">
                <a:solidFill>
                  <a:sysClr val="windowText" lastClr="000000"/>
                </a:solidFill>
                <a:cs typeface="Segoe UI"/>
              </a:rPr>
              <a:t>recommended</a:t>
            </a:r>
            <a:r>
              <a:rPr sz="2118" kern="0" spc="-31" dirty="0">
                <a:solidFill>
                  <a:sysClr val="windowText" lastClr="000000"/>
                </a:solidFill>
                <a:cs typeface="Segoe UI"/>
              </a:rPr>
              <a:t> </a:t>
            </a:r>
            <a:r>
              <a:rPr sz="2118" kern="0" spc="-22" dirty="0">
                <a:solidFill>
                  <a:sysClr val="windowText" lastClr="000000"/>
                </a:solidFill>
                <a:cs typeface="Segoe UI"/>
              </a:rPr>
              <a:t>for </a:t>
            </a:r>
            <a:r>
              <a:rPr sz="2118" kern="0" dirty="0">
                <a:solidFill>
                  <a:sysClr val="windowText" lastClr="000000"/>
                </a:solidFill>
                <a:cs typeface="Segoe UI"/>
              </a:rPr>
              <a:t>children</a:t>
            </a:r>
            <a:r>
              <a:rPr sz="2118" kern="0" spc="9" dirty="0">
                <a:solidFill>
                  <a:sysClr val="windowText" lastClr="000000"/>
                </a:solidFill>
                <a:cs typeface="Segoe UI"/>
              </a:rPr>
              <a:t> </a:t>
            </a:r>
            <a:r>
              <a:rPr sz="2118" kern="0" dirty="0">
                <a:solidFill>
                  <a:sysClr val="windowText" lastClr="000000"/>
                </a:solidFill>
                <a:cs typeface="Segoe UI"/>
              </a:rPr>
              <a:t>12</a:t>
            </a:r>
            <a:r>
              <a:rPr sz="2118" kern="0" spc="-4" dirty="0">
                <a:solidFill>
                  <a:sysClr val="windowText" lastClr="000000"/>
                </a:solidFill>
                <a:cs typeface="Segoe UI"/>
              </a:rPr>
              <a:t> </a:t>
            </a:r>
            <a:r>
              <a:rPr sz="2118" kern="0" dirty="0">
                <a:solidFill>
                  <a:sysClr val="windowText" lastClr="000000"/>
                </a:solidFill>
                <a:cs typeface="Segoe UI"/>
              </a:rPr>
              <a:t>months</a:t>
            </a:r>
            <a:r>
              <a:rPr sz="2118" kern="0" spc="-4" dirty="0">
                <a:solidFill>
                  <a:sysClr val="windowText" lastClr="000000"/>
                </a:solidFill>
                <a:cs typeface="Segoe UI"/>
              </a:rPr>
              <a:t> </a:t>
            </a:r>
            <a:r>
              <a:rPr sz="2118" kern="0" dirty="0">
                <a:solidFill>
                  <a:sysClr val="windowText" lastClr="000000"/>
                </a:solidFill>
                <a:cs typeface="Segoe UI"/>
              </a:rPr>
              <a:t>of</a:t>
            </a:r>
            <a:r>
              <a:rPr sz="2118" kern="0" spc="-4" dirty="0">
                <a:solidFill>
                  <a:sysClr val="windowText" lastClr="000000"/>
                </a:solidFill>
                <a:cs typeface="Segoe UI"/>
              </a:rPr>
              <a:t> </a:t>
            </a:r>
            <a:r>
              <a:rPr sz="2118" kern="0" dirty="0">
                <a:solidFill>
                  <a:sysClr val="windowText" lastClr="000000"/>
                </a:solidFill>
                <a:cs typeface="Segoe UI"/>
              </a:rPr>
              <a:t>age</a:t>
            </a:r>
            <a:r>
              <a:rPr sz="2118" kern="0" spc="-22" dirty="0">
                <a:solidFill>
                  <a:sysClr val="windowText" lastClr="000000"/>
                </a:solidFill>
                <a:cs typeface="Segoe UI"/>
              </a:rPr>
              <a:t> </a:t>
            </a:r>
            <a:r>
              <a:rPr sz="2118" kern="0" dirty="0">
                <a:solidFill>
                  <a:sysClr val="windowText" lastClr="000000"/>
                </a:solidFill>
                <a:cs typeface="Segoe UI"/>
              </a:rPr>
              <a:t>and</a:t>
            </a:r>
            <a:r>
              <a:rPr sz="2118" kern="0" spc="-18" dirty="0">
                <a:solidFill>
                  <a:sysClr val="windowText" lastClr="000000"/>
                </a:solidFill>
                <a:cs typeface="Segoe UI"/>
              </a:rPr>
              <a:t> </a:t>
            </a:r>
            <a:r>
              <a:rPr sz="2118" kern="0" dirty="0">
                <a:solidFill>
                  <a:sysClr val="windowText" lastClr="000000"/>
                </a:solidFill>
                <a:cs typeface="Segoe UI"/>
              </a:rPr>
              <a:t>older </a:t>
            </a:r>
            <a:r>
              <a:rPr sz="2118" u="sng" kern="0" dirty="0">
                <a:solidFill>
                  <a:sysClr val="windowText" lastClr="000000"/>
                </a:solidFill>
                <a:uFill>
                  <a:solidFill>
                    <a:srgbClr val="000000"/>
                  </a:solidFill>
                </a:uFill>
                <a:cs typeface="Segoe UI"/>
              </a:rPr>
              <a:t>unless</a:t>
            </a:r>
            <a:r>
              <a:rPr sz="2118" kern="0" spc="-18" dirty="0">
                <a:solidFill>
                  <a:sysClr val="windowText" lastClr="000000"/>
                </a:solidFill>
                <a:cs typeface="Segoe UI"/>
              </a:rPr>
              <a:t> </a:t>
            </a:r>
            <a:r>
              <a:rPr sz="2118" kern="0" dirty="0">
                <a:solidFill>
                  <a:sysClr val="windowText" lastClr="000000"/>
                </a:solidFill>
                <a:cs typeface="Segoe UI"/>
              </a:rPr>
              <a:t>they</a:t>
            </a:r>
            <a:r>
              <a:rPr sz="2118" kern="0" spc="-13" dirty="0">
                <a:solidFill>
                  <a:sysClr val="windowText" lastClr="000000"/>
                </a:solidFill>
                <a:cs typeface="Segoe UI"/>
              </a:rPr>
              <a:t> </a:t>
            </a:r>
            <a:r>
              <a:rPr sz="2118" kern="0" dirty="0">
                <a:solidFill>
                  <a:sysClr val="windowText" lastClr="000000"/>
                </a:solidFill>
                <a:cs typeface="Segoe UI"/>
              </a:rPr>
              <a:t>can</a:t>
            </a:r>
            <a:r>
              <a:rPr sz="2118" kern="0" spc="-9" dirty="0">
                <a:solidFill>
                  <a:sysClr val="windowText" lastClr="000000"/>
                </a:solidFill>
                <a:cs typeface="Segoe UI"/>
              </a:rPr>
              <a:t> </a:t>
            </a:r>
            <a:r>
              <a:rPr sz="2118" kern="0" dirty="0">
                <a:solidFill>
                  <a:sysClr val="windowText" lastClr="000000"/>
                </a:solidFill>
                <a:cs typeface="Segoe UI"/>
              </a:rPr>
              <a:t>reliably</a:t>
            </a:r>
            <a:r>
              <a:rPr sz="2118" kern="0" spc="4" dirty="0">
                <a:solidFill>
                  <a:sysClr val="windowText" lastClr="000000"/>
                </a:solidFill>
                <a:cs typeface="Segoe UI"/>
              </a:rPr>
              <a:t> </a:t>
            </a:r>
            <a:r>
              <a:rPr sz="2118" kern="0" spc="-9" dirty="0">
                <a:solidFill>
                  <a:sysClr val="windowText" lastClr="000000"/>
                </a:solidFill>
                <a:cs typeface="Segoe UI"/>
              </a:rPr>
              <a:t>perform </a:t>
            </a:r>
            <a:r>
              <a:rPr sz="2118" kern="0" dirty="0">
                <a:solidFill>
                  <a:sysClr val="windowText" lastClr="000000"/>
                </a:solidFill>
                <a:cs typeface="Segoe UI"/>
              </a:rPr>
              <a:t>visual</a:t>
            </a:r>
            <a:r>
              <a:rPr sz="2118" kern="0" spc="-13" dirty="0">
                <a:solidFill>
                  <a:sysClr val="windowText" lastClr="000000"/>
                </a:solidFill>
                <a:cs typeface="Segoe UI"/>
              </a:rPr>
              <a:t> </a:t>
            </a:r>
            <a:r>
              <a:rPr sz="2118" kern="0" dirty="0">
                <a:solidFill>
                  <a:sysClr val="windowText" lastClr="000000"/>
                </a:solidFill>
                <a:cs typeface="Segoe UI"/>
              </a:rPr>
              <a:t>acuity</a:t>
            </a:r>
            <a:r>
              <a:rPr sz="2118" kern="0" spc="4" dirty="0">
                <a:solidFill>
                  <a:sysClr val="windowText" lastClr="000000"/>
                </a:solidFill>
                <a:cs typeface="Segoe UI"/>
              </a:rPr>
              <a:t> </a:t>
            </a:r>
            <a:r>
              <a:rPr sz="2118" kern="0" dirty="0">
                <a:solidFill>
                  <a:sysClr val="windowText" lastClr="000000"/>
                </a:solidFill>
                <a:cs typeface="Segoe UI"/>
              </a:rPr>
              <a:t>screening</a:t>
            </a:r>
            <a:r>
              <a:rPr sz="2118" kern="0" spc="-9" dirty="0">
                <a:solidFill>
                  <a:sysClr val="windowText" lastClr="000000"/>
                </a:solidFill>
                <a:cs typeface="Segoe UI"/>
              </a:rPr>
              <a:t> </a:t>
            </a:r>
            <a:r>
              <a:rPr sz="2118" kern="0" dirty="0">
                <a:solidFill>
                  <a:sysClr val="windowText" lastClr="000000"/>
                </a:solidFill>
                <a:cs typeface="Segoe UI"/>
              </a:rPr>
              <a:t>with</a:t>
            </a:r>
            <a:r>
              <a:rPr sz="2118" kern="0" spc="-9" dirty="0">
                <a:solidFill>
                  <a:sysClr val="windowText" lastClr="000000"/>
                </a:solidFill>
                <a:cs typeface="Segoe UI"/>
              </a:rPr>
              <a:t> </a:t>
            </a:r>
            <a:r>
              <a:rPr sz="2118" kern="0" dirty="0">
                <a:solidFill>
                  <a:sysClr val="windowText" lastClr="000000"/>
                </a:solidFill>
                <a:cs typeface="Segoe UI"/>
              </a:rPr>
              <a:t>eye</a:t>
            </a:r>
            <a:r>
              <a:rPr sz="2118" kern="0" spc="-35" dirty="0">
                <a:solidFill>
                  <a:sysClr val="windowText" lastClr="000000"/>
                </a:solidFill>
                <a:cs typeface="Segoe UI"/>
              </a:rPr>
              <a:t> </a:t>
            </a:r>
            <a:r>
              <a:rPr sz="2118" kern="0" spc="-9" dirty="0">
                <a:solidFill>
                  <a:sysClr val="windowText" lastClr="000000"/>
                </a:solidFill>
                <a:cs typeface="Segoe UI"/>
              </a:rPr>
              <a:t>charts.</a:t>
            </a:r>
            <a:endParaRPr sz="2118" kern="0" dirty="0">
              <a:solidFill>
                <a:sysClr val="windowText" lastClr="000000"/>
              </a:solidFill>
              <a:cs typeface="Segoe UI"/>
            </a:endParaRPr>
          </a:p>
          <a:p>
            <a:pPr marL="293049" marR="480758" indent="-281843" defTabSz="806867">
              <a:spcBef>
                <a:spcPts val="618"/>
              </a:spcBef>
              <a:buClr>
                <a:srgbClr val="EF7E08"/>
              </a:buClr>
              <a:buFont typeface="Wingdings"/>
              <a:buChar char=""/>
              <a:tabLst>
                <a:tab pos="293049" algn="l"/>
                <a:tab pos="293610" algn="l"/>
              </a:tabLst>
            </a:pPr>
            <a:r>
              <a:rPr sz="2118" kern="0" dirty="0">
                <a:solidFill>
                  <a:sysClr val="windowText" lastClr="000000"/>
                </a:solidFill>
                <a:cs typeface="Segoe UI"/>
              </a:rPr>
              <a:t>Visual</a:t>
            </a:r>
            <a:r>
              <a:rPr sz="2118" kern="0" spc="-22" dirty="0">
                <a:solidFill>
                  <a:sysClr val="windowText" lastClr="000000"/>
                </a:solidFill>
                <a:cs typeface="Segoe UI"/>
              </a:rPr>
              <a:t> </a:t>
            </a:r>
            <a:r>
              <a:rPr sz="2118" kern="0" dirty="0">
                <a:solidFill>
                  <a:sysClr val="windowText" lastClr="000000"/>
                </a:solidFill>
                <a:cs typeface="Segoe UI"/>
              </a:rPr>
              <a:t>Acuity</a:t>
            </a:r>
            <a:r>
              <a:rPr sz="2118" kern="0" spc="-9" dirty="0">
                <a:solidFill>
                  <a:sysClr val="windowText" lastClr="000000"/>
                </a:solidFill>
                <a:cs typeface="Segoe UI"/>
              </a:rPr>
              <a:t> </a:t>
            </a:r>
            <a:r>
              <a:rPr sz="2118" kern="0" dirty="0">
                <a:solidFill>
                  <a:sysClr val="windowText" lastClr="000000"/>
                </a:solidFill>
                <a:cs typeface="Segoe UI"/>
              </a:rPr>
              <a:t>(VA)</a:t>
            </a:r>
            <a:r>
              <a:rPr sz="2118" kern="0" spc="-22" dirty="0">
                <a:solidFill>
                  <a:sysClr val="windowText" lastClr="000000"/>
                </a:solidFill>
                <a:cs typeface="Segoe UI"/>
              </a:rPr>
              <a:t> </a:t>
            </a:r>
            <a:r>
              <a:rPr sz="2118" kern="0" dirty="0">
                <a:solidFill>
                  <a:sysClr val="windowText" lastClr="000000"/>
                </a:solidFill>
                <a:cs typeface="Segoe UI"/>
              </a:rPr>
              <a:t>is</a:t>
            </a:r>
            <a:r>
              <a:rPr sz="2118" kern="0" spc="-18" dirty="0">
                <a:solidFill>
                  <a:sysClr val="windowText" lastClr="000000"/>
                </a:solidFill>
                <a:cs typeface="Segoe UI"/>
              </a:rPr>
              <a:t> </a:t>
            </a:r>
            <a:r>
              <a:rPr sz="2118" kern="0" dirty="0">
                <a:solidFill>
                  <a:sysClr val="windowText" lastClr="000000"/>
                </a:solidFill>
                <a:cs typeface="Segoe UI"/>
              </a:rPr>
              <a:t>the</a:t>
            </a:r>
            <a:r>
              <a:rPr sz="2118" kern="0" spc="-35" dirty="0">
                <a:solidFill>
                  <a:sysClr val="windowText" lastClr="000000"/>
                </a:solidFill>
                <a:cs typeface="Segoe UI"/>
              </a:rPr>
              <a:t> </a:t>
            </a:r>
            <a:r>
              <a:rPr sz="2118" kern="0" dirty="0">
                <a:solidFill>
                  <a:sysClr val="windowText" lastClr="000000"/>
                </a:solidFill>
                <a:cs typeface="Segoe UI"/>
              </a:rPr>
              <a:t>quantifiable</a:t>
            </a:r>
            <a:r>
              <a:rPr sz="2118" kern="0" spc="-4" dirty="0">
                <a:solidFill>
                  <a:sysClr val="windowText" lastClr="000000"/>
                </a:solidFill>
                <a:cs typeface="Segoe UI"/>
              </a:rPr>
              <a:t> </a:t>
            </a:r>
            <a:r>
              <a:rPr sz="2118" kern="0" dirty="0">
                <a:solidFill>
                  <a:sysClr val="windowText" lastClr="000000"/>
                </a:solidFill>
                <a:cs typeface="Segoe UI"/>
              </a:rPr>
              <a:t>measure</a:t>
            </a:r>
            <a:r>
              <a:rPr sz="2118" kern="0" spc="-35" dirty="0">
                <a:solidFill>
                  <a:sysClr val="windowText" lastClr="000000"/>
                </a:solidFill>
                <a:cs typeface="Segoe UI"/>
              </a:rPr>
              <a:t> </a:t>
            </a:r>
            <a:r>
              <a:rPr sz="2118" kern="0" dirty="0">
                <a:solidFill>
                  <a:sysClr val="windowText" lastClr="000000"/>
                </a:solidFill>
                <a:cs typeface="Segoe UI"/>
              </a:rPr>
              <a:t>of</a:t>
            </a:r>
            <a:r>
              <a:rPr sz="2118" kern="0" spc="-18" dirty="0">
                <a:solidFill>
                  <a:sysClr val="windowText" lastClr="000000"/>
                </a:solidFill>
                <a:cs typeface="Segoe UI"/>
              </a:rPr>
              <a:t> </a:t>
            </a:r>
            <a:r>
              <a:rPr sz="2118" kern="0" dirty="0">
                <a:solidFill>
                  <a:sysClr val="windowText" lastClr="000000"/>
                </a:solidFill>
                <a:cs typeface="Segoe UI"/>
              </a:rPr>
              <a:t>the</a:t>
            </a:r>
            <a:r>
              <a:rPr sz="2118" kern="0" spc="-31" dirty="0">
                <a:solidFill>
                  <a:sysClr val="windowText" lastClr="000000"/>
                </a:solidFill>
                <a:cs typeface="Segoe UI"/>
              </a:rPr>
              <a:t> </a:t>
            </a:r>
            <a:r>
              <a:rPr sz="2118" kern="0" dirty="0">
                <a:solidFill>
                  <a:sysClr val="windowText" lastClr="000000"/>
                </a:solidFill>
                <a:cs typeface="Segoe UI"/>
              </a:rPr>
              <a:t>ability to</a:t>
            </a:r>
            <a:r>
              <a:rPr sz="2118" kern="0" spc="-18" dirty="0">
                <a:solidFill>
                  <a:sysClr val="windowText" lastClr="000000"/>
                </a:solidFill>
                <a:cs typeface="Segoe UI"/>
              </a:rPr>
              <a:t> </a:t>
            </a:r>
            <a:r>
              <a:rPr sz="2118" kern="0" spc="-9" dirty="0">
                <a:solidFill>
                  <a:sysClr val="windowText" lastClr="000000"/>
                </a:solidFill>
                <a:cs typeface="Segoe UI"/>
              </a:rPr>
              <a:t>identity </a:t>
            </a:r>
            <a:r>
              <a:rPr sz="2118" kern="0" dirty="0">
                <a:solidFill>
                  <a:sysClr val="windowText" lastClr="000000"/>
                </a:solidFill>
                <a:cs typeface="Segoe UI"/>
              </a:rPr>
              <a:t>black</a:t>
            </a:r>
            <a:r>
              <a:rPr sz="2118" kern="0" spc="-18" dirty="0">
                <a:solidFill>
                  <a:sysClr val="windowText" lastClr="000000"/>
                </a:solidFill>
                <a:cs typeface="Segoe UI"/>
              </a:rPr>
              <a:t> </a:t>
            </a:r>
            <a:r>
              <a:rPr sz="2118" kern="0" dirty="0">
                <a:solidFill>
                  <a:sysClr val="windowText" lastClr="000000"/>
                </a:solidFill>
                <a:cs typeface="Segoe UI"/>
              </a:rPr>
              <a:t>symbols</a:t>
            </a:r>
            <a:r>
              <a:rPr sz="2118" kern="0" spc="-26" dirty="0">
                <a:solidFill>
                  <a:sysClr val="windowText" lastClr="000000"/>
                </a:solidFill>
                <a:cs typeface="Segoe UI"/>
              </a:rPr>
              <a:t> </a:t>
            </a:r>
            <a:r>
              <a:rPr sz="2118" kern="0" dirty="0">
                <a:solidFill>
                  <a:sysClr val="windowText" lastClr="000000"/>
                </a:solidFill>
                <a:cs typeface="Segoe UI"/>
              </a:rPr>
              <a:t>on</a:t>
            </a:r>
            <a:r>
              <a:rPr sz="2118" kern="0" spc="-18" dirty="0">
                <a:solidFill>
                  <a:sysClr val="windowText" lastClr="000000"/>
                </a:solidFill>
                <a:cs typeface="Segoe UI"/>
              </a:rPr>
              <a:t> </a:t>
            </a:r>
            <a:r>
              <a:rPr sz="2118" kern="0" dirty="0">
                <a:solidFill>
                  <a:sysClr val="windowText" lastClr="000000"/>
                </a:solidFill>
                <a:cs typeface="Segoe UI"/>
              </a:rPr>
              <a:t>a</a:t>
            </a:r>
            <a:r>
              <a:rPr sz="2118" kern="0" spc="-22" dirty="0">
                <a:solidFill>
                  <a:sysClr val="windowText" lastClr="000000"/>
                </a:solidFill>
                <a:cs typeface="Segoe UI"/>
              </a:rPr>
              <a:t> </a:t>
            </a:r>
            <a:r>
              <a:rPr sz="2118" kern="0" dirty="0">
                <a:solidFill>
                  <a:sysClr val="windowText" lastClr="000000"/>
                </a:solidFill>
                <a:cs typeface="Segoe UI"/>
              </a:rPr>
              <a:t>white</a:t>
            </a:r>
            <a:r>
              <a:rPr sz="2118" kern="0" spc="-13" dirty="0">
                <a:solidFill>
                  <a:sysClr val="windowText" lastClr="000000"/>
                </a:solidFill>
                <a:cs typeface="Segoe UI"/>
              </a:rPr>
              <a:t> </a:t>
            </a:r>
            <a:r>
              <a:rPr sz="2118" kern="0" dirty="0">
                <a:solidFill>
                  <a:sysClr val="windowText" lastClr="000000"/>
                </a:solidFill>
                <a:cs typeface="Segoe UI"/>
              </a:rPr>
              <a:t>background</a:t>
            </a:r>
            <a:r>
              <a:rPr sz="2118" kern="0" spc="9" dirty="0">
                <a:solidFill>
                  <a:sysClr val="windowText" lastClr="000000"/>
                </a:solidFill>
                <a:cs typeface="Segoe UI"/>
              </a:rPr>
              <a:t> </a:t>
            </a:r>
            <a:r>
              <a:rPr sz="2118" kern="0" dirty="0">
                <a:solidFill>
                  <a:sysClr val="windowText" lastClr="000000"/>
                </a:solidFill>
                <a:cs typeface="Segoe UI"/>
              </a:rPr>
              <a:t>at</a:t>
            </a:r>
            <a:r>
              <a:rPr sz="2118" kern="0" spc="-18" dirty="0">
                <a:solidFill>
                  <a:sysClr val="windowText" lastClr="000000"/>
                </a:solidFill>
                <a:cs typeface="Segoe UI"/>
              </a:rPr>
              <a:t> </a:t>
            </a:r>
            <a:r>
              <a:rPr sz="2118" kern="0" dirty="0">
                <a:solidFill>
                  <a:sysClr val="windowText" lastClr="000000"/>
                </a:solidFill>
                <a:cs typeface="Segoe UI"/>
              </a:rPr>
              <a:t>a</a:t>
            </a:r>
            <a:r>
              <a:rPr sz="2118" kern="0" spc="-22" dirty="0">
                <a:solidFill>
                  <a:sysClr val="windowText" lastClr="000000"/>
                </a:solidFill>
                <a:cs typeface="Segoe UI"/>
              </a:rPr>
              <a:t> </a:t>
            </a:r>
            <a:r>
              <a:rPr sz="2118" kern="0" dirty="0">
                <a:solidFill>
                  <a:sysClr val="windowText" lastClr="000000"/>
                </a:solidFill>
                <a:cs typeface="Segoe UI"/>
              </a:rPr>
              <a:t>standardized</a:t>
            </a:r>
            <a:r>
              <a:rPr sz="2118" kern="0" spc="-22" dirty="0">
                <a:solidFill>
                  <a:sysClr val="windowText" lastClr="000000"/>
                </a:solidFill>
                <a:cs typeface="Segoe UI"/>
              </a:rPr>
              <a:t> </a:t>
            </a:r>
            <a:r>
              <a:rPr sz="2118" kern="0" dirty="0">
                <a:solidFill>
                  <a:sysClr val="windowText" lastClr="000000"/>
                </a:solidFill>
                <a:cs typeface="Segoe UI"/>
              </a:rPr>
              <a:t>test</a:t>
            </a:r>
            <a:r>
              <a:rPr sz="2118" kern="0" spc="-31" dirty="0">
                <a:solidFill>
                  <a:sysClr val="windowText" lastClr="000000"/>
                </a:solidFill>
                <a:cs typeface="Segoe UI"/>
              </a:rPr>
              <a:t> </a:t>
            </a:r>
            <a:r>
              <a:rPr sz="2118" kern="0" spc="-9" dirty="0">
                <a:solidFill>
                  <a:sysClr val="windowText" lastClr="000000"/>
                </a:solidFill>
                <a:cs typeface="Segoe UI"/>
              </a:rPr>
              <a:t>distance.</a:t>
            </a:r>
            <a:endParaRPr sz="2118" kern="0" dirty="0">
              <a:solidFill>
                <a:sysClr val="windowText" lastClr="000000"/>
              </a:solidFill>
              <a:cs typeface="Segoe UI"/>
            </a:endParaRPr>
          </a:p>
          <a:p>
            <a:pPr marL="293049" marR="99738" indent="-281843" defTabSz="806867">
              <a:spcBef>
                <a:spcPts val="622"/>
              </a:spcBef>
              <a:buClr>
                <a:srgbClr val="EF7E08"/>
              </a:buClr>
              <a:buFont typeface="Wingdings"/>
              <a:buChar char=""/>
              <a:tabLst>
                <a:tab pos="293049" algn="l"/>
                <a:tab pos="293610" algn="l"/>
              </a:tabLst>
            </a:pPr>
            <a:r>
              <a:rPr sz="2118" kern="0" dirty="0">
                <a:solidFill>
                  <a:sysClr val="windowText" lastClr="000000"/>
                </a:solidFill>
                <a:cs typeface="Segoe UI"/>
              </a:rPr>
              <a:t>VA</a:t>
            </a:r>
            <a:r>
              <a:rPr sz="2118" kern="0" spc="-22" dirty="0">
                <a:solidFill>
                  <a:sysClr val="windowText" lastClr="000000"/>
                </a:solidFill>
                <a:cs typeface="Segoe UI"/>
              </a:rPr>
              <a:t> </a:t>
            </a:r>
            <a:r>
              <a:rPr sz="2118" kern="0" dirty="0">
                <a:solidFill>
                  <a:sysClr val="windowText" lastClr="000000"/>
                </a:solidFill>
                <a:cs typeface="Segoe UI"/>
              </a:rPr>
              <a:t>screening</a:t>
            </a:r>
            <a:r>
              <a:rPr sz="2118" kern="0" spc="-18" dirty="0">
                <a:solidFill>
                  <a:sysClr val="windowText" lastClr="000000"/>
                </a:solidFill>
                <a:cs typeface="Segoe UI"/>
              </a:rPr>
              <a:t> </a:t>
            </a:r>
            <a:r>
              <a:rPr sz="2118" kern="0" dirty="0">
                <a:solidFill>
                  <a:sysClr val="windowText" lastClr="000000"/>
                </a:solidFill>
                <a:cs typeface="Segoe UI"/>
              </a:rPr>
              <a:t>using eye</a:t>
            </a:r>
            <a:r>
              <a:rPr sz="2118" kern="0" spc="-35" dirty="0">
                <a:solidFill>
                  <a:sysClr val="windowText" lastClr="000000"/>
                </a:solidFill>
                <a:cs typeface="Segoe UI"/>
              </a:rPr>
              <a:t> </a:t>
            </a:r>
            <a:r>
              <a:rPr sz="2118" kern="0" dirty="0">
                <a:solidFill>
                  <a:sysClr val="windowText" lastClr="000000"/>
                </a:solidFill>
                <a:cs typeface="Segoe UI"/>
              </a:rPr>
              <a:t>charts</a:t>
            </a:r>
            <a:r>
              <a:rPr sz="2118" kern="0" spc="-18" dirty="0">
                <a:solidFill>
                  <a:sysClr val="windowText" lastClr="000000"/>
                </a:solidFill>
                <a:cs typeface="Segoe UI"/>
              </a:rPr>
              <a:t> </a:t>
            </a:r>
            <a:r>
              <a:rPr sz="2118" kern="0" dirty="0">
                <a:solidFill>
                  <a:sysClr val="windowText" lastClr="000000"/>
                </a:solidFill>
                <a:cs typeface="Segoe UI"/>
              </a:rPr>
              <a:t>remains</a:t>
            </a:r>
            <a:r>
              <a:rPr sz="2118" kern="0" spc="-9" dirty="0">
                <a:solidFill>
                  <a:sysClr val="windowText" lastClr="000000"/>
                </a:solidFill>
                <a:cs typeface="Segoe UI"/>
              </a:rPr>
              <a:t> </a:t>
            </a:r>
            <a:r>
              <a:rPr sz="2118" kern="0" dirty="0">
                <a:solidFill>
                  <a:sysClr val="windowText" lastClr="000000"/>
                </a:solidFill>
                <a:cs typeface="Segoe UI"/>
              </a:rPr>
              <a:t>the</a:t>
            </a:r>
            <a:r>
              <a:rPr sz="2118" kern="0" spc="-26" dirty="0">
                <a:solidFill>
                  <a:sysClr val="windowText" lastClr="000000"/>
                </a:solidFill>
                <a:cs typeface="Segoe UI"/>
              </a:rPr>
              <a:t> </a:t>
            </a:r>
            <a:r>
              <a:rPr sz="2118" kern="0" dirty="0">
                <a:solidFill>
                  <a:sysClr val="windowText" lastClr="000000"/>
                </a:solidFill>
                <a:cs typeface="Segoe UI"/>
              </a:rPr>
              <a:t>gold standard.</a:t>
            </a:r>
            <a:r>
              <a:rPr sz="2118" kern="0" spc="-22" dirty="0">
                <a:solidFill>
                  <a:sysClr val="windowText" lastClr="000000"/>
                </a:solidFill>
                <a:cs typeface="Segoe UI"/>
              </a:rPr>
              <a:t> </a:t>
            </a:r>
            <a:r>
              <a:rPr sz="2118" kern="0" dirty="0">
                <a:solidFill>
                  <a:sysClr val="windowText" lastClr="000000"/>
                </a:solidFill>
                <a:cs typeface="Segoe UI"/>
              </a:rPr>
              <a:t>It</a:t>
            </a:r>
            <a:r>
              <a:rPr sz="2118" kern="0" spc="-18" dirty="0">
                <a:solidFill>
                  <a:sysClr val="windowText" lastClr="000000"/>
                </a:solidFill>
                <a:cs typeface="Segoe UI"/>
              </a:rPr>
              <a:t> </a:t>
            </a:r>
            <a:r>
              <a:rPr sz="2118" kern="0" dirty="0">
                <a:solidFill>
                  <a:sysClr val="windowText" lastClr="000000"/>
                </a:solidFill>
                <a:cs typeface="Segoe UI"/>
              </a:rPr>
              <a:t>can</a:t>
            </a:r>
            <a:r>
              <a:rPr sz="2118" kern="0" spc="-4" dirty="0">
                <a:solidFill>
                  <a:sysClr val="windowText" lastClr="000000"/>
                </a:solidFill>
                <a:cs typeface="Segoe UI"/>
              </a:rPr>
              <a:t> </a:t>
            </a:r>
            <a:r>
              <a:rPr sz="2118" kern="0" dirty="0">
                <a:solidFill>
                  <a:sysClr val="windowText" lastClr="000000"/>
                </a:solidFill>
                <a:cs typeface="Segoe UI"/>
              </a:rPr>
              <a:t>begin</a:t>
            </a:r>
            <a:r>
              <a:rPr sz="2118" kern="0" spc="-18" dirty="0">
                <a:solidFill>
                  <a:sysClr val="windowText" lastClr="000000"/>
                </a:solidFill>
                <a:cs typeface="Segoe UI"/>
              </a:rPr>
              <a:t> </a:t>
            </a:r>
            <a:r>
              <a:rPr sz="2118" kern="0" spc="-22" dirty="0">
                <a:solidFill>
                  <a:sysClr val="windowText" lastClr="000000"/>
                </a:solidFill>
                <a:cs typeface="Segoe UI"/>
              </a:rPr>
              <a:t>as </a:t>
            </a:r>
            <a:r>
              <a:rPr sz="2118" kern="0" dirty="0">
                <a:solidFill>
                  <a:sysClr val="windowText" lastClr="000000"/>
                </a:solidFill>
                <a:cs typeface="Segoe UI"/>
              </a:rPr>
              <a:t>early</a:t>
            </a:r>
            <a:r>
              <a:rPr sz="2118" kern="0" spc="-9" dirty="0">
                <a:solidFill>
                  <a:sysClr val="windowText" lastClr="000000"/>
                </a:solidFill>
                <a:cs typeface="Segoe UI"/>
              </a:rPr>
              <a:t> </a:t>
            </a:r>
            <a:r>
              <a:rPr sz="2118" kern="0" dirty="0">
                <a:solidFill>
                  <a:sysClr val="windowText" lastClr="000000"/>
                </a:solidFill>
                <a:cs typeface="Segoe UI"/>
              </a:rPr>
              <a:t>as</a:t>
            </a:r>
            <a:r>
              <a:rPr sz="2118" kern="0" spc="-4" dirty="0">
                <a:solidFill>
                  <a:sysClr val="windowText" lastClr="000000"/>
                </a:solidFill>
                <a:cs typeface="Segoe UI"/>
              </a:rPr>
              <a:t> </a:t>
            </a:r>
            <a:r>
              <a:rPr sz="2118" kern="0" dirty="0">
                <a:solidFill>
                  <a:sysClr val="windowText" lastClr="000000"/>
                </a:solidFill>
                <a:cs typeface="Segoe UI"/>
              </a:rPr>
              <a:t>3</a:t>
            </a:r>
            <a:r>
              <a:rPr sz="2118" kern="0" spc="-9" dirty="0">
                <a:solidFill>
                  <a:sysClr val="windowText" lastClr="000000"/>
                </a:solidFill>
                <a:cs typeface="Segoe UI"/>
              </a:rPr>
              <a:t> </a:t>
            </a:r>
            <a:r>
              <a:rPr sz="2118" kern="0" dirty="0">
                <a:solidFill>
                  <a:sysClr val="windowText" lastClr="000000"/>
                </a:solidFill>
                <a:cs typeface="Segoe UI"/>
              </a:rPr>
              <a:t>years</a:t>
            </a:r>
            <a:r>
              <a:rPr sz="2118" kern="0" spc="-18" dirty="0">
                <a:solidFill>
                  <a:sysClr val="windowText" lastClr="000000"/>
                </a:solidFill>
                <a:cs typeface="Segoe UI"/>
              </a:rPr>
              <a:t> </a:t>
            </a:r>
            <a:r>
              <a:rPr sz="2118" kern="0" dirty="0">
                <a:solidFill>
                  <a:sysClr val="windowText" lastClr="000000"/>
                </a:solidFill>
                <a:cs typeface="Segoe UI"/>
              </a:rPr>
              <a:t>of</a:t>
            </a:r>
            <a:r>
              <a:rPr sz="2118" kern="0" spc="4" dirty="0">
                <a:solidFill>
                  <a:sysClr val="windowText" lastClr="000000"/>
                </a:solidFill>
                <a:cs typeface="Segoe UI"/>
              </a:rPr>
              <a:t> </a:t>
            </a:r>
            <a:r>
              <a:rPr sz="2118" kern="0" spc="-18" dirty="0">
                <a:solidFill>
                  <a:sysClr val="windowText" lastClr="000000"/>
                </a:solidFill>
                <a:cs typeface="Segoe UI"/>
              </a:rPr>
              <a:t>age.</a:t>
            </a:r>
            <a:endParaRPr lang="en-US" sz="2118" kern="0" spc="-18" dirty="0">
              <a:solidFill>
                <a:sysClr val="windowText" lastClr="000000"/>
              </a:solidFill>
              <a:cs typeface="Segoe UI"/>
            </a:endParaRPr>
          </a:p>
          <a:p>
            <a:pPr marL="293049" marR="99738" indent="-281843" defTabSz="806867">
              <a:spcBef>
                <a:spcPts val="622"/>
              </a:spcBef>
              <a:buClr>
                <a:srgbClr val="EF7E08"/>
              </a:buClr>
              <a:buFont typeface="Wingdings"/>
              <a:buChar char=""/>
              <a:tabLst>
                <a:tab pos="293049" algn="l"/>
                <a:tab pos="293610" algn="l"/>
              </a:tabLst>
            </a:pPr>
            <a:r>
              <a:rPr lang="en-US" sz="2118" kern="0" dirty="0">
                <a:solidFill>
                  <a:srgbClr val="FF0000"/>
                </a:solidFill>
                <a:cs typeface="Segoe UI"/>
              </a:rPr>
              <a:t>https://publications.aap.org/pediatrics/article/137/1/e20153597/52806/Procedures-for-the-Evaluation-of-the-Visual-System</a:t>
            </a:r>
            <a:endParaRPr sz="2118" kern="0" dirty="0">
              <a:solidFill>
                <a:srgbClr val="FF0000"/>
              </a:solidFill>
              <a:cs typeface="Segoe UI"/>
            </a:endParaRPr>
          </a:p>
        </p:txBody>
      </p:sp>
    </p:spTree>
    <p:extLst>
      <p:ext uri="{BB962C8B-B14F-4D97-AF65-F5344CB8AC3E}">
        <p14:creationId xmlns:p14="http://schemas.microsoft.com/office/powerpoint/2010/main" val="327885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500" y="2597552"/>
            <a:ext cx="7806291" cy="626303"/>
          </a:xfrm>
          <a:prstGeom prst="rect">
            <a:avLst/>
          </a:prstGeom>
        </p:spPr>
        <p:txBody>
          <a:bodyPr vert="horz" wrap="square" lIns="0" tIns="10646" rIns="0" bIns="0" rtlCol="0">
            <a:spAutoFit/>
          </a:bodyPr>
          <a:lstStyle/>
          <a:p>
            <a:pPr marL="11206">
              <a:spcBef>
                <a:spcPts val="84"/>
              </a:spcBef>
            </a:pPr>
            <a:r>
              <a:rPr lang="en-US" sz="4000" b="1" spc="-40" dirty="0">
                <a:solidFill>
                  <a:schemeClr val="accent5">
                    <a:lumMod val="75000"/>
                  </a:schemeClr>
                </a:solidFill>
              </a:rPr>
              <a:t>Common Refractive Errors in Children</a:t>
            </a:r>
            <a:endParaRPr sz="4000" b="1" dirty="0">
              <a:solidFill>
                <a:schemeClr val="accent5">
                  <a:lumMod val="75000"/>
                </a:schemeClr>
              </a:solidFill>
            </a:endParaRPr>
          </a:p>
        </p:txBody>
      </p:sp>
      <p:sp>
        <p:nvSpPr>
          <p:cNvPr id="3" name="object 3"/>
          <p:cNvSpPr txBox="1">
            <a:spLocks noGrp="1"/>
          </p:cNvSpPr>
          <p:nvPr>
            <p:ph type="sldNum" sz="quarter" idx="4294967295"/>
          </p:nvPr>
        </p:nvSpPr>
        <p:spPr>
          <a:xfrm>
            <a:off x="10369249" y="5087380"/>
            <a:ext cx="205516" cy="164167"/>
          </a:xfrm>
          <a:prstGeom prst="rect">
            <a:avLst/>
          </a:prstGeom>
        </p:spPr>
        <p:txBody>
          <a:bodyPr vert="horz" wrap="square" lIns="0" tIns="21291" rIns="0" bIns="0" rtlCol="0">
            <a:spAutoFit/>
          </a:bodyPr>
          <a:lstStyle/>
          <a:p>
            <a:pPr marL="33619" defTabSz="806867">
              <a:spcBef>
                <a:spcPts val="168"/>
              </a:spcBef>
            </a:pPr>
            <a:fld id="{81D60167-4931-47E6-BA6A-407CBD079E47}" type="slidenum">
              <a:rPr kern="0" spc="-22" dirty="0">
                <a:solidFill>
                  <a:prstClr val="white"/>
                </a:solidFill>
              </a:rPr>
              <a:pPr marL="33619" defTabSz="806867">
                <a:spcBef>
                  <a:spcPts val="168"/>
                </a:spcBef>
              </a:pPr>
              <a:t>23</a:t>
            </a:fld>
            <a:endParaRPr kern="0" spc="-22" dirty="0">
              <a:solidFill>
                <a:prstClr val="white"/>
              </a:solidFill>
            </a:endParaRPr>
          </a:p>
        </p:txBody>
      </p:sp>
      <p:sp>
        <p:nvSpPr>
          <p:cNvPr id="4" name="object 4"/>
          <p:cNvSpPr txBox="1">
            <a:spLocks noGrp="1"/>
          </p:cNvSpPr>
          <p:nvPr>
            <p:ph type="dt" sz="half" idx="4294967295"/>
          </p:nvPr>
        </p:nvSpPr>
        <p:spPr>
          <a:xfrm>
            <a:off x="1635500" y="5098685"/>
            <a:ext cx="478489" cy="141449"/>
          </a:xfrm>
          <a:prstGeom prst="rect">
            <a:avLst/>
          </a:prstGeom>
        </p:spPr>
        <p:txBody>
          <a:bodyPr vert="horz" wrap="square" lIns="0" tIns="19050" rIns="0" bIns="0" rtlCol="0">
            <a:spAutoFit/>
          </a:bodyPr>
          <a:lstStyle/>
          <a:p>
            <a:pPr marL="11206" defTabSz="806867">
              <a:spcBef>
                <a:spcPts val="150"/>
              </a:spcBef>
            </a:pPr>
            <a:r>
              <a:rPr kern="0" spc="-9" dirty="0">
                <a:solidFill>
                  <a:prstClr val="white"/>
                </a:solidFill>
              </a:rPr>
              <a:t>2/15/2024</a:t>
            </a:r>
          </a:p>
        </p:txBody>
      </p:sp>
      <p:sp>
        <p:nvSpPr>
          <p:cNvPr id="5" name="object 5"/>
          <p:cNvSpPr txBox="1">
            <a:spLocks noGrp="1"/>
          </p:cNvSpPr>
          <p:nvPr>
            <p:ph type="ftr" sz="quarter" idx="4294967295"/>
          </p:nvPr>
        </p:nvSpPr>
        <p:spPr>
          <a:xfrm>
            <a:off x="3494122" y="5098685"/>
            <a:ext cx="3653999" cy="141449"/>
          </a:xfrm>
          <a:prstGeom prst="rect">
            <a:avLst/>
          </a:prstGeom>
        </p:spPr>
        <p:txBody>
          <a:bodyPr vert="horz" wrap="square" lIns="0" tIns="19050" rIns="0" bIns="0" rtlCol="0">
            <a:spAutoFit/>
          </a:bodyPr>
          <a:lstStyle/>
          <a:p>
            <a:pPr marL="1552658" defTabSz="806867">
              <a:spcBef>
                <a:spcPts val="150"/>
              </a:spcBef>
            </a:pPr>
            <a:r>
              <a:rPr kern="0" dirty="0">
                <a:solidFill>
                  <a:prstClr val="white"/>
                </a:solidFill>
              </a:rPr>
              <a:t>SCCPHD: CHDP</a:t>
            </a:r>
            <a:r>
              <a:rPr kern="0" spc="-18" dirty="0">
                <a:solidFill>
                  <a:prstClr val="white"/>
                </a:solidFill>
              </a:rPr>
              <a:t> </a:t>
            </a:r>
            <a:r>
              <a:rPr kern="0" dirty="0">
                <a:solidFill>
                  <a:prstClr val="white"/>
                </a:solidFill>
              </a:rPr>
              <a:t>PEDIATRIC</a:t>
            </a:r>
            <a:r>
              <a:rPr kern="0" spc="-22" dirty="0">
                <a:solidFill>
                  <a:prstClr val="white"/>
                </a:solidFill>
              </a:rPr>
              <a:t> </a:t>
            </a:r>
            <a:r>
              <a:rPr kern="0" dirty="0">
                <a:solidFill>
                  <a:prstClr val="white"/>
                </a:solidFill>
              </a:rPr>
              <a:t>VISION</a:t>
            </a:r>
            <a:r>
              <a:rPr kern="0" spc="-13" dirty="0">
                <a:solidFill>
                  <a:prstClr val="white"/>
                </a:solidFill>
              </a:rPr>
              <a:t> </a:t>
            </a:r>
            <a:r>
              <a:rPr kern="0" spc="-9" dirty="0">
                <a:solidFill>
                  <a:prstClr val="white"/>
                </a:solidFill>
              </a:rPr>
              <a:t>SCREENING</a:t>
            </a:r>
          </a:p>
        </p:txBody>
      </p:sp>
    </p:spTree>
    <p:extLst>
      <p:ext uri="{BB962C8B-B14F-4D97-AF65-F5344CB8AC3E}">
        <p14:creationId xmlns:p14="http://schemas.microsoft.com/office/powerpoint/2010/main" val="119018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41885" y="1143846"/>
            <a:ext cx="4496921" cy="4219575"/>
            <a:chOff x="5241336" y="1296358"/>
            <a:chExt cx="5096510" cy="4782185"/>
          </a:xfrm>
        </p:grpSpPr>
        <p:pic>
          <p:nvPicPr>
            <p:cNvPr id="3" name="object 3"/>
            <p:cNvPicPr/>
            <p:nvPr/>
          </p:nvPicPr>
          <p:blipFill>
            <a:blip r:embed="rId3" cstate="print"/>
            <a:stretch>
              <a:fillRect/>
            </a:stretch>
          </p:blipFill>
          <p:spPr>
            <a:xfrm>
              <a:off x="5625084" y="1850136"/>
              <a:ext cx="3582923" cy="3508247"/>
            </a:xfrm>
            <a:prstGeom prst="rect">
              <a:avLst/>
            </a:prstGeom>
          </p:spPr>
        </p:pic>
        <p:sp>
          <p:nvSpPr>
            <p:cNvPr id="4" name="object 4"/>
            <p:cNvSpPr/>
            <p:nvPr/>
          </p:nvSpPr>
          <p:spPr>
            <a:xfrm>
              <a:off x="5625846" y="1852422"/>
              <a:ext cx="3581400" cy="3505200"/>
            </a:xfrm>
            <a:custGeom>
              <a:avLst/>
              <a:gdLst/>
              <a:ahLst/>
              <a:cxnLst/>
              <a:rect l="l" t="t" r="r" b="b"/>
              <a:pathLst>
                <a:path w="3581400" h="3505200">
                  <a:moveTo>
                    <a:pt x="0" y="1752600"/>
                  </a:moveTo>
                  <a:lnTo>
                    <a:pt x="643" y="1705147"/>
                  </a:lnTo>
                  <a:lnTo>
                    <a:pt x="2563" y="1658005"/>
                  </a:lnTo>
                  <a:lnTo>
                    <a:pt x="5744" y="1611191"/>
                  </a:lnTo>
                  <a:lnTo>
                    <a:pt x="10168" y="1564721"/>
                  </a:lnTo>
                  <a:lnTo>
                    <a:pt x="15821" y="1518609"/>
                  </a:lnTo>
                  <a:lnTo>
                    <a:pt x="22684" y="1472872"/>
                  </a:lnTo>
                  <a:lnTo>
                    <a:pt x="30744" y="1427526"/>
                  </a:lnTo>
                  <a:lnTo>
                    <a:pt x="39982" y="1382587"/>
                  </a:lnTo>
                  <a:lnTo>
                    <a:pt x="50383" y="1338071"/>
                  </a:lnTo>
                  <a:lnTo>
                    <a:pt x="61930" y="1293993"/>
                  </a:lnTo>
                  <a:lnTo>
                    <a:pt x="74608" y="1250370"/>
                  </a:lnTo>
                  <a:lnTo>
                    <a:pt x="88400" y="1207217"/>
                  </a:lnTo>
                  <a:lnTo>
                    <a:pt x="103290" y="1164550"/>
                  </a:lnTo>
                  <a:lnTo>
                    <a:pt x="119261" y="1122385"/>
                  </a:lnTo>
                  <a:lnTo>
                    <a:pt x="136298" y="1080739"/>
                  </a:lnTo>
                  <a:lnTo>
                    <a:pt x="154384" y="1039626"/>
                  </a:lnTo>
                  <a:lnTo>
                    <a:pt x="173503" y="999064"/>
                  </a:lnTo>
                  <a:lnTo>
                    <a:pt x="193638" y="959067"/>
                  </a:lnTo>
                  <a:lnTo>
                    <a:pt x="214774" y="919652"/>
                  </a:lnTo>
                  <a:lnTo>
                    <a:pt x="236894" y="880834"/>
                  </a:lnTo>
                  <a:lnTo>
                    <a:pt x="259982" y="842630"/>
                  </a:lnTo>
                  <a:lnTo>
                    <a:pt x="284021" y="805055"/>
                  </a:lnTo>
                  <a:lnTo>
                    <a:pt x="308996" y="768125"/>
                  </a:lnTo>
                  <a:lnTo>
                    <a:pt x="334890" y="731857"/>
                  </a:lnTo>
                  <a:lnTo>
                    <a:pt x="361687" y="696266"/>
                  </a:lnTo>
                  <a:lnTo>
                    <a:pt x="389371" y="661367"/>
                  </a:lnTo>
                  <a:lnTo>
                    <a:pt x="417925" y="627178"/>
                  </a:lnTo>
                  <a:lnTo>
                    <a:pt x="447333" y="593713"/>
                  </a:lnTo>
                  <a:lnTo>
                    <a:pt x="477579" y="560988"/>
                  </a:lnTo>
                  <a:lnTo>
                    <a:pt x="508647" y="529021"/>
                  </a:lnTo>
                  <a:lnTo>
                    <a:pt x="540520" y="497825"/>
                  </a:lnTo>
                  <a:lnTo>
                    <a:pt x="573183" y="467419"/>
                  </a:lnTo>
                  <a:lnTo>
                    <a:pt x="606619" y="437816"/>
                  </a:lnTo>
                  <a:lnTo>
                    <a:pt x="640811" y="409033"/>
                  </a:lnTo>
                  <a:lnTo>
                    <a:pt x="675744" y="381087"/>
                  </a:lnTo>
                  <a:lnTo>
                    <a:pt x="711401" y="353992"/>
                  </a:lnTo>
                  <a:lnTo>
                    <a:pt x="747766" y="327765"/>
                  </a:lnTo>
                  <a:lnTo>
                    <a:pt x="784823" y="302422"/>
                  </a:lnTo>
                  <a:lnTo>
                    <a:pt x="822555" y="277978"/>
                  </a:lnTo>
                  <a:lnTo>
                    <a:pt x="860947" y="254450"/>
                  </a:lnTo>
                  <a:lnTo>
                    <a:pt x="899982" y="231854"/>
                  </a:lnTo>
                  <a:lnTo>
                    <a:pt x="939643" y="210205"/>
                  </a:lnTo>
                  <a:lnTo>
                    <a:pt x="979915" y="189518"/>
                  </a:lnTo>
                  <a:lnTo>
                    <a:pt x="1020782" y="169811"/>
                  </a:lnTo>
                  <a:lnTo>
                    <a:pt x="1062226" y="151099"/>
                  </a:lnTo>
                  <a:lnTo>
                    <a:pt x="1104232" y="133398"/>
                  </a:lnTo>
                  <a:lnTo>
                    <a:pt x="1146784" y="116724"/>
                  </a:lnTo>
                  <a:lnTo>
                    <a:pt x="1189865" y="101092"/>
                  </a:lnTo>
                  <a:lnTo>
                    <a:pt x="1233460" y="86519"/>
                  </a:lnTo>
                  <a:lnTo>
                    <a:pt x="1277551" y="73021"/>
                  </a:lnTo>
                  <a:lnTo>
                    <a:pt x="1322122" y="60613"/>
                  </a:lnTo>
                  <a:lnTo>
                    <a:pt x="1367159" y="49311"/>
                  </a:lnTo>
                  <a:lnTo>
                    <a:pt x="1412643" y="39131"/>
                  </a:lnTo>
                  <a:lnTo>
                    <a:pt x="1458559" y="30089"/>
                  </a:lnTo>
                  <a:lnTo>
                    <a:pt x="1504891" y="22202"/>
                  </a:lnTo>
                  <a:lnTo>
                    <a:pt x="1551622" y="15484"/>
                  </a:lnTo>
                  <a:lnTo>
                    <a:pt x="1598736" y="9952"/>
                  </a:lnTo>
                  <a:lnTo>
                    <a:pt x="1646217" y="5622"/>
                  </a:lnTo>
                  <a:lnTo>
                    <a:pt x="1694049" y="2509"/>
                  </a:lnTo>
                  <a:lnTo>
                    <a:pt x="1742215" y="629"/>
                  </a:lnTo>
                  <a:lnTo>
                    <a:pt x="1790700" y="0"/>
                  </a:lnTo>
                  <a:lnTo>
                    <a:pt x="1839184" y="629"/>
                  </a:lnTo>
                  <a:lnTo>
                    <a:pt x="1887350" y="2509"/>
                  </a:lnTo>
                  <a:lnTo>
                    <a:pt x="1935182" y="5622"/>
                  </a:lnTo>
                  <a:lnTo>
                    <a:pt x="1982663" y="9952"/>
                  </a:lnTo>
                  <a:lnTo>
                    <a:pt x="2029777" y="15484"/>
                  </a:lnTo>
                  <a:lnTo>
                    <a:pt x="2076508" y="22202"/>
                  </a:lnTo>
                  <a:lnTo>
                    <a:pt x="2122840" y="30089"/>
                  </a:lnTo>
                  <a:lnTo>
                    <a:pt x="2168756" y="39131"/>
                  </a:lnTo>
                  <a:lnTo>
                    <a:pt x="2214240" y="49311"/>
                  </a:lnTo>
                  <a:lnTo>
                    <a:pt x="2259277" y="60613"/>
                  </a:lnTo>
                  <a:lnTo>
                    <a:pt x="2303848" y="73021"/>
                  </a:lnTo>
                  <a:lnTo>
                    <a:pt x="2347939" y="86519"/>
                  </a:lnTo>
                  <a:lnTo>
                    <a:pt x="2391534" y="101092"/>
                  </a:lnTo>
                  <a:lnTo>
                    <a:pt x="2434615" y="116724"/>
                  </a:lnTo>
                  <a:lnTo>
                    <a:pt x="2477167" y="133398"/>
                  </a:lnTo>
                  <a:lnTo>
                    <a:pt x="2519173" y="151099"/>
                  </a:lnTo>
                  <a:lnTo>
                    <a:pt x="2560617" y="169811"/>
                  </a:lnTo>
                  <a:lnTo>
                    <a:pt x="2601484" y="189518"/>
                  </a:lnTo>
                  <a:lnTo>
                    <a:pt x="2641756" y="210205"/>
                  </a:lnTo>
                  <a:lnTo>
                    <a:pt x="2681417" y="231854"/>
                  </a:lnTo>
                  <a:lnTo>
                    <a:pt x="2720452" y="254450"/>
                  </a:lnTo>
                  <a:lnTo>
                    <a:pt x="2758844" y="277978"/>
                  </a:lnTo>
                  <a:lnTo>
                    <a:pt x="2796576" y="302422"/>
                  </a:lnTo>
                  <a:lnTo>
                    <a:pt x="2833633" y="327765"/>
                  </a:lnTo>
                  <a:lnTo>
                    <a:pt x="2869998" y="353992"/>
                  </a:lnTo>
                  <a:lnTo>
                    <a:pt x="2905655" y="381087"/>
                  </a:lnTo>
                  <a:lnTo>
                    <a:pt x="2940588" y="409033"/>
                  </a:lnTo>
                  <a:lnTo>
                    <a:pt x="2974780" y="437816"/>
                  </a:lnTo>
                  <a:lnTo>
                    <a:pt x="3008216" y="467419"/>
                  </a:lnTo>
                  <a:lnTo>
                    <a:pt x="3040879" y="497825"/>
                  </a:lnTo>
                  <a:lnTo>
                    <a:pt x="3072752" y="529021"/>
                  </a:lnTo>
                  <a:lnTo>
                    <a:pt x="3103820" y="560988"/>
                  </a:lnTo>
                  <a:lnTo>
                    <a:pt x="3134066" y="593713"/>
                  </a:lnTo>
                  <a:lnTo>
                    <a:pt x="3163474" y="627178"/>
                  </a:lnTo>
                  <a:lnTo>
                    <a:pt x="3192028" y="661367"/>
                  </a:lnTo>
                  <a:lnTo>
                    <a:pt x="3219712" y="696266"/>
                  </a:lnTo>
                  <a:lnTo>
                    <a:pt x="3246509" y="731857"/>
                  </a:lnTo>
                  <a:lnTo>
                    <a:pt x="3272403" y="768125"/>
                  </a:lnTo>
                  <a:lnTo>
                    <a:pt x="3297378" y="805055"/>
                  </a:lnTo>
                  <a:lnTo>
                    <a:pt x="3321417" y="842630"/>
                  </a:lnTo>
                  <a:lnTo>
                    <a:pt x="3344505" y="880834"/>
                  </a:lnTo>
                  <a:lnTo>
                    <a:pt x="3366625" y="919652"/>
                  </a:lnTo>
                  <a:lnTo>
                    <a:pt x="3387761" y="959067"/>
                  </a:lnTo>
                  <a:lnTo>
                    <a:pt x="3407896" y="999064"/>
                  </a:lnTo>
                  <a:lnTo>
                    <a:pt x="3427015" y="1039626"/>
                  </a:lnTo>
                  <a:lnTo>
                    <a:pt x="3445101" y="1080739"/>
                  </a:lnTo>
                  <a:lnTo>
                    <a:pt x="3462138" y="1122385"/>
                  </a:lnTo>
                  <a:lnTo>
                    <a:pt x="3478109" y="1164550"/>
                  </a:lnTo>
                  <a:lnTo>
                    <a:pt x="3492999" y="1207217"/>
                  </a:lnTo>
                  <a:lnTo>
                    <a:pt x="3506791" y="1250370"/>
                  </a:lnTo>
                  <a:lnTo>
                    <a:pt x="3519469" y="1293993"/>
                  </a:lnTo>
                  <a:lnTo>
                    <a:pt x="3531016" y="1338071"/>
                  </a:lnTo>
                  <a:lnTo>
                    <a:pt x="3541417" y="1382587"/>
                  </a:lnTo>
                  <a:lnTo>
                    <a:pt x="3550655" y="1427526"/>
                  </a:lnTo>
                  <a:lnTo>
                    <a:pt x="3558715" y="1472872"/>
                  </a:lnTo>
                  <a:lnTo>
                    <a:pt x="3565578" y="1518609"/>
                  </a:lnTo>
                  <a:lnTo>
                    <a:pt x="3571231" y="1564721"/>
                  </a:lnTo>
                  <a:lnTo>
                    <a:pt x="3575655" y="1611191"/>
                  </a:lnTo>
                  <a:lnTo>
                    <a:pt x="3578836" y="1658005"/>
                  </a:lnTo>
                  <a:lnTo>
                    <a:pt x="3580756" y="1705147"/>
                  </a:lnTo>
                  <a:lnTo>
                    <a:pt x="3581400" y="1752600"/>
                  </a:lnTo>
                  <a:lnTo>
                    <a:pt x="3580756" y="1800052"/>
                  </a:lnTo>
                  <a:lnTo>
                    <a:pt x="3578836" y="1847194"/>
                  </a:lnTo>
                  <a:lnTo>
                    <a:pt x="3575655" y="1894008"/>
                  </a:lnTo>
                  <a:lnTo>
                    <a:pt x="3571231" y="1940478"/>
                  </a:lnTo>
                  <a:lnTo>
                    <a:pt x="3565578" y="1986590"/>
                  </a:lnTo>
                  <a:lnTo>
                    <a:pt x="3558715" y="2032327"/>
                  </a:lnTo>
                  <a:lnTo>
                    <a:pt x="3550655" y="2077673"/>
                  </a:lnTo>
                  <a:lnTo>
                    <a:pt x="3541417" y="2122612"/>
                  </a:lnTo>
                  <a:lnTo>
                    <a:pt x="3531016" y="2167128"/>
                  </a:lnTo>
                  <a:lnTo>
                    <a:pt x="3519469" y="2211206"/>
                  </a:lnTo>
                  <a:lnTo>
                    <a:pt x="3506791" y="2254829"/>
                  </a:lnTo>
                  <a:lnTo>
                    <a:pt x="3492999" y="2297982"/>
                  </a:lnTo>
                  <a:lnTo>
                    <a:pt x="3478109" y="2340649"/>
                  </a:lnTo>
                  <a:lnTo>
                    <a:pt x="3462138" y="2382814"/>
                  </a:lnTo>
                  <a:lnTo>
                    <a:pt x="3445101" y="2424460"/>
                  </a:lnTo>
                  <a:lnTo>
                    <a:pt x="3427015" y="2465573"/>
                  </a:lnTo>
                  <a:lnTo>
                    <a:pt x="3407896" y="2506135"/>
                  </a:lnTo>
                  <a:lnTo>
                    <a:pt x="3387761" y="2546132"/>
                  </a:lnTo>
                  <a:lnTo>
                    <a:pt x="3366625" y="2585547"/>
                  </a:lnTo>
                  <a:lnTo>
                    <a:pt x="3344505" y="2624365"/>
                  </a:lnTo>
                  <a:lnTo>
                    <a:pt x="3321417" y="2662569"/>
                  </a:lnTo>
                  <a:lnTo>
                    <a:pt x="3297378" y="2700144"/>
                  </a:lnTo>
                  <a:lnTo>
                    <a:pt x="3272403" y="2737074"/>
                  </a:lnTo>
                  <a:lnTo>
                    <a:pt x="3246509" y="2773342"/>
                  </a:lnTo>
                  <a:lnTo>
                    <a:pt x="3219712" y="2808933"/>
                  </a:lnTo>
                  <a:lnTo>
                    <a:pt x="3192028" y="2843832"/>
                  </a:lnTo>
                  <a:lnTo>
                    <a:pt x="3163474" y="2878021"/>
                  </a:lnTo>
                  <a:lnTo>
                    <a:pt x="3134066" y="2911486"/>
                  </a:lnTo>
                  <a:lnTo>
                    <a:pt x="3103820" y="2944211"/>
                  </a:lnTo>
                  <a:lnTo>
                    <a:pt x="3072752" y="2976178"/>
                  </a:lnTo>
                  <a:lnTo>
                    <a:pt x="3040879" y="3007374"/>
                  </a:lnTo>
                  <a:lnTo>
                    <a:pt x="3008216" y="3037780"/>
                  </a:lnTo>
                  <a:lnTo>
                    <a:pt x="2974780" y="3067383"/>
                  </a:lnTo>
                  <a:lnTo>
                    <a:pt x="2940588" y="3096166"/>
                  </a:lnTo>
                  <a:lnTo>
                    <a:pt x="2905655" y="3124112"/>
                  </a:lnTo>
                  <a:lnTo>
                    <a:pt x="2869998" y="3151207"/>
                  </a:lnTo>
                  <a:lnTo>
                    <a:pt x="2833633" y="3177434"/>
                  </a:lnTo>
                  <a:lnTo>
                    <a:pt x="2796576" y="3202777"/>
                  </a:lnTo>
                  <a:lnTo>
                    <a:pt x="2758844" y="3227221"/>
                  </a:lnTo>
                  <a:lnTo>
                    <a:pt x="2720452" y="3250749"/>
                  </a:lnTo>
                  <a:lnTo>
                    <a:pt x="2681417" y="3273345"/>
                  </a:lnTo>
                  <a:lnTo>
                    <a:pt x="2641756" y="3294994"/>
                  </a:lnTo>
                  <a:lnTo>
                    <a:pt x="2601484" y="3315681"/>
                  </a:lnTo>
                  <a:lnTo>
                    <a:pt x="2560617" y="3335388"/>
                  </a:lnTo>
                  <a:lnTo>
                    <a:pt x="2519173" y="3354100"/>
                  </a:lnTo>
                  <a:lnTo>
                    <a:pt x="2477167" y="3371801"/>
                  </a:lnTo>
                  <a:lnTo>
                    <a:pt x="2434615" y="3388475"/>
                  </a:lnTo>
                  <a:lnTo>
                    <a:pt x="2391534" y="3404107"/>
                  </a:lnTo>
                  <a:lnTo>
                    <a:pt x="2347939" y="3418680"/>
                  </a:lnTo>
                  <a:lnTo>
                    <a:pt x="2303848" y="3432178"/>
                  </a:lnTo>
                  <a:lnTo>
                    <a:pt x="2259277" y="3444586"/>
                  </a:lnTo>
                  <a:lnTo>
                    <a:pt x="2214240" y="3455888"/>
                  </a:lnTo>
                  <a:lnTo>
                    <a:pt x="2168756" y="3466068"/>
                  </a:lnTo>
                  <a:lnTo>
                    <a:pt x="2122840" y="3475110"/>
                  </a:lnTo>
                  <a:lnTo>
                    <a:pt x="2076508" y="3482997"/>
                  </a:lnTo>
                  <a:lnTo>
                    <a:pt x="2029777" y="3489715"/>
                  </a:lnTo>
                  <a:lnTo>
                    <a:pt x="1982663" y="3495247"/>
                  </a:lnTo>
                  <a:lnTo>
                    <a:pt x="1935182" y="3499577"/>
                  </a:lnTo>
                  <a:lnTo>
                    <a:pt x="1887350" y="3502690"/>
                  </a:lnTo>
                  <a:lnTo>
                    <a:pt x="1839184" y="3504570"/>
                  </a:lnTo>
                  <a:lnTo>
                    <a:pt x="1790700" y="3505200"/>
                  </a:lnTo>
                  <a:lnTo>
                    <a:pt x="1742215" y="3504570"/>
                  </a:lnTo>
                  <a:lnTo>
                    <a:pt x="1694049" y="3502690"/>
                  </a:lnTo>
                  <a:lnTo>
                    <a:pt x="1646217" y="3499577"/>
                  </a:lnTo>
                  <a:lnTo>
                    <a:pt x="1598736" y="3495247"/>
                  </a:lnTo>
                  <a:lnTo>
                    <a:pt x="1551622" y="3489715"/>
                  </a:lnTo>
                  <a:lnTo>
                    <a:pt x="1504891" y="3482997"/>
                  </a:lnTo>
                  <a:lnTo>
                    <a:pt x="1458559" y="3475110"/>
                  </a:lnTo>
                  <a:lnTo>
                    <a:pt x="1412643" y="3466068"/>
                  </a:lnTo>
                  <a:lnTo>
                    <a:pt x="1367159" y="3455888"/>
                  </a:lnTo>
                  <a:lnTo>
                    <a:pt x="1322122" y="3444586"/>
                  </a:lnTo>
                  <a:lnTo>
                    <a:pt x="1277551" y="3432178"/>
                  </a:lnTo>
                  <a:lnTo>
                    <a:pt x="1233460" y="3418680"/>
                  </a:lnTo>
                  <a:lnTo>
                    <a:pt x="1189865" y="3404107"/>
                  </a:lnTo>
                  <a:lnTo>
                    <a:pt x="1146784" y="3388475"/>
                  </a:lnTo>
                  <a:lnTo>
                    <a:pt x="1104232" y="3371801"/>
                  </a:lnTo>
                  <a:lnTo>
                    <a:pt x="1062226" y="3354100"/>
                  </a:lnTo>
                  <a:lnTo>
                    <a:pt x="1020782" y="3335388"/>
                  </a:lnTo>
                  <a:lnTo>
                    <a:pt x="979915" y="3315681"/>
                  </a:lnTo>
                  <a:lnTo>
                    <a:pt x="939643" y="3294994"/>
                  </a:lnTo>
                  <a:lnTo>
                    <a:pt x="899982" y="3273345"/>
                  </a:lnTo>
                  <a:lnTo>
                    <a:pt x="860947" y="3250749"/>
                  </a:lnTo>
                  <a:lnTo>
                    <a:pt x="822555" y="3227221"/>
                  </a:lnTo>
                  <a:lnTo>
                    <a:pt x="784823" y="3202777"/>
                  </a:lnTo>
                  <a:lnTo>
                    <a:pt x="747766" y="3177434"/>
                  </a:lnTo>
                  <a:lnTo>
                    <a:pt x="711401" y="3151207"/>
                  </a:lnTo>
                  <a:lnTo>
                    <a:pt x="675744" y="3124112"/>
                  </a:lnTo>
                  <a:lnTo>
                    <a:pt x="640811" y="3096166"/>
                  </a:lnTo>
                  <a:lnTo>
                    <a:pt x="606619" y="3067383"/>
                  </a:lnTo>
                  <a:lnTo>
                    <a:pt x="573183" y="3037780"/>
                  </a:lnTo>
                  <a:lnTo>
                    <a:pt x="540520" y="3007374"/>
                  </a:lnTo>
                  <a:lnTo>
                    <a:pt x="508647" y="2976178"/>
                  </a:lnTo>
                  <a:lnTo>
                    <a:pt x="477579" y="2944211"/>
                  </a:lnTo>
                  <a:lnTo>
                    <a:pt x="447333" y="2911486"/>
                  </a:lnTo>
                  <a:lnTo>
                    <a:pt x="417925" y="2878021"/>
                  </a:lnTo>
                  <a:lnTo>
                    <a:pt x="389371" y="2843832"/>
                  </a:lnTo>
                  <a:lnTo>
                    <a:pt x="361687" y="2808933"/>
                  </a:lnTo>
                  <a:lnTo>
                    <a:pt x="334890" y="2773342"/>
                  </a:lnTo>
                  <a:lnTo>
                    <a:pt x="308996" y="2737074"/>
                  </a:lnTo>
                  <a:lnTo>
                    <a:pt x="284021" y="2700144"/>
                  </a:lnTo>
                  <a:lnTo>
                    <a:pt x="259982" y="2662569"/>
                  </a:lnTo>
                  <a:lnTo>
                    <a:pt x="236894" y="2624365"/>
                  </a:lnTo>
                  <a:lnTo>
                    <a:pt x="214774" y="2585547"/>
                  </a:lnTo>
                  <a:lnTo>
                    <a:pt x="193638" y="2546132"/>
                  </a:lnTo>
                  <a:lnTo>
                    <a:pt x="173503" y="2506135"/>
                  </a:lnTo>
                  <a:lnTo>
                    <a:pt x="154384" y="2465573"/>
                  </a:lnTo>
                  <a:lnTo>
                    <a:pt x="136298" y="2424460"/>
                  </a:lnTo>
                  <a:lnTo>
                    <a:pt x="119261" y="2382814"/>
                  </a:lnTo>
                  <a:lnTo>
                    <a:pt x="103290" y="2340649"/>
                  </a:lnTo>
                  <a:lnTo>
                    <a:pt x="88400" y="2297982"/>
                  </a:lnTo>
                  <a:lnTo>
                    <a:pt x="74608" y="2254829"/>
                  </a:lnTo>
                  <a:lnTo>
                    <a:pt x="61930" y="2211206"/>
                  </a:lnTo>
                  <a:lnTo>
                    <a:pt x="50383" y="2167128"/>
                  </a:lnTo>
                  <a:lnTo>
                    <a:pt x="39982" y="2122612"/>
                  </a:lnTo>
                  <a:lnTo>
                    <a:pt x="30744" y="2077673"/>
                  </a:lnTo>
                  <a:lnTo>
                    <a:pt x="22684" y="2032327"/>
                  </a:lnTo>
                  <a:lnTo>
                    <a:pt x="15821" y="1986590"/>
                  </a:lnTo>
                  <a:lnTo>
                    <a:pt x="10168" y="1940478"/>
                  </a:lnTo>
                  <a:lnTo>
                    <a:pt x="5744" y="1894008"/>
                  </a:lnTo>
                  <a:lnTo>
                    <a:pt x="2563" y="1847194"/>
                  </a:lnTo>
                  <a:lnTo>
                    <a:pt x="643" y="1800052"/>
                  </a:lnTo>
                  <a:lnTo>
                    <a:pt x="0" y="1752600"/>
                  </a:lnTo>
                  <a:close/>
                </a:path>
              </a:pathLst>
            </a:custGeom>
            <a:ln w="114300">
              <a:solidFill>
                <a:srgbClr val="D9D9D9"/>
              </a:solidFill>
            </a:ln>
          </p:spPr>
          <p:txBody>
            <a:bodyPr wrap="square" lIns="0" tIns="0" rIns="0" bIns="0" rtlCol="0"/>
            <a:lstStyle/>
            <a:p>
              <a:pPr defTabSz="806867"/>
              <a:endParaRPr sz="1588" kern="0" dirty="0">
                <a:solidFill>
                  <a:sysClr val="windowText" lastClr="000000"/>
                </a:solidFill>
              </a:endParaRPr>
            </a:p>
          </p:txBody>
        </p:sp>
        <p:sp>
          <p:nvSpPr>
            <p:cNvPr id="5" name="object 5"/>
            <p:cNvSpPr/>
            <p:nvPr/>
          </p:nvSpPr>
          <p:spPr>
            <a:xfrm>
              <a:off x="8855181" y="3806550"/>
              <a:ext cx="1474470" cy="1201420"/>
            </a:xfrm>
            <a:custGeom>
              <a:avLst/>
              <a:gdLst/>
              <a:ahLst/>
              <a:cxnLst/>
              <a:rect l="l" t="t" r="r" b="b"/>
              <a:pathLst>
                <a:path w="1474470" h="1201420">
                  <a:moveTo>
                    <a:pt x="386880" y="0"/>
                  </a:moveTo>
                  <a:lnTo>
                    <a:pt x="0" y="766483"/>
                  </a:lnTo>
                  <a:lnTo>
                    <a:pt x="1241983" y="1201013"/>
                  </a:lnTo>
                  <a:lnTo>
                    <a:pt x="1474101" y="741133"/>
                  </a:lnTo>
                  <a:lnTo>
                    <a:pt x="386880" y="0"/>
                  </a:lnTo>
                  <a:close/>
                </a:path>
              </a:pathLst>
            </a:custGeom>
            <a:solidFill>
              <a:srgbClr val="D9D9D9"/>
            </a:solidFill>
          </p:spPr>
          <p:txBody>
            <a:bodyPr wrap="square" lIns="0" tIns="0" rIns="0" bIns="0" rtlCol="0"/>
            <a:lstStyle/>
            <a:p>
              <a:pPr defTabSz="806867"/>
              <a:endParaRPr sz="1588" kern="0" dirty="0">
                <a:solidFill>
                  <a:sysClr val="windowText" lastClr="000000"/>
                </a:solidFill>
              </a:endParaRPr>
            </a:p>
          </p:txBody>
        </p:sp>
        <p:sp>
          <p:nvSpPr>
            <p:cNvPr id="6" name="object 6"/>
            <p:cNvSpPr/>
            <p:nvPr/>
          </p:nvSpPr>
          <p:spPr>
            <a:xfrm>
              <a:off x="8855181" y="3806550"/>
              <a:ext cx="1474470" cy="1201420"/>
            </a:xfrm>
            <a:custGeom>
              <a:avLst/>
              <a:gdLst/>
              <a:ahLst/>
              <a:cxnLst/>
              <a:rect l="l" t="t" r="r" b="b"/>
              <a:pathLst>
                <a:path w="1474470" h="1201420">
                  <a:moveTo>
                    <a:pt x="0" y="766483"/>
                  </a:moveTo>
                  <a:lnTo>
                    <a:pt x="386880" y="0"/>
                  </a:lnTo>
                  <a:lnTo>
                    <a:pt x="1474101" y="741133"/>
                  </a:lnTo>
                  <a:lnTo>
                    <a:pt x="1241983" y="1201013"/>
                  </a:lnTo>
                  <a:lnTo>
                    <a:pt x="0" y="766483"/>
                  </a:lnTo>
                  <a:close/>
                </a:path>
              </a:pathLst>
            </a:custGeom>
            <a:ln w="15875">
              <a:solidFill>
                <a:srgbClr val="D9D9D9"/>
              </a:solidFill>
            </a:ln>
          </p:spPr>
          <p:txBody>
            <a:bodyPr wrap="square" lIns="0" tIns="0" rIns="0" bIns="0" rtlCol="0"/>
            <a:lstStyle/>
            <a:p>
              <a:pPr defTabSz="806867"/>
              <a:endParaRPr sz="1588" kern="0" dirty="0">
                <a:solidFill>
                  <a:sysClr val="windowText" lastClr="000000"/>
                </a:solidFill>
              </a:endParaRPr>
            </a:p>
          </p:txBody>
        </p:sp>
        <p:pic>
          <p:nvPicPr>
            <p:cNvPr id="7" name="object 7"/>
            <p:cNvPicPr/>
            <p:nvPr/>
          </p:nvPicPr>
          <p:blipFill>
            <a:blip r:embed="rId4" cstate="print"/>
            <a:stretch>
              <a:fillRect/>
            </a:stretch>
          </p:blipFill>
          <p:spPr>
            <a:xfrm>
              <a:off x="5276256" y="2756916"/>
              <a:ext cx="582164" cy="1675976"/>
            </a:xfrm>
            <a:prstGeom prst="rect">
              <a:avLst/>
            </a:prstGeom>
          </p:spPr>
        </p:pic>
        <p:sp>
          <p:nvSpPr>
            <p:cNvPr id="8" name="object 8"/>
            <p:cNvSpPr/>
            <p:nvPr/>
          </p:nvSpPr>
          <p:spPr>
            <a:xfrm>
              <a:off x="5276261" y="2757014"/>
              <a:ext cx="582295" cy="1676400"/>
            </a:xfrm>
            <a:custGeom>
              <a:avLst/>
              <a:gdLst/>
              <a:ahLst/>
              <a:cxnLst/>
              <a:rect l="l" t="t" r="r" b="b"/>
              <a:pathLst>
                <a:path w="582295" h="1676400">
                  <a:moveTo>
                    <a:pt x="582167" y="1671583"/>
                  </a:moveTo>
                  <a:lnTo>
                    <a:pt x="544635" y="1675834"/>
                  </a:lnTo>
                  <a:lnTo>
                    <a:pt x="507538" y="1675873"/>
                  </a:lnTo>
                  <a:lnTo>
                    <a:pt x="470975" y="1671827"/>
                  </a:lnTo>
                  <a:lnTo>
                    <a:pt x="399843" y="1651980"/>
                  </a:lnTo>
                  <a:lnTo>
                    <a:pt x="332022" y="1617302"/>
                  </a:lnTo>
                  <a:lnTo>
                    <a:pt x="299599" y="1594716"/>
                  </a:lnTo>
                  <a:lnTo>
                    <a:pt x="268298" y="1568801"/>
                  </a:lnTo>
                  <a:lnTo>
                    <a:pt x="238216" y="1539682"/>
                  </a:lnTo>
                  <a:lnTo>
                    <a:pt x="209453" y="1507485"/>
                  </a:lnTo>
                  <a:lnTo>
                    <a:pt x="182106" y="1472336"/>
                  </a:lnTo>
                  <a:lnTo>
                    <a:pt x="156273" y="1434362"/>
                  </a:lnTo>
                  <a:lnTo>
                    <a:pt x="132052" y="1393688"/>
                  </a:lnTo>
                  <a:lnTo>
                    <a:pt x="109542" y="1350440"/>
                  </a:lnTo>
                  <a:lnTo>
                    <a:pt x="88839" y="1304745"/>
                  </a:lnTo>
                  <a:lnTo>
                    <a:pt x="70044" y="1256728"/>
                  </a:lnTo>
                  <a:lnTo>
                    <a:pt x="53252" y="1206516"/>
                  </a:lnTo>
                  <a:lnTo>
                    <a:pt x="38563" y="1154234"/>
                  </a:lnTo>
                  <a:lnTo>
                    <a:pt x="26075" y="1100009"/>
                  </a:lnTo>
                  <a:lnTo>
                    <a:pt x="15885" y="1043966"/>
                  </a:lnTo>
                  <a:lnTo>
                    <a:pt x="8091" y="986231"/>
                  </a:lnTo>
                  <a:lnTo>
                    <a:pt x="2793" y="926931"/>
                  </a:lnTo>
                  <a:lnTo>
                    <a:pt x="180" y="869660"/>
                  </a:lnTo>
                  <a:lnTo>
                    <a:pt x="0" y="813021"/>
                  </a:lnTo>
                  <a:lnTo>
                    <a:pt x="2183" y="757149"/>
                  </a:lnTo>
                  <a:lnTo>
                    <a:pt x="6660" y="702184"/>
                  </a:lnTo>
                  <a:lnTo>
                    <a:pt x="13361" y="648262"/>
                  </a:lnTo>
                  <a:lnTo>
                    <a:pt x="22216" y="595520"/>
                  </a:lnTo>
                  <a:lnTo>
                    <a:pt x="33156" y="544096"/>
                  </a:lnTo>
                  <a:lnTo>
                    <a:pt x="46111" y="494127"/>
                  </a:lnTo>
                  <a:lnTo>
                    <a:pt x="61011" y="445751"/>
                  </a:lnTo>
                  <a:lnTo>
                    <a:pt x="77787" y="399104"/>
                  </a:lnTo>
                  <a:lnTo>
                    <a:pt x="96368" y="354325"/>
                  </a:lnTo>
                  <a:lnTo>
                    <a:pt x="116686" y="311551"/>
                  </a:lnTo>
                  <a:lnTo>
                    <a:pt x="138671" y="270919"/>
                  </a:lnTo>
                  <a:lnTo>
                    <a:pt x="162253" y="232566"/>
                  </a:lnTo>
                  <a:lnTo>
                    <a:pt x="187361" y="196630"/>
                  </a:lnTo>
                  <a:lnTo>
                    <a:pt x="213928" y="163247"/>
                  </a:lnTo>
                  <a:lnTo>
                    <a:pt x="241882" y="132557"/>
                  </a:lnTo>
                  <a:lnTo>
                    <a:pt x="271155" y="104695"/>
                  </a:lnTo>
                  <a:lnTo>
                    <a:pt x="301676" y="79799"/>
                  </a:lnTo>
                  <a:lnTo>
                    <a:pt x="333376" y="58006"/>
                  </a:lnTo>
                  <a:lnTo>
                    <a:pt x="400034" y="24282"/>
                  </a:lnTo>
                  <a:lnTo>
                    <a:pt x="470572" y="4619"/>
                  </a:lnTo>
                  <a:lnTo>
                    <a:pt x="518297" y="0"/>
                  </a:lnTo>
                  <a:lnTo>
                    <a:pt x="542204" y="283"/>
                  </a:lnTo>
                  <a:lnTo>
                    <a:pt x="566089" y="2295"/>
                  </a:lnTo>
                  <a:lnTo>
                    <a:pt x="582167" y="1671583"/>
                  </a:lnTo>
                  <a:close/>
                </a:path>
              </a:pathLst>
            </a:custGeom>
            <a:ln w="69850">
              <a:solidFill>
                <a:srgbClr val="D9D9D9"/>
              </a:solidFill>
            </a:ln>
          </p:spPr>
          <p:txBody>
            <a:bodyPr wrap="square" lIns="0" tIns="0" rIns="0" bIns="0" rtlCol="0"/>
            <a:lstStyle/>
            <a:p>
              <a:pPr defTabSz="806867"/>
              <a:endParaRPr sz="1588" kern="0" dirty="0">
                <a:solidFill>
                  <a:sysClr val="windowText" lastClr="000000"/>
                </a:solidFill>
              </a:endParaRPr>
            </a:p>
          </p:txBody>
        </p:sp>
        <p:pic>
          <p:nvPicPr>
            <p:cNvPr id="9" name="object 9"/>
            <p:cNvPicPr/>
            <p:nvPr/>
          </p:nvPicPr>
          <p:blipFill>
            <a:blip r:embed="rId5" cstate="print"/>
            <a:stretch>
              <a:fillRect/>
            </a:stretch>
          </p:blipFill>
          <p:spPr>
            <a:xfrm>
              <a:off x="5711952" y="1900427"/>
              <a:ext cx="3436619" cy="3380231"/>
            </a:xfrm>
            <a:prstGeom prst="rect">
              <a:avLst/>
            </a:prstGeom>
          </p:spPr>
        </p:pic>
        <p:sp>
          <p:nvSpPr>
            <p:cNvPr id="10" name="object 10"/>
            <p:cNvSpPr/>
            <p:nvPr/>
          </p:nvSpPr>
          <p:spPr>
            <a:xfrm>
              <a:off x="5713476" y="1901952"/>
              <a:ext cx="3434079" cy="3377565"/>
            </a:xfrm>
            <a:custGeom>
              <a:avLst/>
              <a:gdLst/>
              <a:ahLst/>
              <a:cxnLst/>
              <a:rect l="l" t="t" r="r" b="b"/>
              <a:pathLst>
                <a:path w="3434079" h="3377565">
                  <a:moveTo>
                    <a:pt x="0" y="1688592"/>
                  </a:moveTo>
                  <a:lnTo>
                    <a:pt x="682" y="1640515"/>
                  </a:lnTo>
                  <a:lnTo>
                    <a:pt x="2717" y="1592771"/>
                  </a:lnTo>
                  <a:lnTo>
                    <a:pt x="6087" y="1545377"/>
                  </a:lnTo>
                  <a:lnTo>
                    <a:pt x="10774" y="1498352"/>
                  </a:lnTo>
                  <a:lnTo>
                    <a:pt x="16759" y="1451713"/>
                  </a:lnTo>
                  <a:lnTo>
                    <a:pt x="24024" y="1405479"/>
                  </a:lnTo>
                  <a:lnTo>
                    <a:pt x="32551" y="1359666"/>
                  </a:lnTo>
                  <a:lnTo>
                    <a:pt x="42323" y="1314293"/>
                  </a:lnTo>
                  <a:lnTo>
                    <a:pt x="53321" y="1269377"/>
                  </a:lnTo>
                  <a:lnTo>
                    <a:pt x="65526" y="1224936"/>
                  </a:lnTo>
                  <a:lnTo>
                    <a:pt x="78921" y="1180989"/>
                  </a:lnTo>
                  <a:lnTo>
                    <a:pt x="93488" y="1137553"/>
                  </a:lnTo>
                  <a:lnTo>
                    <a:pt x="109209" y="1094645"/>
                  </a:lnTo>
                  <a:lnTo>
                    <a:pt x="126065" y="1052284"/>
                  </a:lnTo>
                  <a:lnTo>
                    <a:pt x="144038" y="1010487"/>
                  </a:lnTo>
                  <a:lnTo>
                    <a:pt x="163110" y="969273"/>
                  </a:lnTo>
                  <a:lnTo>
                    <a:pt x="183264" y="928659"/>
                  </a:lnTo>
                  <a:lnTo>
                    <a:pt x="204480" y="888662"/>
                  </a:lnTo>
                  <a:lnTo>
                    <a:pt x="226741" y="849301"/>
                  </a:lnTo>
                  <a:lnTo>
                    <a:pt x="250029" y="810594"/>
                  </a:lnTo>
                  <a:lnTo>
                    <a:pt x="274326" y="772558"/>
                  </a:lnTo>
                  <a:lnTo>
                    <a:pt x="299613" y="735211"/>
                  </a:lnTo>
                  <a:lnTo>
                    <a:pt x="325872" y="698571"/>
                  </a:lnTo>
                  <a:lnTo>
                    <a:pt x="353086" y="662656"/>
                  </a:lnTo>
                  <a:lnTo>
                    <a:pt x="381236" y="627484"/>
                  </a:lnTo>
                  <a:lnTo>
                    <a:pt x="410303" y="593071"/>
                  </a:lnTo>
                  <a:lnTo>
                    <a:pt x="440271" y="559438"/>
                  </a:lnTo>
                  <a:lnTo>
                    <a:pt x="471121" y="526600"/>
                  </a:lnTo>
                  <a:lnTo>
                    <a:pt x="502834" y="494576"/>
                  </a:lnTo>
                  <a:lnTo>
                    <a:pt x="535393" y="463383"/>
                  </a:lnTo>
                  <a:lnTo>
                    <a:pt x="568779" y="433040"/>
                  </a:lnTo>
                  <a:lnTo>
                    <a:pt x="602974" y="403565"/>
                  </a:lnTo>
                  <a:lnTo>
                    <a:pt x="637961" y="374974"/>
                  </a:lnTo>
                  <a:lnTo>
                    <a:pt x="673721" y="347287"/>
                  </a:lnTo>
                  <a:lnTo>
                    <a:pt x="710236" y="320520"/>
                  </a:lnTo>
                  <a:lnTo>
                    <a:pt x="747487" y="294692"/>
                  </a:lnTo>
                  <a:lnTo>
                    <a:pt x="785458" y="269820"/>
                  </a:lnTo>
                  <a:lnTo>
                    <a:pt x="824129" y="245923"/>
                  </a:lnTo>
                  <a:lnTo>
                    <a:pt x="863482" y="223017"/>
                  </a:lnTo>
                  <a:lnTo>
                    <a:pt x="903500" y="201122"/>
                  </a:lnTo>
                  <a:lnTo>
                    <a:pt x="944165" y="180254"/>
                  </a:lnTo>
                  <a:lnTo>
                    <a:pt x="985457" y="160431"/>
                  </a:lnTo>
                  <a:lnTo>
                    <a:pt x="1027360" y="141672"/>
                  </a:lnTo>
                  <a:lnTo>
                    <a:pt x="1069854" y="123994"/>
                  </a:lnTo>
                  <a:lnTo>
                    <a:pt x="1112922" y="107415"/>
                  </a:lnTo>
                  <a:lnTo>
                    <a:pt x="1156546" y="91953"/>
                  </a:lnTo>
                  <a:lnTo>
                    <a:pt x="1200708" y="77625"/>
                  </a:lnTo>
                  <a:lnTo>
                    <a:pt x="1245389" y="64450"/>
                  </a:lnTo>
                  <a:lnTo>
                    <a:pt x="1290572" y="52445"/>
                  </a:lnTo>
                  <a:lnTo>
                    <a:pt x="1336237" y="41628"/>
                  </a:lnTo>
                  <a:lnTo>
                    <a:pt x="1382368" y="32017"/>
                  </a:lnTo>
                  <a:lnTo>
                    <a:pt x="1428946" y="23629"/>
                  </a:lnTo>
                  <a:lnTo>
                    <a:pt x="1475953" y="16483"/>
                  </a:lnTo>
                  <a:lnTo>
                    <a:pt x="1523370" y="10597"/>
                  </a:lnTo>
                  <a:lnTo>
                    <a:pt x="1571180" y="5987"/>
                  </a:lnTo>
                  <a:lnTo>
                    <a:pt x="1619365" y="2673"/>
                  </a:lnTo>
                  <a:lnTo>
                    <a:pt x="1667906" y="671"/>
                  </a:lnTo>
                  <a:lnTo>
                    <a:pt x="1716786" y="0"/>
                  </a:lnTo>
                  <a:lnTo>
                    <a:pt x="1765665" y="671"/>
                  </a:lnTo>
                  <a:lnTo>
                    <a:pt x="1814206" y="2673"/>
                  </a:lnTo>
                  <a:lnTo>
                    <a:pt x="1862391" y="5987"/>
                  </a:lnTo>
                  <a:lnTo>
                    <a:pt x="1910201" y="10597"/>
                  </a:lnTo>
                  <a:lnTo>
                    <a:pt x="1957618" y="16483"/>
                  </a:lnTo>
                  <a:lnTo>
                    <a:pt x="2004625" y="23629"/>
                  </a:lnTo>
                  <a:lnTo>
                    <a:pt x="2051203" y="32017"/>
                  </a:lnTo>
                  <a:lnTo>
                    <a:pt x="2097334" y="41628"/>
                  </a:lnTo>
                  <a:lnTo>
                    <a:pt x="2142999" y="52445"/>
                  </a:lnTo>
                  <a:lnTo>
                    <a:pt x="2188182" y="64450"/>
                  </a:lnTo>
                  <a:lnTo>
                    <a:pt x="2232863" y="77625"/>
                  </a:lnTo>
                  <a:lnTo>
                    <a:pt x="2277025" y="91953"/>
                  </a:lnTo>
                  <a:lnTo>
                    <a:pt x="2320649" y="107415"/>
                  </a:lnTo>
                  <a:lnTo>
                    <a:pt x="2363717" y="123994"/>
                  </a:lnTo>
                  <a:lnTo>
                    <a:pt x="2406211" y="141672"/>
                  </a:lnTo>
                  <a:lnTo>
                    <a:pt x="2448114" y="160431"/>
                  </a:lnTo>
                  <a:lnTo>
                    <a:pt x="2489406" y="180254"/>
                  </a:lnTo>
                  <a:lnTo>
                    <a:pt x="2530071" y="201122"/>
                  </a:lnTo>
                  <a:lnTo>
                    <a:pt x="2570089" y="223017"/>
                  </a:lnTo>
                  <a:lnTo>
                    <a:pt x="2609442" y="245923"/>
                  </a:lnTo>
                  <a:lnTo>
                    <a:pt x="2648113" y="269820"/>
                  </a:lnTo>
                  <a:lnTo>
                    <a:pt x="2686084" y="294692"/>
                  </a:lnTo>
                  <a:lnTo>
                    <a:pt x="2723335" y="320520"/>
                  </a:lnTo>
                  <a:lnTo>
                    <a:pt x="2759850" y="347287"/>
                  </a:lnTo>
                  <a:lnTo>
                    <a:pt x="2795610" y="374974"/>
                  </a:lnTo>
                  <a:lnTo>
                    <a:pt x="2830597" y="403565"/>
                  </a:lnTo>
                  <a:lnTo>
                    <a:pt x="2864792" y="433040"/>
                  </a:lnTo>
                  <a:lnTo>
                    <a:pt x="2898178" y="463383"/>
                  </a:lnTo>
                  <a:lnTo>
                    <a:pt x="2930737" y="494576"/>
                  </a:lnTo>
                  <a:lnTo>
                    <a:pt x="2962450" y="526600"/>
                  </a:lnTo>
                  <a:lnTo>
                    <a:pt x="2993300" y="559438"/>
                  </a:lnTo>
                  <a:lnTo>
                    <a:pt x="3023268" y="593071"/>
                  </a:lnTo>
                  <a:lnTo>
                    <a:pt x="3052335" y="627484"/>
                  </a:lnTo>
                  <a:lnTo>
                    <a:pt x="3080485" y="662656"/>
                  </a:lnTo>
                  <a:lnTo>
                    <a:pt x="3107699" y="698571"/>
                  </a:lnTo>
                  <a:lnTo>
                    <a:pt x="3133958" y="735211"/>
                  </a:lnTo>
                  <a:lnTo>
                    <a:pt x="3159245" y="772558"/>
                  </a:lnTo>
                  <a:lnTo>
                    <a:pt x="3183542" y="810594"/>
                  </a:lnTo>
                  <a:lnTo>
                    <a:pt x="3206830" y="849301"/>
                  </a:lnTo>
                  <a:lnTo>
                    <a:pt x="3229091" y="888662"/>
                  </a:lnTo>
                  <a:lnTo>
                    <a:pt x="3250307" y="928659"/>
                  </a:lnTo>
                  <a:lnTo>
                    <a:pt x="3270461" y="969273"/>
                  </a:lnTo>
                  <a:lnTo>
                    <a:pt x="3289533" y="1010487"/>
                  </a:lnTo>
                  <a:lnTo>
                    <a:pt x="3307506" y="1052284"/>
                  </a:lnTo>
                  <a:lnTo>
                    <a:pt x="3324362" y="1094645"/>
                  </a:lnTo>
                  <a:lnTo>
                    <a:pt x="3340083" y="1137553"/>
                  </a:lnTo>
                  <a:lnTo>
                    <a:pt x="3354650" y="1180989"/>
                  </a:lnTo>
                  <a:lnTo>
                    <a:pt x="3368045" y="1224936"/>
                  </a:lnTo>
                  <a:lnTo>
                    <a:pt x="3380250" y="1269377"/>
                  </a:lnTo>
                  <a:lnTo>
                    <a:pt x="3391248" y="1314293"/>
                  </a:lnTo>
                  <a:lnTo>
                    <a:pt x="3401020" y="1359666"/>
                  </a:lnTo>
                  <a:lnTo>
                    <a:pt x="3409547" y="1405479"/>
                  </a:lnTo>
                  <a:lnTo>
                    <a:pt x="3416812" y="1451713"/>
                  </a:lnTo>
                  <a:lnTo>
                    <a:pt x="3422797" y="1498352"/>
                  </a:lnTo>
                  <a:lnTo>
                    <a:pt x="3427484" y="1545377"/>
                  </a:lnTo>
                  <a:lnTo>
                    <a:pt x="3430854" y="1592771"/>
                  </a:lnTo>
                  <a:lnTo>
                    <a:pt x="3432889" y="1640515"/>
                  </a:lnTo>
                  <a:lnTo>
                    <a:pt x="3433572" y="1688592"/>
                  </a:lnTo>
                  <a:lnTo>
                    <a:pt x="3432889" y="1736668"/>
                  </a:lnTo>
                  <a:lnTo>
                    <a:pt x="3430854" y="1784412"/>
                  </a:lnTo>
                  <a:lnTo>
                    <a:pt x="3427484" y="1831806"/>
                  </a:lnTo>
                  <a:lnTo>
                    <a:pt x="3422797" y="1878831"/>
                  </a:lnTo>
                  <a:lnTo>
                    <a:pt x="3416812" y="1925470"/>
                  </a:lnTo>
                  <a:lnTo>
                    <a:pt x="3409547" y="1971704"/>
                  </a:lnTo>
                  <a:lnTo>
                    <a:pt x="3401020" y="2017517"/>
                  </a:lnTo>
                  <a:lnTo>
                    <a:pt x="3391248" y="2062890"/>
                  </a:lnTo>
                  <a:lnTo>
                    <a:pt x="3380250" y="2107806"/>
                  </a:lnTo>
                  <a:lnTo>
                    <a:pt x="3368045" y="2152247"/>
                  </a:lnTo>
                  <a:lnTo>
                    <a:pt x="3354650" y="2196194"/>
                  </a:lnTo>
                  <a:lnTo>
                    <a:pt x="3340083" y="2239630"/>
                  </a:lnTo>
                  <a:lnTo>
                    <a:pt x="3324362" y="2282538"/>
                  </a:lnTo>
                  <a:lnTo>
                    <a:pt x="3307506" y="2324899"/>
                  </a:lnTo>
                  <a:lnTo>
                    <a:pt x="3289533" y="2366696"/>
                  </a:lnTo>
                  <a:lnTo>
                    <a:pt x="3270461" y="2407910"/>
                  </a:lnTo>
                  <a:lnTo>
                    <a:pt x="3250307" y="2448524"/>
                  </a:lnTo>
                  <a:lnTo>
                    <a:pt x="3229091" y="2488521"/>
                  </a:lnTo>
                  <a:lnTo>
                    <a:pt x="3206830" y="2527882"/>
                  </a:lnTo>
                  <a:lnTo>
                    <a:pt x="3183542" y="2566589"/>
                  </a:lnTo>
                  <a:lnTo>
                    <a:pt x="3159245" y="2604625"/>
                  </a:lnTo>
                  <a:lnTo>
                    <a:pt x="3133958" y="2641972"/>
                  </a:lnTo>
                  <a:lnTo>
                    <a:pt x="3107699" y="2678612"/>
                  </a:lnTo>
                  <a:lnTo>
                    <a:pt x="3080485" y="2714527"/>
                  </a:lnTo>
                  <a:lnTo>
                    <a:pt x="3052335" y="2749699"/>
                  </a:lnTo>
                  <a:lnTo>
                    <a:pt x="3023268" y="2784112"/>
                  </a:lnTo>
                  <a:lnTo>
                    <a:pt x="2993300" y="2817745"/>
                  </a:lnTo>
                  <a:lnTo>
                    <a:pt x="2962450" y="2850583"/>
                  </a:lnTo>
                  <a:lnTo>
                    <a:pt x="2930737" y="2882607"/>
                  </a:lnTo>
                  <a:lnTo>
                    <a:pt x="2898178" y="2913800"/>
                  </a:lnTo>
                  <a:lnTo>
                    <a:pt x="2864792" y="2944143"/>
                  </a:lnTo>
                  <a:lnTo>
                    <a:pt x="2830597" y="2973618"/>
                  </a:lnTo>
                  <a:lnTo>
                    <a:pt x="2795610" y="3002209"/>
                  </a:lnTo>
                  <a:lnTo>
                    <a:pt x="2759850" y="3029896"/>
                  </a:lnTo>
                  <a:lnTo>
                    <a:pt x="2723335" y="3056663"/>
                  </a:lnTo>
                  <a:lnTo>
                    <a:pt x="2686084" y="3082491"/>
                  </a:lnTo>
                  <a:lnTo>
                    <a:pt x="2648113" y="3107363"/>
                  </a:lnTo>
                  <a:lnTo>
                    <a:pt x="2609442" y="3131260"/>
                  </a:lnTo>
                  <a:lnTo>
                    <a:pt x="2570089" y="3154166"/>
                  </a:lnTo>
                  <a:lnTo>
                    <a:pt x="2530071" y="3176061"/>
                  </a:lnTo>
                  <a:lnTo>
                    <a:pt x="2489406" y="3196929"/>
                  </a:lnTo>
                  <a:lnTo>
                    <a:pt x="2448114" y="3216752"/>
                  </a:lnTo>
                  <a:lnTo>
                    <a:pt x="2406211" y="3235511"/>
                  </a:lnTo>
                  <a:lnTo>
                    <a:pt x="2363717" y="3253189"/>
                  </a:lnTo>
                  <a:lnTo>
                    <a:pt x="2320649" y="3269768"/>
                  </a:lnTo>
                  <a:lnTo>
                    <a:pt x="2277025" y="3285230"/>
                  </a:lnTo>
                  <a:lnTo>
                    <a:pt x="2232863" y="3299558"/>
                  </a:lnTo>
                  <a:lnTo>
                    <a:pt x="2188182" y="3312733"/>
                  </a:lnTo>
                  <a:lnTo>
                    <a:pt x="2142999" y="3324738"/>
                  </a:lnTo>
                  <a:lnTo>
                    <a:pt x="2097334" y="3335555"/>
                  </a:lnTo>
                  <a:lnTo>
                    <a:pt x="2051203" y="3345166"/>
                  </a:lnTo>
                  <a:lnTo>
                    <a:pt x="2004625" y="3353554"/>
                  </a:lnTo>
                  <a:lnTo>
                    <a:pt x="1957618" y="3360700"/>
                  </a:lnTo>
                  <a:lnTo>
                    <a:pt x="1910201" y="3366586"/>
                  </a:lnTo>
                  <a:lnTo>
                    <a:pt x="1862391" y="3371196"/>
                  </a:lnTo>
                  <a:lnTo>
                    <a:pt x="1814206" y="3374510"/>
                  </a:lnTo>
                  <a:lnTo>
                    <a:pt x="1765665" y="3376512"/>
                  </a:lnTo>
                  <a:lnTo>
                    <a:pt x="1716786" y="3377184"/>
                  </a:lnTo>
                  <a:lnTo>
                    <a:pt x="1667906" y="3376512"/>
                  </a:lnTo>
                  <a:lnTo>
                    <a:pt x="1619365" y="3374510"/>
                  </a:lnTo>
                  <a:lnTo>
                    <a:pt x="1571180" y="3371196"/>
                  </a:lnTo>
                  <a:lnTo>
                    <a:pt x="1523370" y="3366586"/>
                  </a:lnTo>
                  <a:lnTo>
                    <a:pt x="1475953" y="3360700"/>
                  </a:lnTo>
                  <a:lnTo>
                    <a:pt x="1428946" y="3353554"/>
                  </a:lnTo>
                  <a:lnTo>
                    <a:pt x="1382368" y="3345166"/>
                  </a:lnTo>
                  <a:lnTo>
                    <a:pt x="1336237" y="3335555"/>
                  </a:lnTo>
                  <a:lnTo>
                    <a:pt x="1290572" y="3324738"/>
                  </a:lnTo>
                  <a:lnTo>
                    <a:pt x="1245389" y="3312733"/>
                  </a:lnTo>
                  <a:lnTo>
                    <a:pt x="1200708" y="3299558"/>
                  </a:lnTo>
                  <a:lnTo>
                    <a:pt x="1156546" y="3285230"/>
                  </a:lnTo>
                  <a:lnTo>
                    <a:pt x="1112922" y="3269768"/>
                  </a:lnTo>
                  <a:lnTo>
                    <a:pt x="1069854" y="3253189"/>
                  </a:lnTo>
                  <a:lnTo>
                    <a:pt x="1027360" y="3235511"/>
                  </a:lnTo>
                  <a:lnTo>
                    <a:pt x="985457" y="3216752"/>
                  </a:lnTo>
                  <a:lnTo>
                    <a:pt x="944165" y="3196929"/>
                  </a:lnTo>
                  <a:lnTo>
                    <a:pt x="903500" y="3176061"/>
                  </a:lnTo>
                  <a:lnTo>
                    <a:pt x="863482" y="3154166"/>
                  </a:lnTo>
                  <a:lnTo>
                    <a:pt x="824129" y="3131260"/>
                  </a:lnTo>
                  <a:lnTo>
                    <a:pt x="785458" y="3107363"/>
                  </a:lnTo>
                  <a:lnTo>
                    <a:pt x="747487" y="3082491"/>
                  </a:lnTo>
                  <a:lnTo>
                    <a:pt x="710236" y="3056663"/>
                  </a:lnTo>
                  <a:lnTo>
                    <a:pt x="673721" y="3029896"/>
                  </a:lnTo>
                  <a:lnTo>
                    <a:pt x="637961" y="3002209"/>
                  </a:lnTo>
                  <a:lnTo>
                    <a:pt x="602974" y="2973618"/>
                  </a:lnTo>
                  <a:lnTo>
                    <a:pt x="568779" y="2944143"/>
                  </a:lnTo>
                  <a:lnTo>
                    <a:pt x="535393" y="2913800"/>
                  </a:lnTo>
                  <a:lnTo>
                    <a:pt x="502834" y="2882607"/>
                  </a:lnTo>
                  <a:lnTo>
                    <a:pt x="471121" y="2850583"/>
                  </a:lnTo>
                  <a:lnTo>
                    <a:pt x="440271" y="2817745"/>
                  </a:lnTo>
                  <a:lnTo>
                    <a:pt x="410303" y="2784112"/>
                  </a:lnTo>
                  <a:lnTo>
                    <a:pt x="381236" y="2749699"/>
                  </a:lnTo>
                  <a:lnTo>
                    <a:pt x="353086" y="2714527"/>
                  </a:lnTo>
                  <a:lnTo>
                    <a:pt x="325872" y="2678612"/>
                  </a:lnTo>
                  <a:lnTo>
                    <a:pt x="299613" y="2641972"/>
                  </a:lnTo>
                  <a:lnTo>
                    <a:pt x="274326" y="2604625"/>
                  </a:lnTo>
                  <a:lnTo>
                    <a:pt x="250029" y="2566589"/>
                  </a:lnTo>
                  <a:lnTo>
                    <a:pt x="226741" y="2527882"/>
                  </a:lnTo>
                  <a:lnTo>
                    <a:pt x="204480" y="2488521"/>
                  </a:lnTo>
                  <a:lnTo>
                    <a:pt x="183264" y="2448524"/>
                  </a:lnTo>
                  <a:lnTo>
                    <a:pt x="163110" y="2407910"/>
                  </a:lnTo>
                  <a:lnTo>
                    <a:pt x="144038" y="2366696"/>
                  </a:lnTo>
                  <a:lnTo>
                    <a:pt x="126065" y="2324899"/>
                  </a:lnTo>
                  <a:lnTo>
                    <a:pt x="109209" y="2282538"/>
                  </a:lnTo>
                  <a:lnTo>
                    <a:pt x="93488" y="2239630"/>
                  </a:lnTo>
                  <a:lnTo>
                    <a:pt x="78921" y="2196194"/>
                  </a:lnTo>
                  <a:lnTo>
                    <a:pt x="65526" y="2152247"/>
                  </a:lnTo>
                  <a:lnTo>
                    <a:pt x="53321" y="2107806"/>
                  </a:lnTo>
                  <a:lnTo>
                    <a:pt x="42323" y="2062890"/>
                  </a:lnTo>
                  <a:lnTo>
                    <a:pt x="32551" y="2017517"/>
                  </a:lnTo>
                  <a:lnTo>
                    <a:pt x="24024" y="1971704"/>
                  </a:lnTo>
                  <a:lnTo>
                    <a:pt x="16759" y="1925470"/>
                  </a:lnTo>
                  <a:lnTo>
                    <a:pt x="10774" y="1878831"/>
                  </a:lnTo>
                  <a:lnTo>
                    <a:pt x="6087" y="1831806"/>
                  </a:lnTo>
                  <a:lnTo>
                    <a:pt x="2717" y="1784412"/>
                  </a:lnTo>
                  <a:lnTo>
                    <a:pt x="682" y="1736668"/>
                  </a:lnTo>
                  <a:lnTo>
                    <a:pt x="0" y="1688592"/>
                  </a:lnTo>
                  <a:close/>
                </a:path>
              </a:pathLst>
            </a:custGeom>
            <a:ln w="3175">
              <a:solidFill>
                <a:srgbClr val="FCD6CA"/>
              </a:solidFill>
            </a:ln>
          </p:spPr>
          <p:txBody>
            <a:bodyPr wrap="square" lIns="0" tIns="0" rIns="0" bIns="0" rtlCol="0"/>
            <a:lstStyle/>
            <a:p>
              <a:pPr defTabSz="806867"/>
              <a:endParaRPr sz="1588" kern="0" dirty="0">
                <a:solidFill>
                  <a:sysClr val="windowText" lastClr="000000"/>
                </a:solidFill>
              </a:endParaRPr>
            </a:p>
          </p:txBody>
        </p:sp>
        <p:sp>
          <p:nvSpPr>
            <p:cNvPr id="11" name="object 11"/>
            <p:cNvSpPr/>
            <p:nvPr/>
          </p:nvSpPr>
          <p:spPr>
            <a:xfrm>
              <a:off x="6993458" y="4937941"/>
              <a:ext cx="1171575" cy="1102360"/>
            </a:xfrm>
            <a:custGeom>
              <a:avLst/>
              <a:gdLst/>
              <a:ahLst/>
              <a:cxnLst/>
              <a:rect l="l" t="t" r="r" b="b"/>
              <a:pathLst>
                <a:path w="1171575" h="1102360">
                  <a:moveTo>
                    <a:pt x="213309" y="0"/>
                  </a:moveTo>
                  <a:lnTo>
                    <a:pt x="0" y="243179"/>
                  </a:lnTo>
                  <a:lnTo>
                    <a:pt x="815936" y="1102347"/>
                  </a:lnTo>
                  <a:lnTo>
                    <a:pt x="1171460" y="697052"/>
                  </a:lnTo>
                  <a:lnTo>
                    <a:pt x="213309" y="0"/>
                  </a:lnTo>
                  <a:close/>
                </a:path>
              </a:pathLst>
            </a:custGeom>
            <a:solidFill>
              <a:srgbClr val="FF6969"/>
            </a:solidFill>
          </p:spPr>
          <p:txBody>
            <a:bodyPr wrap="square" lIns="0" tIns="0" rIns="0" bIns="0" rtlCol="0"/>
            <a:lstStyle/>
            <a:p>
              <a:pPr defTabSz="806867"/>
              <a:endParaRPr sz="1588" kern="0" dirty="0">
                <a:solidFill>
                  <a:sysClr val="windowText" lastClr="000000"/>
                </a:solidFill>
              </a:endParaRPr>
            </a:p>
          </p:txBody>
        </p:sp>
        <p:sp>
          <p:nvSpPr>
            <p:cNvPr id="12" name="object 12"/>
            <p:cNvSpPr/>
            <p:nvPr/>
          </p:nvSpPr>
          <p:spPr>
            <a:xfrm>
              <a:off x="6993458" y="4937941"/>
              <a:ext cx="1171575" cy="1102360"/>
            </a:xfrm>
            <a:custGeom>
              <a:avLst/>
              <a:gdLst/>
              <a:ahLst/>
              <a:cxnLst/>
              <a:rect l="l" t="t" r="r" b="b"/>
              <a:pathLst>
                <a:path w="1171575" h="1102360">
                  <a:moveTo>
                    <a:pt x="1171460" y="697052"/>
                  </a:moveTo>
                  <a:lnTo>
                    <a:pt x="815936" y="1102347"/>
                  </a:lnTo>
                  <a:lnTo>
                    <a:pt x="0" y="243179"/>
                  </a:lnTo>
                  <a:lnTo>
                    <a:pt x="213309" y="0"/>
                  </a:lnTo>
                  <a:lnTo>
                    <a:pt x="1171460" y="697052"/>
                  </a:lnTo>
                  <a:close/>
                </a:path>
              </a:pathLst>
            </a:custGeom>
            <a:ln w="76200">
              <a:solidFill>
                <a:srgbClr val="D9D9D9"/>
              </a:solidFill>
            </a:ln>
          </p:spPr>
          <p:txBody>
            <a:bodyPr wrap="square" lIns="0" tIns="0" rIns="0" bIns="0" rtlCol="0"/>
            <a:lstStyle/>
            <a:p>
              <a:pPr defTabSz="806867"/>
              <a:endParaRPr sz="1588" kern="0" dirty="0">
                <a:solidFill>
                  <a:sysClr val="windowText" lastClr="000000"/>
                </a:solidFill>
              </a:endParaRPr>
            </a:p>
          </p:txBody>
        </p:sp>
        <p:sp>
          <p:nvSpPr>
            <p:cNvPr id="13" name="object 13"/>
            <p:cNvSpPr/>
            <p:nvPr/>
          </p:nvSpPr>
          <p:spPr>
            <a:xfrm>
              <a:off x="7194134" y="1334458"/>
              <a:ext cx="1195705" cy="847725"/>
            </a:xfrm>
            <a:custGeom>
              <a:avLst/>
              <a:gdLst/>
              <a:ahLst/>
              <a:cxnLst/>
              <a:rect l="l" t="t" r="r" b="b"/>
              <a:pathLst>
                <a:path w="1195704" h="847725">
                  <a:moveTo>
                    <a:pt x="982281" y="0"/>
                  </a:moveTo>
                  <a:lnTo>
                    <a:pt x="0" y="581482"/>
                  </a:lnTo>
                  <a:lnTo>
                    <a:pt x="127977" y="847661"/>
                  </a:lnTo>
                  <a:lnTo>
                    <a:pt x="1195565" y="443623"/>
                  </a:lnTo>
                  <a:lnTo>
                    <a:pt x="982281" y="0"/>
                  </a:lnTo>
                  <a:close/>
                </a:path>
              </a:pathLst>
            </a:custGeom>
            <a:solidFill>
              <a:srgbClr val="FF6969"/>
            </a:solidFill>
          </p:spPr>
          <p:txBody>
            <a:bodyPr wrap="square" lIns="0" tIns="0" rIns="0" bIns="0" rtlCol="0"/>
            <a:lstStyle/>
            <a:p>
              <a:pPr defTabSz="806867"/>
              <a:endParaRPr sz="1588" kern="0" dirty="0">
                <a:solidFill>
                  <a:sysClr val="windowText" lastClr="000000"/>
                </a:solidFill>
              </a:endParaRPr>
            </a:p>
          </p:txBody>
        </p:sp>
        <p:sp>
          <p:nvSpPr>
            <p:cNvPr id="14" name="object 14"/>
            <p:cNvSpPr/>
            <p:nvPr/>
          </p:nvSpPr>
          <p:spPr>
            <a:xfrm>
              <a:off x="7194133" y="1334458"/>
              <a:ext cx="1195705" cy="847725"/>
            </a:xfrm>
            <a:custGeom>
              <a:avLst/>
              <a:gdLst/>
              <a:ahLst/>
              <a:cxnLst/>
              <a:rect l="l" t="t" r="r" b="b"/>
              <a:pathLst>
                <a:path w="1195704" h="847725">
                  <a:moveTo>
                    <a:pt x="982281" y="0"/>
                  </a:moveTo>
                  <a:lnTo>
                    <a:pt x="1195565" y="443623"/>
                  </a:lnTo>
                  <a:lnTo>
                    <a:pt x="127977" y="847661"/>
                  </a:lnTo>
                  <a:lnTo>
                    <a:pt x="0" y="581482"/>
                  </a:lnTo>
                  <a:lnTo>
                    <a:pt x="982281" y="0"/>
                  </a:lnTo>
                  <a:close/>
                </a:path>
              </a:pathLst>
            </a:custGeom>
            <a:ln w="76200">
              <a:solidFill>
                <a:srgbClr val="D9D9D9"/>
              </a:solidFill>
            </a:ln>
          </p:spPr>
          <p:txBody>
            <a:bodyPr wrap="square" lIns="0" tIns="0" rIns="0" bIns="0" rtlCol="0"/>
            <a:lstStyle/>
            <a:p>
              <a:pPr defTabSz="806867"/>
              <a:endParaRPr sz="1588" kern="0" dirty="0">
                <a:solidFill>
                  <a:sysClr val="windowText" lastClr="000000"/>
                </a:solidFill>
              </a:endParaRPr>
            </a:p>
          </p:txBody>
        </p:sp>
        <p:pic>
          <p:nvPicPr>
            <p:cNvPr id="15" name="object 15"/>
            <p:cNvPicPr/>
            <p:nvPr/>
          </p:nvPicPr>
          <p:blipFill>
            <a:blip r:embed="rId6" cstate="print"/>
            <a:stretch>
              <a:fillRect/>
            </a:stretch>
          </p:blipFill>
          <p:spPr>
            <a:xfrm>
              <a:off x="5695188" y="2017776"/>
              <a:ext cx="3395471" cy="3144011"/>
            </a:xfrm>
            <a:prstGeom prst="rect">
              <a:avLst/>
            </a:prstGeom>
          </p:spPr>
        </p:pic>
        <p:pic>
          <p:nvPicPr>
            <p:cNvPr id="16" name="object 16"/>
            <p:cNvPicPr/>
            <p:nvPr/>
          </p:nvPicPr>
          <p:blipFill>
            <a:blip r:embed="rId7" cstate="print"/>
            <a:stretch>
              <a:fillRect/>
            </a:stretch>
          </p:blipFill>
          <p:spPr>
            <a:xfrm>
              <a:off x="5695124" y="1891239"/>
              <a:ext cx="4563940" cy="3399357"/>
            </a:xfrm>
            <a:prstGeom prst="rect">
              <a:avLst/>
            </a:prstGeom>
          </p:spPr>
        </p:pic>
        <p:pic>
          <p:nvPicPr>
            <p:cNvPr id="17" name="object 17"/>
            <p:cNvPicPr/>
            <p:nvPr/>
          </p:nvPicPr>
          <p:blipFill>
            <a:blip r:embed="rId8" cstate="print"/>
            <a:stretch>
              <a:fillRect/>
            </a:stretch>
          </p:blipFill>
          <p:spPr>
            <a:xfrm>
              <a:off x="5694426" y="2865882"/>
              <a:ext cx="190499" cy="1496567"/>
            </a:xfrm>
            <a:prstGeom prst="rect">
              <a:avLst/>
            </a:prstGeom>
          </p:spPr>
        </p:pic>
        <p:sp>
          <p:nvSpPr>
            <p:cNvPr id="18" name="object 18"/>
            <p:cNvSpPr/>
            <p:nvPr/>
          </p:nvSpPr>
          <p:spPr>
            <a:xfrm>
              <a:off x="5694426" y="2865882"/>
              <a:ext cx="190500" cy="1496695"/>
            </a:xfrm>
            <a:custGeom>
              <a:avLst/>
              <a:gdLst/>
              <a:ahLst/>
              <a:cxnLst/>
              <a:rect l="l" t="t" r="r" b="b"/>
              <a:pathLst>
                <a:path w="190500" h="1496695">
                  <a:moveTo>
                    <a:pt x="190500" y="1496568"/>
                  </a:moveTo>
                  <a:lnTo>
                    <a:pt x="154301" y="1483075"/>
                  </a:lnTo>
                  <a:lnTo>
                    <a:pt x="120395" y="1444270"/>
                  </a:lnTo>
                  <a:lnTo>
                    <a:pt x="89420" y="1382660"/>
                  </a:lnTo>
                  <a:lnTo>
                    <a:pt x="75232" y="1344088"/>
                  </a:lnTo>
                  <a:lnTo>
                    <a:pt x="62015" y="1300755"/>
                  </a:lnTo>
                  <a:lnTo>
                    <a:pt x="49851" y="1252976"/>
                  </a:lnTo>
                  <a:lnTo>
                    <a:pt x="38819" y="1201063"/>
                  </a:lnTo>
                  <a:lnTo>
                    <a:pt x="28999" y="1145331"/>
                  </a:lnTo>
                  <a:lnTo>
                    <a:pt x="20471" y="1086093"/>
                  </a:lnTo>
                  <a:lnTo>
                    <a:pt x="13314" y="1023662"/>
                  </a:lnTo>
                  <a:lnTo>
                    <a:pt x="7609" y="958352"/>
                  </a:lnTo>
                  <a:lnTo>
                    <a:pt x="3435" y="890476"/>
                  </a:lnTo>
                  <a:lnTo>
                    <a:pt x="872" y="820349"/>
                  </a:lnTo>
                  <a:lnTo>
                    <a:pt x="0" y="748284"/>
                  </a:lnTo>
                  <a:lnTo>
                    <a:pt x="872" y="676218"/>
                  </a:lnTo>
                  <a:lnTo>
                    <a:pt x="3435" y="606091"/>
                  </a:lnTo>
                  <a:lnTo>
                    <a:pt x="7609" y="538215"/>
                  </a:lnTo>
                  <a:lnTo>
                    <a:pt x="13314" y="472905"/>
                  </a:lnTo>
                  <a:lnTo>
                    <a:pt x="20471" y="410474"/>
                  </a:lnTo>
                  <a:lnTo>
                    <a:pt x="28999" y="351236"/>
                  </a:lnTo>
                  <a:lnTo>
                    <a:pt x="38819" y="295504"/>
                  </a:lnTo>
                  <a:lnTo>
                    <a:pt x="49851" y="243591"/>
                  </a:lnTo>
                  <a:lnTo>
                    <a:pt x="62015" y="195812"/>
                  </a:lnTo>
                  <a:lnTo>
                    <a:pt x="75232" y="152479"/>
                  </a:lnTo>
                  <a:lnTo>
                    <a:pt x="89420" y="113907"/>
                  </a:lnTo>
                  <a:lnTo>
                    <a:pt x="120395" y="52297"/>
                  </a:lnTo>
                  <a:lnTo>
                    <a:pt x="154301" y="13492"/>
                  </a:lnTo>
                  <a:lnTo>
                    <a:pt x="190500" y="0"/>
                  </a:lnTo>
                  <a:lnTo>
                    <a:pt x="187430" y="49182"/>
                  </a:lnTo>
                  <a:lnTo>
                    <a:pt x="184573" y="98509"/>
                  </a:lnTo>
                  <a:lnTo>
                    <a:pt x="181927" y="147972"/>
                  </a:lnTo>
                  <a:lnTo>
                    <a:pt x="179493" y="197560"/>
                  </a:lnTo>
                  <a:lnTo>
                    <a:pt x="177270" y="247261"/>
                  </a:lnTo>
                  <a:lnTo>
                    <a:pt x="175260" y="297067"/>
                  </a:lnTo>
                  <a:lnTo>
                    <a:pt x="173460" y="346967"/>
                  </a:lnTo>
                  <a:lnTo>
                    <a:pt x="171873" y="396949"/>
                  </a:lnTo>
                  <a:lnTo>
                    <a:pt x="170497" y="447005"/>
                  </a:lnTo>
                  <a:lnTo>
                    <a:pt x="169333" y="497123"/>
                  </a:lnTo>
                  <a:lnTo>
                    <a:pt x="168380" y="547292"/>
                  </a:lnTo>
                  <a:lnTo>
                    <a:pt x="167640" y="597504"/>
                  </a:lnTo>
                  <a:lnTo>
                    <a:pt x="167110" y="647746"/>
                  </a:lnTo>
                  <a:lnTo>
                    <a:pt x="166793" y="698010"/>
                  </a:lnTo>
                  <a:lnTo>
                    <a:pt x="166687" y="748284"/>
                  </a:lnTo>
                  <a:lnTo>
                    <a:pt x="166793" y="798557"/>
                  </a:lnTo>
                  <a:lnTo>
                    <a:pt x="167110" y="848821"/>
                  </a:lnTo>
                  <a:lnTo>
                    <a:pt x="167640" y="899063"/>
                  </a:lnTo>
                  <a:lnTo>
                    <a:pt x="168380" y="949275"/>
                  </a:lnTo>
                  <a:lnTo>
                    <a:pt x="169333" y="999444"/>
                  </a:lnTo>
                  <a:lnTo>
                    <a:pt x="170497" y="1049562"/>
                  </a:lnTo>
                  <a:lnTo>
                    <a:pt x="171873" y="1099618"/>
                  </a:lnTo>
                  <a:lnTo>
                    <a:pt x="173460" y="1149600"/>
                  </a:lnTo>
                  <a:lnTo>
                    <a:pt x="175260" y="1199500"/>
                  </a:lnTo>
                  <a:lnTo>
                    <a:pt x="177270" y="1249306"/>
                  </a:lnTo>
                  <a:lnTo>
                    <a:pt x="179493" y="1299007"/>
                  </a:lnTo>
                  <a:lnTo>
                    <a:pt x="181927" y="1348595"/>
                  </a:lnTo>
                  <a:lnTo>
                    <a:pt x="184573" y="1398058"/>
                  </a:lnTo>
                  <a:lnTo>
                    <a:pt x="187430" y="1447385"/>
                  </a:lnTo>
                  <a:lnTo>
                    <a:pt x="190500" y="1496568"/>
                  </a:lnTo>
                  <a:close/>
                </a:path>
              </a:pathLst>
            </a:custGeom>
            <a:ln w="19050">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19" name="object 19"/>
            <p:cNvSpPr/>
            <p:nvPr/>
          </p:nvSpPr>
          <p:spPr>
            <a:xfrm>
              <a:off x="6063234" y="2702813"/>
              <a:ext cx="10160" cy="354330"/>
            </a:xfrm>
            <a:custGeom>
              <a:avLst/>
              <a:gdLst/>
              <a:ahLst/>
              <a:cxnLst/>
              <a:rect l="l" t="t" r="r" b="b"/>
              <a:pathLst>
                <a:path w="10160" h="354330">
                  <a:moveTo>
                    <a:pt x="0" y="0"/>
                  </a:moveTo>
                  <a:lnTo>
                    <a:pt x="9601" y="354317"/>
                  </a:lnTo>
                </a:path>
              </a:pathLst>
            </a:custGeom>
            <a:ln w="19049">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0" name="object 20"/>
            <p:cNvSpPr/>
            <p:nvPr/>
          </p:nvSpPr>
          <p:spPr>
            <a:xfrm>
              <a:off x="5994654" y="2792730"/>
              <a:ext cx="38100" cy="298450"/>
            </a:xfrm>
            <a:custGeom>
              <a:avLst/>
              <a:gdLst/>
              <a:ahLst/>
              <a:cxnLst/>
              <a:rect l="l" t="t" r="r" b="b"/>
              <a:pathLst>
                <a:path w="38100" h="298450">
                  <a:moveTo>
                    <a:pt x="37833" y="0"/>
                  </a:moveTo>
                  <a:lnTo>
                    <a:pt x="0" y="298297"/>
                  </a:lnTo>
                </a:path>
              </a:pathLst>
            </a:custGeom>
            <a:ln w="19049">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1" name="object 21"/>
            <p:cNvSpPr/>
            <p:nvPr/>
          </p:nvSpPr>
          <p:spPr>
            <a:xfrm>
              <a:off x="6086094" y="2684525"/>
              <a:ext cx="55880" cy="389255"/>
            </a:xfrm>
            <a:custGeom>
              <a:avLst/>
              <a:gdLst/>
              <a:ahLst/>
              <a:cxnLst/>
              <a:rect l="l" t="t" r="r" b="b"/>
              <a:pathLst>
                <a:path w="55879" h="389255">
                  <a:moveTo>
                    <a:pt x="0" y="0"/>
                  </a:moveTo>
                  <a:lnTo>
                    <a:pt x="55410" y="388899"/>
                  </a:lnTo>
                </a:path>
              </a:pathLst>
            </a:custGeom>
            <a:ln w="19050">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2" name="object 22"/>
            <p:cNvSpPr/>
            <p:nvPr/>
          </p:nvSpPr>
          <p:spPr>
            <a:xfrm>
              <a:off x="6130290" y="2663189"/>
              <a:ext cx="81915" cy="520065"/>
            </a:xfrm>
            <a:custGeom>
              <a:avLst/>
              <a:gdLst/>
              <a:ahLst/>
              <a:cxnLst/>
              <a:rect l="l" t="t" r="r" b="b"/>
              <a:pathLst>
                <a:path w="81914" h="520064">
                  <a:moveTo>
                    <a:pt x="0" y="0"/>
                  </a:moveTo>
                  <a:lnTo>
                    <a:pt x="81534" y="519569"/>
                  </a:lnTo>
                </a:path>
              </a:pathLst>
            </a:custGeom>
            <a:ln w="19049">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3" name="object 23"/>
            <p:cNvSpPr/>
            <p:nvPr/>
          </p:nvSpPr>
          <p:spPr>
            <a:xfrm>
              <a:off x="5899199" y="2427922"/>
              <a:ext cx="337820" cy="443865"/>
            </a:xfrm>
            <a:custGeom>
              <a:avLst/>
              <a:gdLst/>
              <a:ahLst/>
              <a:cxnLst/>
              <a:rect l="l" t="t" r="r" b="b"/>
              <a:pathLst>
                <a:path w="337820" h="443864">
                  <a:moveTo>
                    <a:pt x="337654" y="0"/>
                  </a:moveTo>
                  <a:lnTo>
                    <a:pt x="305712" y="28704"/>
                  </a:lnTo>
                  <a:lnTo>
                    <a:pt x="273559" y="60031"/>
                  </a:lnTo>
                  <a:lnTo>
                    <a:pt x="241349" y="93786"/>
                  </a:lnTo>
                  <a:lnTo>
                    <a:pt x="209235" y="129776"/>
                  </a:lnTo>
                  <a:lnTo>
                    <a:pt x="177370" y="167805"/>
                  </a:lnTo>
                  <a:lnTo>
                    <a:pt x="145907" y="207681"/>
                  </a:lnTo>
                  <a:lnTo>
                    <a:pt x="115001" y="249208"/>
                  </a:lnTo>
                  <a:lnTo>
                    <a:pt x="84803" y="292193"/>
                  </a:lnTo>
                  <a:lnTo>
                    <a:pt x="55468" y="336442"/>
                  </a:lnTo>
                  <a:lnTo>
                    <a:pt x="27149" y="381759"/>
                  </a:lnTo>
                  <a:lnTo>
                    <a:pt x="0" y="427951"/>
                  </a:lnTo>
                  <a:lnTo>
                    <a:pt x="104152" y="443547"/>
                  </a:lnTo>
                  <a:lnTo>
                    <a:pt x="131136" y="400120"/>
                  </a:lnTo>
                  <a:lnTo>
                    <a:pt x="158847" y="357428"/>
                  </a:lnTo>
                  <a:lnTo>
                    <a:pt x="187111" y="315719"/>
                  </a:lnTo>
                  <a:lnTo>
                    <a:pt x="215750" y="275242"/>
                  </a:lnTo>
                  <a:lnTo>
                    <a:pt x="244591" y="236243"/>
                  </a:lnTo>
                  <a:lnTo>
                    <a:pt x="273456" y="198972"/>
                  </a:lnTo>
                  <a:lnTo>
                    <a:pt x="302171" y="163677"/>
                  </a:lnTo>
                  <a:lnTo>
                    <a:pt x="337654" y="0"/>
                  </a:lnTo>
                  <a:close/>
                </a:path>
              </a:pathLst>
            </a:custGeom>
            <a:solidFill>
              <a:srgbClr val="FF6969"/>
            </a:solidFill>
          </p:spPr>
          <p:txBody>
            <a:bodyPr wrap="square" lIns="0" tIns="0" rIns="0" bIns="0" rtlCol="0"/>
            <a:lstStyle/>
            <a:p>
              <a:pPr defTabSz="806867"/>
              <a:endParaRPr sz="1588" kern="0" dirty="0">
                <a:solidFill>
                  <a:sysClr val="windowText" lastClr="000000"/>
                </a:solidFill>
              </a:endParaRPr>
            </a:p>
          </p:txBody>
        </p:sp>
        <p:sp>
          <p:nvSpPr>
            <p:cNvPr id="24" name="object 24"/>
            <p:cNvSpPr/>
            <p:nvPr/>
          </p:nvSpPr>
          <p:spPr>
            <a:xfrm>
              <a:off x="5899199" y="2427922"/>
              <a:ext cx="337820" cy="443865"/>
            </a:xfrm>
            <a:custGeom>
              <a:avLst/>
              <a:gdLst/>
              <a:ahLst/>
              <a:cxnLst/>
              <a:rect l="l" t="t" r="r" b="b"/>
              <a:pathLst>
                <a:path w="337820" h="443864">
                  <a:moveTo>
                    <a:pt x="0" y="427951"/>
                  </a:moveTo>
                  <a:lnTo>
                    <a:pt x="27149" y="381759"/>
                  </a:lnTo>
                  <a:lnTo>
                    <a:pt x="55468" y="336442"/>
                  </a:lnTo>
                  <a:lnTo>
                    <a:pt x="84803" y="292193"/>
                  </a:lnTo>
                  <a:lnTo>
                    <a:pt x="115001" y="249208"/>
                  </a:lnTo>
                  <a:lnTo>
                    <a:pt x="145907" y="207681"/>
                  </a:lnTo>
                  <a:lnTo>
                    <a:pt x="177370" y="167805"/>
                  </a:lnTo>
                  <a:lnTo>
                    <a:pt x="209235" y="129776"/>
                  </a:lnTo>
                  <a:lnTo>
                    <a:pt x="241349" y="93786"/>
                  </a:lnTo>
                  <a:lnTo>
                    <a:pt x="273559" y="60031"/>
                  </a:lnTo>
                  <a:lnTo>
                    <a:pt x="305712" y="28704"/>
                  </a:lnTo>
                  <a:lnTo>
                    <a:pt x="337654" y="0"/>
                  </a:lnTo>
                  <a:lnTo>
                    <a:pt x="302171" y="163677"/>
                  </a:lnTo>
                  <a:lnTo>
                    <a:pt x="273456" y="198972"/>
                  </a:lnTo>
                  <a:lnTo>
                    <a:pt x="244591" y="236243"/>
                  </a:lnTo>
                  <a:lnTo>
                    <a:pt x="215750" y="275242"/>
                  </a:lnTo>
                  <a:lnTo>
                    <a:pt x="187111" y="315719"/>
                  </a:lnTo>
                  <a:lnTo>
                    <a:pt x="158847" y="357428"/>
                  </a:lnTo>
                  <a:lnTo>
                    <a:pt x="131136" y="400120"/>
                  </a:lnTo>
                  <a:lnTo>
                    <a:pt x="104152" y="443547"/>
                  </a:lnTo>
                  <a:lnTo>
                    <a:pt x="0" y="427951"/>
                  </a:lnTo>
                  <a:close/>
                </a:path>
              </a:pathLst>
            </a:custGeom>
            <a:ln w="15875">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5" name="object 25"/>
            <p:cNvSpPr/>
            <p:nvPr/>
          </p:nvSpPr>
          <p:spPr>
            <a:xfrm>
              <a:off x="5868204" y="2861481"/>
              <a:ext cx="139700" cy="267335"/>
            </a:xfrm>
            <a:custGeom>
              <a:avLst/>
              <a:gdLst/>
              <a:ahLst/>
              <a:cxnLst/>
              <a:rect l="l" t="t" r="r" b="b"/>
              <a:pathLst>
                <a:path w="139700" h="267335">
                  <a:moveTo>
                    <a:pt x="16141" y="0"/>
                  </a:moveTo>
                  <a:lnTo>
                    <a:pt x="0" y="267030"/>
                  </a:lnTo>
                  <a:lnTo>
                    <a:pt x="139636" y="7467"/>
                  </a:lnTo>
                  <a:lnTo>
                    <a:pt x="16141" y="0"/>
                  </a:lnTo>
                  <a:close/>
                </a:path>
              </a:pathLst>
            </a:custGeom>
            <a:solidFill>
              <a:srgbClr val="FF6969"/>
            </a:solidFill>
          </p:spPr>
          <p:txBody>
            <a:bodyPr wrap="square" lIns="0" tIns="0" rIns="0" bIns="0" rtlCol="0"/>
            <a:lstStyle/>
            <a:p>
              <a:pPr defTabSz="806867"/>
              <a:endParaRPr sz="1588" kern="0" dirty="0">
                <a:solidFill>
                  <a:sysClr val="windowText" lastClr="000000"/>
                </a:solidFill>
              </a:endParaRPr>
            </a:p>
          </p:txBody>
        </p:sp>
        <p:sp>
          <p:nvSpPr>
            <p:cNvPr id="26" name="object 26"/>
            <p:cNvSpPr/>
            <p:nvPr/>
          </p:nvSpPr>
          <p:spPr>
            <a:xfrm>
              <a:off x="5868204" y="2861481"/>
              <a:ext cx="139700" cy="267335"/>
            </a:xfrm>
            <a:custGeom>
              <a:avLst/>
              <a:gdLst/>
              <a:ahLst/>
              <a:cxnLst/>
              <a:rect l="l" t="t" r="r" b="b"/>
              <a:pathLst>
                <a:path w="139700" h="267335">
                  <a:moveTo>
                    <a:pt x="16141" y="0"/>
                  </a:moveTo>
                  <a:lnTo>
                    <a:pt x="0" y="267030"/>
                  </a:lnTo>
                  <a:lnTo>
                    <a:pt x="139636" y="7467"/>
                  </a:lnTo>
                  <a:lnTo>
                    <a:pt x="16141" y="0"/>
                  </a:lnTo>
                  <a:close/>
                </a:path>
              </a:pathLst>
            </a:custGeom>
            <a:ln w="6350">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7" name="object 27"/>
            <p:cNvSpPr/>
            <p:nvPr/>
          </p:nvSpPr>
          <p:spPr>
            <a:xfrm>
              <a:off x="5896229" y="4384490"/>
              <a:ext cx="328930" cy="434340"/>
            </a:xfrm>
            <a:custGeom>
              <a:avLst/>
              <a:gdLst/>
              <a:ahLst/>
              <a:cxnLst/>
              <a:rect l="l" t="t" r="r" b="b"/>
              <a:pathLst>
                <a:path w="328929" h="434339">
                  <a:moveTo>
                    <a:pt x="98945" y="0"/>
                  </a:moveTo>
                  <a:lnTo>
                    <a:pt x="0" y="14820"/>
                  </a:lnTo>
                  <a:lnTo>
                    <a:pt x="26163" y="59661"/>
                  </a:lnTo>
                  <a:lnTo>
                    <a:pt x="53485" y="103690"/>
                  </a:lnTo>
                  <a:lnTo>
                    <a:pt x="81825" y="146728"/>
                  </a:lnTo>
                  <a:lnTo>
                    <a:pt x="111043" y="188598"/>
                  </a:lnTo>
                  <a:lnTo>
                    <a:pt x="141000" y="229120"/>
                  </a:lnTo>
                  <a:lnTo>
                    <a:pt x="171554" y="268115"/>
                  </a:lnTo>
                  <a:lnTo>
                    <a:pt x="202567" y="305406"/>
                  </a:lnTo>
                  <a:lnTo>
                    <a:pt x="233898" y="340813"/>
                  </a:lnTo>
                  <a:lnTo>
                    <a:pt x="265406" y="374158"/>
                  </a:lnTo>
                  <a:lnTo>
                    <a:pt x="296952" y="405262"/>
                  </a:lnTo>
                  <a:lnTo>
                    <a:pt x="328396" y="433946"/>
                  </a:lnTo>
                  <a:lnTo>
                    <a:pt x="300799" y="283730"/>
                  </a:lnTo>
                  <a:lnTo>
                    <a:pt x="271264" y="248047"/>
                  </a:lnTo>
                  <a:lnTo>
                    <a:pt x="241659" y="210324"/>
                  </a:lnTo>
                  <a:lnTo>
                    <a:pt x="212167" y="170815"/>
                  </a:lnTo>
                  <a:lnTo>
                    <a:pt x="182968" y="129775"/>
                  </a:lnTo>
                  <a:lnTo>
                    <a:pt x="154244" y="87456"/>
                  </a:lnTo>
                  <a:lnTo>
                    <a:pt x="126176" y="44113"/>
                  </a:lnTo>
                  <a:lnTo>
                    <a:pt x="98945" y="0"/>
                  </a:lnTo>
                  <a:close/>
                </a:path>
              </a:pathLst>
            </a:custGeom>
            <a:solidFill>
              <a:srgbClr val="FF6969"/>
            </a:solidFill>
          </p:spPr>
          <p:txBody>
            <a:bodyPr wrap="square" lIns="0" tIns="0" rIns="0" bIns="0" rtlCol="0"/>
            <a:lstStyle/>
            <a:p>
              <a:pPr defTabSz="806867"/>
              <a:endParaRPr sz="1588" kern="0" dirty="0">
                <a:solidFill>
                  <a:sysClr val="windowText" lastClr="000000"/>
                </a:solidFill>
              </a:endParaRPr>
            </a:p>
          </p:txBody>
        </p:sp>
        <p:sp>
          <p:nvSpPr>
            <p:cNvPr id="28" name="object 28"/>
            <p:cNvSpPr/>
            <p:nvPr/>
          </p:nvSpPr>
          <p:spPr>
            <a:xfrm>
              <a:off x="5896229" y="4384490"/>
              <a:ext cx="328930" cy="434340"/>
            </a:xfrm>
            <a:custGeom>
              <a:avLst/>
              <a:gdLst/>
              <a:ahLst/>
              <a:cxnLst/>
              <a:rect l="l" t="t" r="r" b="b"/>
              <a:pathLst>
                <a:path w="328929" h="434339">
                  <a:moveTo>
                    <a:pt x="0" y="14820"/>
                  </a:moveTo>
                  <a:lnTo>
                    <a:pt x="26163" y="59661"/>
                  </a:lnTo>
                  <a:lnTo>
                    <a:pt x="53485" y="103690"/>
                  </a:lnTo>
                  <a:lnTo>
                    <a:pt x="81825" y="146728"/>
                  </a:lnTo>
                  <a:lnTo>
                    <a:pt x="111043" y="188598"/>
                  </a:lnTo>
                  <a:lnTo>
                    <a:pt x="141000" y="229120"/>
                  </a:lnTo>
                  <a:lnTo>
                    <a:pt x="171554" y="268115"/>
                  </a:lnTo>
                  <a:lnTo>
                    <a:pt x="202567" y="305406"/>
                  </a:lnTo>
                  <a:lnTo>
                    <a:pt x="233898" y="340813"/>
                  </a:lnTo>
                  <a:lnTo>
                    <a:pt x="265406" y="374158"/>
                  </a:lnTo>
                  <a:lnTo>
                    <a:pt x="296952" y="405262"/>
                  </a:lnTo>
                  <a:lnTo>
                    <a:pt x="328396" y="433946"/>
                  </a:lnTo>
                  <a:lnTo>
                    <a:pt x="300799" y="283730"/>
                  </a:lnTo>
                  <a:lnTo>
                    <a:pt x="271264" y="248047"/>
                  </a:lnTo>
                  <a:lnTo>
                    <a:pt x="241659" y="210324"/>
                  </a:lnTo>
                  <a:lnTo>
                    <a:pt x="212167" y="170815"/>
                  </a:lnTo>
                  <a:lnTo>
                    <a:pt x="182968" y="129775"/>
                  </a:lnTo>
                  <a:lnTo>
                    <a:pt x="154244" y="87456"/>
                  </a:lnTo>
                  <a:lnTo>
                    <a:pt x="126176" y="44113"/>
                  </a:lnTo>
                  <a:lnTo>
                    <a:pt x="98945" y="0"/>
                  </a:lnTo>
                  <a:lnTo>
                    <a:pt x="0" y="14820"/>
                  </a:lnTo>
                  <a:close/>
                </a:path>
              </a:pathLst>
            </a:custGeom>
            <a:ln w="15875">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29" name="object 29"/>
            <p:cNvSpPr/>
            <p:nvPr/>
          </p:nvSpPr>
          <p:spPr>
            <a:xfrm>
              <a:off x="5868675" y="4130686"/>
              <a:ext cx="139700" cy="267335"/>
            </a:xfrm>
            <a:custGeom>
              <a:avLst/>
              <a:gdLst/>
              <a:ahLst/>
              <a:cxnLst/>
              <a:rect l="l" t="t" r="r" b="b"/>
              <a:pathLst>
                <a:path w="139700" h="267335">
                  <a:moveTo>
                    <a:pt x="0" y="0"/>
                  </a:moveTo>
                  <a:lnTo>
                    <a:pt x="16141" y="267030"/>
                  </a:lnTo>
                  <a:lnTo>
                    <a:pt x="139636" y="259562"/>
                  </a:lnTo>
                  <a:lnTo>
                    <a:pt x="0" y="0"/>
                  </a:lnTo>
                  <a:close/>
                </a:path>
              </a:pathLst>
            </a:custGeom>
            <a:solidFill>
              <a:srgbClr val="FF6969"/>
            </a:solidFill>
          </p:spPr>
          <p:txBody>
            <a:bodyPr wrap="square" lIns="0" tIns="0" rIns="0" bIns="0" rtlCol="0"/>
            <a:lstStyle/>
            <a:p>
              <a:pPr defTabSz="806867"/>
              <a:endParaRPr sz="1588" kern="0" dirty="0">
                <a:solidFill>
                  <a:sysClr val="windowText" lastClr="000000"/>
                </a:solidFill>
              </a:endParaRPr>
            </a:p>
          </p:txBody>
        </p:sp>
        <p:sp>
          <p:nvSpPr>
            <p:cNvPr id="30" name="object 30"/>
            <p:cNvSpPr/>
            <p:nvPr/>
          </p:nvSpPr>
          <p:spPr>
            <a:xfrm>
              <a:off x="5868674" y="4130686"/>
              <a:ext cx="139700" cy="267335"/>
            </a:xfrm>
            <a:custGeom>
              <a:avLst/>
              <a:gdLst/>
              <a:ahLst/>
              <a:cxnLst/>
              <a:rect l="l" t="t" r="r" b="b"/>
              <a:pathLst>
                <a:path w="139700" h="267335">
                  <a:moveTo>
                    <a:pt x="16141" y="267030"/>
                  </a:moveTo>
                  <a:lnTo>
                    <a:pt x="0" y="0"/>
                  </a:lnTo>
                  <a:lnTo>
                    <a:pt x="139636" y="259562"/>
                  </a:lnTo>
                  <a:lnTo>
                    <a:pt x="16141" y="267030"/>
                  </a:lnTo>
                  <a:close/>
                </a:path>
              </a:pathLst>
            </a:custGeom>
            <a:ln w="6350">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31" name="object 31"/>
            <p:cNvSpPr/>
            <p:nvPr/>
          </p:nvSpPr>
          <p:spPr>
            <a:xfrm>
              <a:off x="6054090" y="4152144"/>
              <a:ext cx="15875" cy="333375"/>
            </a:xfrm>
            <a:custGeom>
              <a:avLst/>
              <a:gdLst/>
              <a:ahLst/>
              <a:cxnLst/>
              <a:rect l="l" t="t" r="r" b="b"/>
              <a:pathLst>
                <a:path w="15875" h="333375">
                  <a:moveTo>
                    <a:pt x="0" y="333248"/>
                  </a:moveTo>
                  <a:lnTo>
                    <a:pt x="15417" y="0"/>
                  </a:lnTo>
                </a:path>
              </a:pathLst>
            </a:custGeom>
            <a:ln w="19050">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32" name="object 32"/>
            <p:cNvSpPr/>
            <p:nvPr/>
          </p:nvSpPr>
          <p:spPr>
            <a:xfrm>
              <a:off x="5985510" y="4120139"/>
              <a:ext cx="38100" cy="298450"/>
            </a:xfrm>
            <a:custGeom>
              <a:avLst/>
              <a:gdLst/>
              <a:ahLst/>
              <a:cxnLst/>
              <a:rect l="l" t="t" r="r" b="b"/>
              <a:pathLst>
                <a:path w="38100" h="298450">
                  <a:moveTo>
                    <a:pt x="37833" y="298297"/>
                  </a:moveTo>
                  <a:lnTo>
                    <a:pt x="0" y="0"/>
                  </a:lnTo>
                </a:path>
              </a:pathLst>
            </a:custGeom>
            <a:ln w="19049">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33" name="object 33"/>
            <p:cNvSpPr/>
            <p:nvPr/>
          </p:nvSpPr>
          <p:spPr>
            <a:xfrm>
              <a:off x="6072378" y="4115560"/>
              <a:ext cx="44450" cy="449580"/>
            </a:xfrm>
            <a:custGeom>
              <a:avLst/>
              <a:gdLst/>
              <a:ahLst/>
              <a:cxnLst/>
              <a:rect l="l" t="t" r="r" b="b"/>
              <a:pathLst>
                <a:path w="44450" h="449579">
                  <a:moveTo>
                    <a:pt x="0" y="449046"/>
                  </a:moveTo>
                  <a:lnTo>
                    <a:pt x="44081" y="0"/>
                  </a:lnTo>
                </a:path>
              </a:pathLst>
            </a:custGeom>
            <a:ln w="19050">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34" name="object 34"/>
            <p:cNvSpPr/>
            <p:nvPr/>
          </p:nvSpPr>
          <p:spPr>
            <a:xfrm>
              <a:off x="6105906" y="4082028"/>
              <a:ext cx="81915" cy="520065"/>
            </a:xfrm>
            <a:custGeom>
              <a:avLst/>
              <a:gdLst/>
              <a:ahLst/>
              <a:cxnLst/>
              <a:rect l="l" t="t" r="r" b="b"/>
              <a:pathLst>
                <a:path w="81914" h="520064">
                  <a:moveTo>
                    <a:pt x="0" y="519569"/>
                  </a:moveTo>
                  <a:lnTo>
                    <a:pt x="81534" y="0"/>
                  </a:lnTo>
                </a:path>
              </a:pathLst>
            </a:custGeom>
            <a:ln w="19049">
              <a:solidFill>
                <a:srgbClr val="FF6969"/>
              </a:solidFill>
            </a:ln>
          </p:spPr>
          <p:txBody>
            <a:bodyPr wrap="square" lIns="0" tIns="0" rIns="0" bIns="0" rtlCol="0"/>
            <a:lstStyle/>
            <a:p>
              <a:pPr defTabSz="806867"/>
              <a:endParaRPr sz="1588" kern="0" dirty="0">
                <a:solidFill>
                  <a:sysClr val="windowText" lastClr="000000"/>
                </a:solidFill>
              </a:endParaRPr>
            </a:p>
          </p:txBody>
        </p:sp>
        <p:sp>
          <p:nvSpPr>
            <p:cNvPr id="35" name="object 35"/>
            <p:cNvSpPr/>
            <p:nvPr/>
          </p:nvSpPr>
          <p:spPr>
            <a:xfrm>
              <a:off x="7156770" y="2428516"/>
              <a:ext cx="2331720" cy="1981835"/>
            </a:xfrm>
            <a:custGeom>
              <a:avLst/>
              <a:gdLst/>
              <a:ahLst/>
              <a:cxnLst/>
              <a:rect l="l" t="t" r="r" b="b"/>
              <a:pathLst>
                <a:path w="2331720" h="1981835">
                  <a:moveTo>
                    <a:pt x="2331453" y="1981415"/>
                  </a:moveTo>
                  <a:lnTo>
                    <a:pt x="2285129" y="1977888"/>
                  </a:lnTo>
                  <a:lnTo>
                    <a:pt x="2239011" y="1971876"/>
                  </a:lnTo>
                  <a:lnTo>
                    <a:pt x="2193181" y="1963461"/>
                  </a:lnTo>
                  <a:lnTo>
                    <a:pt x="2147720" y="1952725"/>
                  </a:lnTo>
                  <a:lnTo>
                    <a:pt x="2102710" y="1939750"/>
                  </a:lnTo>
                  <a:lnTo>
                    <a:pt x="2058232" y="1924617"/>
                  </a:lnTo>
                  <a:lnTo>
                    <a:pt x="2014368" y="1907409"/>
                  </a:lnTo>
                  <a:lnTo>
                    <a:pt x="1971198" y="1888208"/>
                  </a:lnTo>
                  <a:lnTo>
                    <a:pt x="1928805" y="1867095"/>
                  </a:lnTo>
                  <a:lnTo>
                    <a:pt x="1887269" y="1844152"/>
                  </a:lnTo>
                  <a:lnTo>
                    <a:pt x="1846673" y="1819462"/>
                  </a:lnTo>
                  <a:lnTo>
                    <a:pt x="1807097" y="1793106"/>
                  </a:lnTo>
                  <a:lnTo>
                    <a:pt x="1768623" y="1765167"/>
                  </a:lnTo>
                  <a:lnTo>
                    <a:pt x="1731333" y="1735725"/>
                  </a:lnTo>
                  <a:lnTo>
                    <a:pt x="1695307" y="1704864"/>
                  </a:lnTo>
                  <a:lnTo>
                    <a:pt x="1660628" y="1672665"/>
                  </a:lnTo>
                  <a:lnTo>
                    <a:pt x="1627377" y="1639209"/>
                  </a:lnTo>
                  <a:lnTo>
                    <a:pt x="1595635" y="1604580"/>
                  </a:lnTo>
                  <a:lnTo>
                    <a:pt x="1565484" y="1568858"/>
                  </a:lnTo>
                  <a:lnTo>
                    <a:pt x="1537004" y="1532127"/>
                  </a:lnTo>
                  <a:lnTo>
                    <a:pt x="1510278" y="1494466"/>
                  </a:lnTo>
                  <a:lnTo>
                    <a:pt x="1485387" y="1455960"/>
                  </a:lnTo>
                  <a:lnTo>
                    <a:pt x="1462413" y="1416689"/>
                  </a:lnTo>
                  <a:lnTo>
                    <a:pt x="1441436" y="1376735"/>
                  </a:lnTo>
                  <a:lnTo>
                    <a:pt x="1422538" y="1336181"/>
                  </a:lnTo>
                  <a:lnTo>
                    <a:pt x="1405801" y="1295109"/>
                  </a:lnTo>
                  <a:lnTo>
                    <a:pt x="1391306" y="1253599"/>
                  </a:lnTo>
                  <a:lnTo>
                    <a:pt x="1379134" y="1211735"/>
                  </a:lnTo>
                  <a:lnTo>
                    <a:pt x="1369368" y="1169598"/>
                  </a:lnTo>
                  <a:lnTo>
                    <a:pt x="1362087" y="1127270"/>
                  </a:lnTo>
                  <a:lnTo>
                    <a:pt x="1357375" y="1084833"/>
                  </a:lnTo>
                  <a:lnTo>
                    <a:pt x="1355311" y="1042369"/>
                  </a:lnTo>
                  <a:lnTo>
                    <a:pt x="1355978" y="999959"/>
                  </a:lnTo>
                  <a:lnTo>
                    <a:pt x="1356376" y="964961"/>
                  </a:lnTo>
                  <a:lnTo>
                    <a:pt x="1349542" y="894768"/>
                  </a:lnTo>
                  <a:lnTo>
                    <a:pt x="1332960" y="824626"/>
                  </a:lnTo>
                  <a:lnTo>
                    <a:pt x="1307141" y="754910"/>
                  </a:lnTo>
                  <a:lnTo>
                    <a:pt x="1290925" y="720329"/>
                  </a:lnTo>
                  <a:lnTo>
                    <a:pt x="1272591" y="685996"/>
                  </a:lnTo>
                  <a:lnTo>
                    <a:pt x="1252201" y="651956"/>
                  </a:lnTo>
                  <a:lnTo>
                    <a:pt x="1229819" y="618257"/>
                  </a:lnTo>
                  <a:lnTo>
                    <a:pt x="1205509" y="584946"/>
                  </a:lnTo>
                  <a:lnTo>
                    <a:pt x="1179334" y="552070"/>
                  </a:lnTo>
                  <a:lnTo>
                    <a:pt x="1151358" y="519675"/>
                  </a:lnTo>
                  <a:lnTo>
                    <a:pt x="1121645" y="487809"/>
                  </a:lnTo>
                  <a:lnTo>
                    <a:pt x="1090257" y="456518"/>
                  </a:lnTo>
                  <a:lnTo>
                    <a:pt x="1057259" y="425849"/>
                  </a:lnTo>
                  <a:lnTo>
                    <a:pt x="1022714" y="395850"/>
                  </a:lnTo>
                  <a:lnTo>
                    <a:pt x="986685" y="366566"/>
                  </a:lnTo>
                  <a:lnTo>
                    <a:pt x="949237" y="338045"/>
                  </a:lnTo>
                  <a:lnTo>
                    <a:pt x="910433" y="310334"/>
                  </a:lnTo>
                  <a:lnTo>
                    <a:pt x="870336" y="283479"/>
                  </a:lnTo>
                  <a:lnTo>
                    <a:pt x="829009" y="257527"/>
                  </a:lnTo>
                  <a:lnTo>
                    <a:pt x="786518" y="232526"/>
                  </a:lnTo>
                  <a:lnTo>
                    <a:pt x="742924" y="208522"/>
                  </a:lnTo>
                  <a:lnTo>
                    <a:pt x="698292" y="185563"/>
                  </a:lnTo>
                  <a:lnTo>
                    <a:pt x="652685" y="163694"/>
                  </a:lnTo>
                  <a:lnTo>
                    <a:pt x="606166" y="142963"/>
                  </a:lnTo>
                  <a:lnTo>
                    <a:pt x="558800" y="123416"/>
                  </a:lnTo>
                  <a:lnTo>
                    <a:pt x="510650" y="105101"/>
                  </a:lnTo>
                  <a:lnTo>
                    <a:pt x="461779" y="88065"/>
                  </a:lnTo>
                  <a:lnTo>
                    <a:pt x="412251" y="72353"/>
                  </a:lnTo>
                  <a:lnTo>
                    <a:pt x="362129" y="58014"/>
                  </a:lnTo>
                  <a:lnTo>
                    <a:pt x="311478" y="45094"/>
                  </a:lnTo>
                  <a:lnTo>
                    <a:pt x="260360" y="33640"/>
                  </a:lnTo>
                  <a:lnTo>
                    <a:pt x="208839" y="23699"/>
                  </a:lnTo>
                  <a:lnTo>
                    <a:pt x="156979" y="15318"/>
                  </a:lnTo>
                  <a:lnTo>
                    <a:pt x="104844" y="8542"/>
                  </a:lnTo>
                  <a:lnTo>
                    <a:pt x="52496" y="3421"/>
                  </a:lnTo>
                  <a:lnTo>
                    <a:pt x="0" y="0"/>
                  </a:lnTo>
                </a:path>
              </a:pathLst>
            </a:custGeom>
            <a:ln w="38100">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36" name="object 36"/>
            <p:cNvSpPr/>
            <p:nvPr/>
          </p:nvSpPr>
          <p:spPr>
            <a:xfrm>
              <a:off x="7764056" y="2300070"/>
              <a:ext cx="194310" cy="384810"/>
            </a:xfrm>
            <a:custGeom>
              <a:avLst/>
              <a:gdLst/>
              <a:ahLst/>
              <a:cxnLst/>
              <a:rect l="l" t="t" r="r" b="b"/>
              <a:pathLst>
                <a:path w="194309" h="384810">
                  <a:moveTo>
                    <a:pt x="194132" y="384556"/>
                  </a:moveTo>
                  <a:lnTo>
                    <a:pt x="142498" y="347853"/>
                  </a:lnTo>
                  <a:lnTo>
                    <a:pt x="94064" y="311497"/>
                  </a:lnTo>
                  <a:lnTo>
                    <a:pt x="52034" y="275834"/>
                  </a:lnTo>
                  <a:lnTo>
                    <a:pt x="19611" y="241215"/>
                  </a:lnTo>
                  <a:lnTo>
                    <a:pt x="0" y="207987"/>
                  </a:lnTo>
                  <a:lnTo>
                    <a:pt x="2721" y="167010"/>
                  </a:lnTo>
                  <a:lnTo>
                    <a:pt x="28498" y="126936"/>
                  </a:lnTo>
                  <a:lnTo>
                    <a:pt x="58200" y="90491"/>
                  </a:lnTo>
                  <a:lnTo>
                    <a:pt x="72694" y="60401"/>
                  </a:lnTo>
                  <a:lnTo>
                    <a:pt x="67148" y="38151"/>
                  </a:lnTo>
                  <a:lnTo>
                    <a:pt x="51669" y="22028"/>
                  </a:lnTo>
                  <a:lnTo>
                    <a:pt x="29571" y="9991"/>
                  </a:lnTo>
                  <a:lnTo>
                    <a:pt x="4165" y="0"/>
                  </a:lnTo>
                </a:path>
              </a:pathLst>
            </a:custGeom>
            <a:ln w="28575">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37" name="object 37"/>
            <p:cNvSpPr/>
            <p:nvPr/>
          </p:nvSpPr>
          <p:spPr>
            <a:xfrm>
              <a:off x="6860914" y="2449615"/>
              <a:ext cx="489584" cy="130175"/>
            </a:xfrm>
            <a:custGeom>
              <a:avLst/>
              <a:gdLst/>
              <a:ahLst/>
              <a:cxnLst/>
              <a:rect l="l" t="t" r="r" b="b"/>
              <a:pathLst>
                <a:path w="489584" h="130175">
                  <a:moveTo>
                    <a:pt x="489330" y="0"/>
                  </a:moveTo>
                  <a:lnTo>
                    <a:pt x="450869" y="34879"/>
                  </a:lnTo>
                  <a:lnTo>
                    <a:pt x="412750" y="67532"/>
                  </a:lnTo>
                  <a:lnTo>
                    <a:pt x="375318" y="95734"/>
                  </a:lnTo>
                  <a:lnTo>
                    <a:pt x="338915" y="117260"/>
                  </a:lnTo>
                  <a:lnTo>
                    <a:pt x="303885" y="129882"/>
                  </a:lnTo>
                  <a:lnTo>
                    <a:pt x="262444" y="126504"/>
                  </a:lnTo>
                  <a:lnTo>
                    <a:pt x="223086" y="106949"/>
                  </a:lnTo>
                  <a:lnTo>
                    <a:pt x="184926" y="84980"/>
                  </a:lnTo>
                  <a:lnTo>
                    <a:pt x="147078" y="74358"/>
                  </a:lnTo>
                  <a:lnTo>
                    <a:pt x="109511" y="78643"/>
                  </a:lnTo>
                  <a:lnTo>
                    <a:pt x="72629" y="90533"/>
                  </a:lnTo>
                  <a:lnTo>
                    <a:pt x="36202" y="107492"/>
                  </a:lnTo>
                  <a:lnTo>
                    <a:pt x="0" y="126987"/>
                  </a:lnTo>
                </a:path>
              </a:pathLst>
            </a:custGeom>
            <a:ln w="15875">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38" name="object 38"/>
            <p:cNvSpPr/>
            <p:nvPr/>
          </p:nvSpPr>
          <p:spPr>
            <a:xfrm>
              <a:off x="6563009" y="3948900"/>
              <a:ext cx="2219960" cy="696595"/>
            </a:xfrm>
            <a:custGeom>
              <a:avLst/>
              <a:gdLst/>
              <a:ahLst/>
              <a:cxnLst/>
              <a:rect l="l" t="t" r="r" b="b"/>
              <a:pathLst>
                <a:path w="2219959" h="696595">
                  <a:moveTo>
                    <a:pt x="2219586" y="124462"/>
                  </a:moveTo>
                  <a:lnTo>
                    <a:pt x="2169455" y="107764"/>
                  </a:lnTo>
                  <a:lnTo>
                    <a:pt x="2119401" y="91335"/>
                  </a:lnTo>
                  <a:lnTo>
                    <a:pt x="2069502" y="75444"/>
                  </a:lnTo>
                  <a:lnTo>
                    <a:pt x="2019836" y="60361"/>
                  </a:lnTo>
                  <a:lnTo>
                    <a:pt x="1970481" y="46354"/>
                  </a:lnTo>
                  <a:lnTo>
                    <a:pt x="1921514" y="33693"/>
                  </a:lnTo>
                  <a:lnTo>
                    <a:pt x="1873013" y="22647"/>
                  </a:lnTo>
                  <a:lnTo>
                    <a:pt x="1825056" y="13486"/>
                  </a:lnTo>
                  <a:lnTo>
                    <a:pt x="1777721" y="6478"/>
                  </a:lnTo>
                  <a:lnTo>
                    <a:pt x="1731085" y="1893"/>
                  </a:lnTo>
                  <a:lnTo>
                    <a:pt x="1685227" y="0"/>
                  </a:lnTo>
                  <a:lnTo>
                    <a:pt x="1640223" y="1068"/>
                  </a:lnTo>
                  <a:lnTo>
                    <a:pt x="1596152" y="5366"/>
                  </a:lnTo>
                  <a:lnTo>
                    <a:pt x="1553091" y="13164"/>
                  </a:lnTo>
                  <a:lnTo>
                    <a:pt x="1511119" y="24731"/>
                  </a:lnTo>
                  <a:lnTo>
                    <a:pt x="1470312" y="40337"/>
                  </a:lnTo>
                  <a:lnTo>
                    <a:pt x="1405356" y="82778"/>
                  </a:lnTo>
                  <a:lnTo>
                    <a:pt x="1374729" y="112326"/>
                  </a:lnTo>
                  <a:lnTo>
                    <a:pt x="1345152" y="146422"/>
                  </a:lnTo>
                  <a:lnTo>
                    <a:pt x="1316485" y="184312"/>
                  </a:lnTo>
                  <a:lnTo>
                    <a:pt x="1288591" y="225243"/>
                  </a:lnTo>
                  <a:lnTo>
                    <a:pt x="1261331" y="268462"/>
                  </a:lnTo>
                  <a:lnTo>
                    <a:pt x="1234567" y="313214"/>
                  </a:lnTo>
                  <a:lnTo>
                    <a:pt x="1208159" y="358747"/>
                  </a:lnTo>
                  <a:lnTo>
                    <a:pt x="1181970" y="404308"/>
                  </a:lnTo>
                  <a:lnTo>
                    <a:pt x="1155860" y="449143"/>
                  </a:lnTo>
                  <a:lnTo>
                    <a:pt x="1129691" y="492499"/>
                  </a:lnTo>
                  <a:lnTo>
                    <a:pt x="1103325" y="533622"/>
                  </a:lnTo>
                  <a:lnTo>
                    <a:pt x="1076624" y="571759"/>
                  </a:lnTo>
                  <a:lnTo>
                    <a:pt x="1049448" y="606157"/>
                  </a:lnTo>
                  <a:lnTo>
                    <a:pt x="1021659" y="636062"/>
                  </a:lnTo>
                  <a:lnTo>
                    <a:pt x="963688" y="679381"/>
                  </a:lnTo>
                  <a:lnTo>
                    <a:pt x="895304" y="696562"/>
                  </a:lnTo>
                  <a:lnTo>
                    <a:pt x="855437" y="693426"/>
                  </a:lnTo>
                  <a:lnTo>
                    <a:pt x="813982" y="682929"/>
                  </a:lnTo>
                  <a:lnTo>
                    <a:pt x="771293" y="666124"/>
                  </a:lnTo>
                  <a:lnTo>
                    <a:pt x="727724" y="644061"/>
                  </a:lnTo>
                  <a:lnTo>
                    <a:pt x="683628" y="617791"/>
                  </a:lnTo>
                  <a:lnTo>
                    <a:pt x="639359" y="588366"/>
                  </a:lnTo>
                  <a:lnTo>
                    <a:pt x="595272" y="556835"/>
                  </a:lnTo>
                  <a:lnTo>
                    <a:pt x="551721" y="524250"/>
                  </a:lnTo>
                  <a:lnTo>
                    <a:pt x="509059" y="491661"/>
                  </a:lnTo>
                  <a:lnTo>
                    <a:pt x="467640" y="460121"/>
                  </a:lnTo>
                  <a:lnTo>
                    <a:pt x="427819" y="430679"/>
                  </a:lnTo>
                  <a:lnTo>
                    <a:pt x="389949" y="404386"/>
                  </a:lnTo>
                  <a:lnTo>
                    <a:pt x="354385" y="382294"/>
                  </a:lnTo>
                  <a:lnTo>
                    <a:pt x="291587" y="354916"/>
                  </a:lnTo>
                  <a:lnTo>
                    <a:pt x="231945" y="348207"/>
                  </a:lnTo>
                  <a:lnTo>
                    <a:pt x="181499" y="357041"/>
                  </a:lnTo>
                  <a:lnTo>
                    <a:pt x="139149" y="376612"/>
                  </a:lnTo>
                  <a:lnTo>
                    <a:pt x="103794" y="402112"/>
                  </a:lnTo>
                  <a:lnTo>
                    <a:pt x="74333" y="428732"/>
                  </a:lnTo>
                  <a:lnTo>
                    <a:pt x="49668" y="451666"/>
                  </a:lnTo>
                  <a:lnTo>
                    <a:pt x="28697" y="466104"/>
                  </a:lnTo>
                  <a:lnTo>
                    <a:pt x="5456" y="476740"/>
                  </a:lnTo>
                  <a:lnTo>
                    <a:pt x="0" y="480198"/>
                  </a:lnTo>
                  <a:lnTo>
                    <a:pt x="6399" y="478870"/>
                  </a:lnTo>
                  <a:lnTo>
                    <a:pt x="18727" y="475147"/>
                  </a:lnTo>
                </a:path>
              </a:pathLst>
            </a:custGeom>
            <a:ln w="38100">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39" name="object 39"/>
            <p:cNvSpPr/>
            <p:nvPr/>
          </p:nvSpPr>
          <p:spPr>
            <a:xfrm>
              <a:off x="7277576" y="3963784"/>
              <a:ext cx="421005" cy="438784"/>
            </a:xfrm>
            <a:custGeom>
              <a:avLst/>
              <a:gdLst/>
              <a:ahLst/>
              <a:cxnLst/>
              <a:rect l="l" t="t" r="r" b="b"/>
              <a:pathLst>
                <a:path w="421004" h="438785">
                  <a:moveTo>
                    <a:pt x="420968" y="438297"/>
                  </a:moveTo>
                  <a:lnTo>
                    <a:pt x="385687" y="379369"/>
                  </a:lnTo>
                  <a:lnTo>
                    <a:pt x="373311" y="340468"/>
                  </a:lnTo>
                  <a:lnTo>
                    <a:pt x="360280" y="288412"/>
                  </a:lnTo>
                  <a:lnTo>
                    <a:pt x="344082" y="232465"/>
                  </a:lnTo>
                  <a:lnTo>
                    <a:pt x="322206" y="181889"/>
                  </a:lnTo>
                  <a:lnTo>
                    <a:pt x="292139" y="145943"/>
                  </a:lnTo>
                  <a:lnTo>
                    <a:pt x="256241" y="131129"/>
                  </a:lnTo>
                  <a:lnTo>
                    <a:pt x="210445" y="126428"/>
                  </a:lnTo>
                  <a:lnTo>
                    <a:pt x="160124" y="127600"/>
                  </a:lnTo>
                  <a:lnTo>
                    <a:pt x="110651" y="130402"/>
                  </a:lnTo>
                  <a:lnTo>
                    <a:pt x="67399" y="130594"/>
                  </a:lnTo>
                  <a:lnTo>
                    <a:pt x="35739" y="123934"/>
                  </a:lnTo>
                  <a:lnTo>
                    <a:pt x="10344" y="96104"/>
                  </a:lnTo>
                  <a:lnTo>
                    <a:pt x="1430" y="57302"/>
                  </a:lnTo>
                  <a:lnTo>
                    <a:pt x="1545" y="22813"/>
                  </a:lnTo>
                  <a:lnTo>
                    <a:pt x="3240" y="7920"/>
                  </a:lnTo>
                  <a:lnTo>
                    <a:pt x="493" y="0"/>
                  </a:lnTo>
                  <a:lnTo>
                    <a:pt x="0" y="908"/>
                  </a:lnTo>
                  <a:lnTo>
                    <a:pt x="1009" y="7700"/>
                  </a:lnTo>
                  <a:lnTo>
                    <a:pt x="2770" y="17432"/>
                  </a:lnTo>
                </a:path>
              </a:pathLst>
            </a:custGeom>
            <a:ln w="28575">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40" name="object 40"/>
            <p:cNvSpPr/>
            <p:nvPr/>
          </p:nvSpPr>
          <p:spPr>
            <a:xfrm>
              <a:off x="6863701" y="4519799"/>
              <a:ext cx="314325" cy="185420"/>
            </a:xfrm>
            <a:custGeom>
              <a:avLst/>
              <a:gdLst/>
              <a:ahLst/>
              <a:cxnLst/>
              <a:rect l="l" t="t" r="r" b="b"/>
              <a:pathLst>
                <a:path w="314325" h="185420">
                  <a:moveTo>
                    <a:pt x="314159" y="0"/>
                  </a:moveTo>
                  <a:lnTo>
                    <a:pt x="75387" y="7454"/>
                  </a:lnTo>
                  <a:lnTo>
                    <a:pt x="43137" y="37887"/>
                  </a:lnTo>
                  <a:lnTo>
                    <a:pt x="22377" y="80275"/>
                  </a:lnTo>
                  <a:lnTo>
                    <a:pt x="9275" y="130632"/>
                  </a:lnTo>
                  <a:lnTo>
                    <a:pt x="0" y="184975"/>
                  </a:lnTo>
                </a:path>
              </a:pathLst>
            </a:custGeom>
            <a:ln w="15875">
              <a:solidFill>
                <a:srgbClr val="C00000"/>
              </a:solidFill>
            </a:ln>
          </p:spPr>
          <p:txBody>
            <a:bodyPr wrap="square" lIns="0" tIns="0" rIns="0" bIns="0" rtlCol="0"/>
            <a:lstStyle/>
            <a:p>
              <a:pPr defTabSz="806867"/>
              <a:endParaRPr sz="1588" kern="0" dirty="0">
                <a:solidFill>
                  <a:sysClr val="windowText" lastClr="000000"/>
                </a:solidFill>
              </a:endParaRPr>
            </a:p>
          </p:txBody>
        </p:sp>
        <p:pic>
          <p:nvPicPr>
            <p:cNvPr id="41" name="object 41"/>
            <p:cNvPicPr/>
            <p:nvPr/>
          </p:nvPicPr>
          <p:blipFill>
            <a:blip r:embed="rId9" cstate="print"/>
            <a:stretch>
              <a:fillRect/>
            </a:stretch>
          </p:blipFill>
          <p:spPr>
            <a:xfrm>
              <a:off x="6782458" y="4445915"/>
              <a:ext cx="171791" cy="155829"/>
            </a:xfrm>
            <a:prstGeom prst="rect">
              <a:avLst/>
            </a:prstGeom>
          </p:spPr>
        </p:pic>
        <p:sp>
          <p:nvSpPr>
            <p:cNvPr id="42" name="object 42"/>
            <p:cNvSpPr/>
            <p:nvPr/>
          </p:nvSpPr>
          <p:spPr>
            <a:xfrm>
              <a:off x="6743391" y="4069741"/>
              <a:ext cx="828040" cy="161925"/>
            </a:xfrm>
            <a:custGeom>
              <a:avLst/>
              <a:gdLst/>
              <a:ahLst/>
              <a:cxnLst/>
              <a:rect l="l" t="t" r="r" b="b"/>
              <a:pathLst>
                <a:path w="828040" h="161925">
                  <a:moveTo>
                    <a:pt x="827697" y="59975"/>
                  </a:moveTo>
                  <a:lnTo>
                    <a:pt x="767841" y="78164"/>
                  </a:lnTo>
                  <a:lnTo>
                    <a:pt x="708619" y="95834"/>
                  </a:lnTo>
                  <a:lnTo>
                    <a:pt x="650665" y="112467"/>
                  </a:lnTo>
                  <a:lnTo>
                    <a:pt x="594611" y="127544"/>
                  </a:lnTo>
                  <a:lnTo>
                    <a:pt x="541091" y="140546"/>
                  </a:lnTo>
                  <a:lnTo>
                    <a:pt x="490738" y="150955"/>
                  </a:lnTo>
                  <a:lnTo>
                    <a:pt x="444187" y="158252"/>
                  </a:lnTo>
                  <a:lnTo>
                    <a:pt x="402071" y="161919"/>
                  </a:lnTo>
                  <a:lnTo>
                    <a:pt x="365023" y="161436"/>
                  </a:lnTo>
                  <a:lnTo>
                    <a:pt x="322050" y="149083"/>
                  </a:lnTo>
                  <a:lnTo>
                    <a:pt x="292674" y="124013"/>
                  </a:lnTo>
                  <a:lnTo>
                    <a:pt x="271849" y="91941"/>
                  </a:lnTo>
                  <a:lnTo>
                    <a:pt x="254530" y="58582"/>
                  </a:lnTo>
                  <a:lnTo>
                    <a:pt x="235670" y="29652"/>
                  </a:lnTo>
                  <a:lnTo>
                    <a:pt x="210223" y="10864"/>
                  </a:lnTo>
                  <a:lnTo>
                    <a:pt x="162216" y="0"/>
                  </a:lnTo>
                  <a:lnTo>
                    <a:pt x="110312" y="346"/>
                  </a:lnTo>
                  <a:lnTo>
                    <a:pt x="55807" y="8164"/>
                  </a:lnTo>
                  <a:lnTo>
                    <a:pt x="0" y="19716"/>
                  </a:lnTo>
                </a:path>
              </a:pathLst>
            </a:custGeom>
            <a:ln w="19050">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43" name="object 43"/>
            <p:cNvSpPr/>
            <p:nvPr/>
          </p:nvSpPr>
          <p:spPr>
            <a:xfrm>
              <a:off x="7130424" y="2877530"/>
              <a:ext cx="1149350" cy="353695"/>
            </a:xfrm>
            <a:custGeom>
              <a:avLst/>
              <a:gdLst/>
              <a:ahLst/>
              <a:cxnLst/>
              <a:rect l="l" t="t" r="r" b="b"/>
              <a:pathLst>
                <a:path w="1149350" h="353694">
                  <a:moveTo>
                    <a:pt x="1149235" y="37562"/>
                  </a:moveTo>
                  <a:lnTo>
                    <a:pt x="1099547" y="21387"/>
                  </a:lnTo>
                  <a:lnTo>
                    <a:pt x="1048675" y="9836"/>
                  </a:lnTo>
                  <a:lnTo>
                    <a:pt x="997248" y="2758"/>
                  </a:lnTo>
                  <a:lnTo>
                    <a:pt x="945895" y="0"/>
                  </a:lnTo>
                  <a:lnTo>
                    <a:pt x="895243" y="1410"/>
                  </a:lnTo>
                  <a:lnTo>
                    <a:pt x="845922" y="6837"/>
                  </a:lnTo>
                  <a:lnTo>
                    <a:pt x="798558" y="16128"/>
                  </a:lnTo>
                  <a:lnTo>
                    <a:pt x="753781" y="29132"/>
                  </a:lnTo>
                  <a:lnTo>
                    <a:pt x="712218" y="45696"/>
                  </a:lnTo>
                  <a:lnTo>
                    <a:pt x="674498" y="65668"/>
                  </a:lnTo>
                  <a:lnTo>
                    <a:pt x="641249" y="88897"/>
                  </a:lnTo>
                  <a:lnTo>
                    <a:pt x="613100" y="115230"/>
                  </a:lnTo>
                  <a:lnTo>
                    <a:pt x="574611" y="176602"/>
                  </a:lnTo>
                  <a:lnTo>
                    <a:pt x="558545" y="208688"/>
                  </a:lnTo>
                  <a:lnTo>
                    <a:pt x="536122" y="237974"/>
                  </a:lnTo>
                  <a:lnTo>
                    <a:pt x="507973" y="264308"/>
                  </a:lnTo>
                  <a:lnTo>
                    <a:pt x="474724" y="287538"/>
                  </a:lnTo>
                  <a:lnTo>
                    <a:pt x="437005" y="307512"/>
                  </a:lnTo>
                  <a:lnTo>
                    <a:pt x="395442" y="324077"/>
                  </a:lnTo>
                  <a:lnTo>
                    <a:pt x="350666" y="337082"/>
                  </a:lnTo>
                  <a:lnTo>
                    <a:pt x="303303" y="346375"/>
                  </a:lnTo>
                  <a:lnTo>
                    <a:pt x="253982" y="351803"/>
                  </a:lnTo>
                  <a:lnTo>
                    <a:pt x="203332" y="353215"/>
                  </a:lnTo>
                  <a:lnTo>
                    <a:pt x="151980" y="350458"/>
                  </a:lnTo>
                  <a:lnTo>
                    <a:pt x="100555" y="343380"/>
                  </a:lnTo>
                  <a:lnTo>
                    <a:pt x="49686" y="331830"/>
                  </a:lnTo>
                  <a:lnTo>
                    <a:pt x="0" y="315654"/>
                  </a:lnTo>
                </a:path>
              </a:pathLst>
            </a:custGeom>
            <a:ln w="38100">
              <a:solidFill>
                <a:srgbClr val="C00000"/>
              </a:solidFill>
            </a:ln>
          </p:spPr>
          <p:txBody>
            <a:bodyPr wrap="square" lIns="0" tIns="0" rIns="0" bIns="0" rtlCol="0"/>
            <a:lstStyle/>
            <a:p>
              <a:pPr defTabSz="806867"/>
              <a:endParaRPr sz="1588" kern="0" dirty="0">
                <a:solidFill>
                  <a:sysClr val="windowText" lastClr="000000"/>
                </a:solidFill>
              </a:endParaRPr>
            </a:p>
          </p:txBody>
        </p:sp>
        <p:sp>
          <p:nvSpPr>
            <p:cNvPr id="44" name="object 44"/>
            <p:cNvSpPr/>
            <p:nvPr/>
          </p:nvSpPr>
          <p:spPr>
            <a:xfrm>
              <a:off x="6992216" y="2860153"/>
              <a:ext cx="572135" cy="318770"/>
            </a:xfrm>
            <a:custGeom>
              <a:avLst/>
              <a:gdLst/>
              <a:ahLst/>
              <a:cxnLst/>
              <a:rect l="l" t="t" r="r" b="b"/>
              <a:pathLst>
                <a:path w="572134" h="318769">
                  <a:moveTo>
                    <a:pt x="571842" y="318719"/>
                  </a:moveTo>
                  <a:lnTo>
                    <a:pt x="556535" y="268322"/>
                  </a:lnTo>
                  <a:lnTo>
                    <a:pt x="540246" y="219959"/>
                  </a:lnTo>
                  <a:lnTo>
                    <a:pt x="521992" y="175663"/>
                  </a:lnTo>
                  <a:lnTo>
                    <a:pt x="500789" y="137464"/>
                  </a:lnTo>
                  <a:lnTo>
                    <a:pt x="475655" y="107396"/>
                  </a:lnTo>
                  <a:lnTo>
                    <a:pt x="408123" y="83229"/>
                  </a:lnTo>
                  <a:lnTo>
                    <a:pt x="363494" y="94083"/>
                  </a:lnTo>
                  <a:lnTo>
                    <a:pt x="314933" y="113068"/>
                  </a:lnTo>
                  <a:lnTo>
                    <a:pt x="265655" y="133195"/>
                  </a:lnTo>
                  <a:lnTo>
                    <a:pt x="218876" y="147478"/>
                  </a:lnTo>
                  <a:lnTo>
                    <a:pt x="177812" y="148932"/>
                  </a:lnTo>
                  <a:lnTo>
                    <a:pt x="118702" y="119511"/>
                  </a:lnTo>
                  <a:lnTo>
                    <a:pt x="61060" y="68999"/>
                  </a:lnTo>
                  <a:lnTo>
                    <a:pt x="17340" y="21220"/>
                  </a:lnTo>
                  <a:lnTo>
                    <a:pt x="0" y="0"/>
                  </a:lnTo>
                </a:path>
              </a:pathLst>
            </a:custGeom>
            <a:ln w="19049">
              <a:solidFill>
                <a:srgbClr val="C00000"/>
              </a:solidFill>
            </a:ln>
          </p:spPr>
          <p:txBody>
            <a:bodyPr wrap="square" lIns="0" tIns="0" rIns="0" bIns="0" rtlCol="0"/>
            <a:lstStyle/>
            <a:p>
              <a:pPr defTabSz="806867"/>
              <a:endParaRPr sz="1588" kern="0" dirty="0">
                <a:solidFill>
                  <a:sysClr val="windowText" lastClr="000000"/>
                </a:solidFill>
              </a:endParaRPr>
            </a:p>
          </p:txBody>
        </p:sp>
        <p:pic>
          <p:nvPicPr>
            <p:cNvPr id="45" name="object 45"/>
            <p:cNvPicPr/>
            <p:nvPr/>
          </p:nvPicPr>
          <p:blipFill>
            <a:blip r:embed="rId10" cstate="print"/>
            <a:stretch>
              <a:fillRect/>
            </a:stretch>
          </p:blipFill>
          <p:spPr>
            <a:xfrm>
              <a:off x="6994135" y="2724527"/>
              <a:ext cx="148821" cy="237172"/>
            </a:xfrm>
            <a:prstGeom prst="rect">
              <a:avLst/>
            </a:prstGeom>
          </p:spPr>
        </p:pic>
        <p:sp>
          <p:nvSpPr>
            <p:cNvPr id="46" name="object 46"/>
            <p:cNvSpPr/>
            <p:nvPr/>
          </p:nvSpPr>
          <p:spPr>
            <a:xfrm>
              <a:off x="9171010" y="4270909"/>
              <a:ext cx="1099820" cy="597535"/>
            </a:xfrm>
            <a:custGeom>
              <a:avLst/>
              <a:gdLst/>
              <a:ahLst/>
              <a:cxnLst/>
              <a:rect l="l" t="t" r="r" b="b"/>
              <a:pathLst>
                <a:path w="1099820" h="597535">
                  <a:moveTo>
                    <a:pt x="37655" y="0"/>
                  </a:moveTo>
                  <a:lnTo>
                    <a:pt x="0" y="80708"/>
                  </a:lnTo>
                  <a:lnTo>
                    <a:pt x="1036929" y="597306"/>
                  </a:lnTo>
                  <a:lnTo>
                    <a:pt x="1099693" y="462788"/>
                  </a:lnTo>
                  <a:lnTo>
                    <a:pt x="37655" y="0"/>
                  </a:lnTo>
                  <a:close/>
                </a:path>
              </a:pathLst>
            </a:custGeom>
            <a:solidFill>
              <a:srgbClr val="C00000"/>
            </a:solidFill>
          </p:spPr>
          <p:txBody>
            <a:bodyPr wrap="square" lIns="0" tIns="0" rIns="0" bIns="0" rtlCol="0"/>
            <a:lstStyle/>
            <a:p>
              <a:pPr defTabSz="806867"/>
              <a:endParaRPr sz="1588" kern="0" dirty="0">
                <a:solidFill>
                  <a:sysClr val="windowText" lastClr="000000"/>
                </a:solidFill>
              </a:endParaRPr>
            </a:p>
          </p:txBody>
        </p:sp>
        <p:sp>
          <p:nvSpPr>
            <p:cNvPr id="47" name="object 47"/>
            <p:cNvSpPr/>
            <p:nvPr/>
          </p:nvSpPr>
          <p:spPr>
            <a:xfrm>
              <a:off x="9171010" y="4270909"/>
              <a:ext cx="1099820" cy="597535"/>
            </a:xfrm>
            <a:custGeom>
              <a:avLst/>
              <a:gdLst/>
              <a:ahLst/>
              <a:cxnLst/>
              <a:rect l="l" t="t" r="r" b="b"/>
              <a:pathLst>
                <a:path w="1099820" h="597535">
                  <a:moveTo>
                    <a:pt x="1099693" y="462788"/>
                  </a:moveTo>
                  <a:lnTo>
                    <a:pt x="1036929" y="597306"/>
                  </a:lnTo>
                  <a:lnTo>
                    <a:pt x="0" y="80708"/>
                  </a:lnTo>
                  <a:lnTo>
                    <a:pt x="37655" y="0"/>
                  </a:lnTo>
                  <a:lnTo>
                    <a:pt x="1099693" y="462788"/>
                  </a:lnTo>
                  <a:close/>
                </a:path>
              </a:pathLst>
            </a:custGeom>
            <a:ln w="15875">
              <a:solidFill>
                <a:srgbClr val="C00000"/>
              </a:solidFill>
            </a:ln>
          </p:spPr>
          <p:txBody>
            <a:bodyPr wrap="square" lIns="0" tIns="0" rIns="0" bIns="0" rtlCol="0"/>
            <a:lstStyle/>
            <a:p>
              <a:pPr defTabSz="806867"/>
              <a:endParaRPr sz="1588" kern="0" dirty="0">
                <a:solidFill>
                  <a:sysClr val="windowText" lastClr="000000"/>
                </a:solidFill>
              </a:endParaRPr>
            </a:p>
          </p:txBody>
        </p:sp>
        <p:pic>
          <p:nvPicPr>
            <p:cNvPr id="48" name="object 48"/>
            <p:cNvPicPr/>
            <p:nvPr/>
          </p:nvPicPr>
          <p:blipFill>
            <a:blip r:embed="rId11" cstate="print"/>
            <a:stretch>
              <a:fillRect/>
            </a:stretch>
          </p:blipFill>
          <p:spPr>
            <a:xfrm>
              <a:off x="9011751" y="4225883"/>
              <a:ext cx="224942" cy="138264"/>
            </a:xfrm>
            <a:prstGeom prst="rect">
              <a:avLst/>
            </a:prstGeom>
          </p:spPr>
        </p:pic>
        <p:sp>
          <p:nvSpPr>
            <p:cNvPr id="49" name="object 49"/>
            <p:cNvSpPr/>
            <p:nvPr/>
          </p:nvSpPr>
          <p:spPr>
            <a:xfrm>
              <a:off x="7092180" y="2674061"/>
              <a:ext cx="1703705" cy="1447800"/>
            </a:xfrm>
            <a:custGeom>
              <a:avLst/>
              <a:gdLst/>
              <a:ahLst/>
              <a:cxnLst/>
              <a:rect l="l" t="t" r="r" b="b"/>
              <a:pathLst>
                <a:path w="1703704" h="1447800">
                  <a:moveTo>
                    <a:pt x="1693267" y="1447596"/>
                  </a:moveTo>
                  <a:lnTo>
                    <a:pt x="1695296" y="1390697"/>
                  </a:lnTo>
                  <a:lnTo>
                    <a:pt x="1697254" y="1333900"/>
                  </a:lnTo>
                  <a:lnTo>
                    <a:pt x="1699071" y="1277307"/>
                  </a:lnTo>
                  <a:lnTo>
                    <a:pt x="1700674" y="1221020"/>
                  </a:lnTo>
                  <a:lnTo>
                    <a:pt x="1701994" y="1165139"/>
                  </a:lnTo>
                  <a:lnTo>
                    <a:pt x="1702958" y="1109768"/>
                  </a:lnTo>
                  <a:lnTo>
                    <a:pt x="1703497" y="1055008"/>
                  </a:lnTo>
                  <a:lnTo>
                    <a:pt x="1703539" y="1000960"/>
                  </a:lnTo>
                  <a:lnTo>
                    <a:pt x="1703014" y="947727"/>
                  </a:lnTo>
                  <a:lnTo>
                    <a:pt x="1701850" y="895410"/>
                  </a:lnTo>
                  <a:lnTo>
                    <a:pt x="1699976" y="844111"/>
                  </a:lnTo>
                  <a:lnTo>
                    <a:pt x="1697321" y="793933"/>
                  </a:lnTo>
                  <a:lnTo>
                    <a:pt x="1693815" y="744975"/>
                  </a:lnTo>
                  <a:lnTo>
                    <a:pt x="1689386" y="697341"/>
                  </a:lnTo>
                  <a:lnTo>
                    <a:pt x="1683964" y="651133"/>
                  </a:lnTo>
                  <a:lnTo>
                    <a:pt x="1677477" y="606451"/>
                  </a:lnTo>
                  <a:lnTo>
                    <a:pt x="1669855" y="563398"/>
                  </a:lnTo>
                  <a:lnTo>
                    <a:pt x="1661026" y="522076"/>
                  </a:lnTo>
                  <a:lnTo>
                    <a:pt x="1650920" y="482586"/>
                  </a:lnTo>
                  <a:lnTo>
                    <a:pt x="1639466" y="445031"/>
                  </a:lnTo>
                  <a:lnTo>
                    <a:pt x="1604592" y="359100"/>
                  </a:lnTo>
                  <a:lnTo>
                    <a:pt x="1579555" y="311361"/>
                  </a:lnTo>
                  <a:lnTo>
                    <a:pt x="1551700" y="266440"/>
                  </a:lnTo>
                  <a:lnTo>
                    <a:pt x="1521244" y="224483"/>
                  </a:lnTo>
                  <a:lnTo>
                    <a:pt x="1488408" y="185636"/>
                  </a:lnTo>
                  <a:lnTo>
                    <a:pt x="1453409" y="150044"/>
                  </a:lnTo>
                  <a:lnTo>
                    <a:pt x="1416465" y="117854"/>
                  </a:lnTo>
                  <a:lnTo>
                    <a:pt x="1377797" y="89210"/>
                  </a:lnTo>
                  <a:lnTo>
                    <a:pt x="1337622" y="64260"/>
                  </a:lnTo>
                  <a:lnTo>
                    <a:pt x="1296160" y="43148"/>
                  </a:lnTo>
                  <a:lnTo>
                    <a:pt x="1253628" y="26020"/>
                  </a:lnTo>
                  <a:lnTo>
                    <a:pt x="1210246" y="13022"/>
                  </a:lnTo>
                  <a:lnTo>
                    <a:pt x="1166232" y="4300"/>
                  </a:lnTo>
                  <a:lnTo>
                    <a:pt x="1121805" y="0"/>
                  </a:lnTo>
                  <a:lnTo>
                    <a:pt x="1083657" y="1730"/>
                  </a:lnTo>
                  <a:lnTo>
                    <a:pt x="1042866" y="9761"/>
                  </a:lnTo>
                  <a:lnTo>
                    <a:pt x="999822" y="23307"/>
                  </a:lnTo>
                  <a:lnTo>
                    <a:pt x="954916" y="41582"/>
                  </a:lnTo>
                  <a:lnTo>
                    <a:pt x="908536" y="63802"/>
                  </a:lnTo>
                  <a:lnTo>
                    <a:pt x="861072" y="89182"/>
                  </a:lnTo>
                  <a:lnTo>
                    <a:pt x="812914" y="116937"/>
                  </a:lnTo>
                  <a:lnTo>
                    <a:pt x="764452" y="146281"/>
                  </a:lnTo>
                  <a:lnTo>
                    <a:pt x="716075" y="176430"/>
                  </a:lnTo>
                  <a:lnTo>
                    <a:pt x="668173" y="206598"/>
                  </a:lnTo>
                  <a:lnTo>
                    <a:pt x="621136" y="236000"/>
                  </a:lnTo>
                  <a:lnTo>
                    <a:pt x="575353" y="263852"/>
                  </a:lnTo>
                  <a:lnTo>
                    <a:pt x="531214" y="289368"/>
                  </a:lnTo>
                  <a:lnTo>
                    <a:pt x="489109" y="311763"/>
                  </a:lnTo>
                  <a:lnTo>
                    <a:pt x="449427" y="330253"/>
                  </a:lnTo>
                  <a:lnTo>
                    <a:pt x="412559" y="344051"/>
                  </a:lnTo>
                  <a:lnTo>
                    <a:pt x="378893" y="352374"/>
                  </a:lnTo>
                  <a:lnTo>
                    <a:pt x="248975" y="338313"/>
                  </a:lnTo>
                  <a:lnTo>
                    <a:pt x="139595" y="277972"/>
                  </a:lnTo>
                  <a:lnTo>
                    <a:pt x="64145" y="211976"/>
                  </a:lnTo>
                  <a:lnTo>
                    <a:pt x="36018" y="180949"/>
                  </a:lnTo>
                  <a:lnTo>
                    <a:pt x="6289" y="166885"/>
                  </a:lnTo>
                  <a:lnTo>
                    <a:pt x="0" y="164876"/>
                  </a:lnTo>
                  <a:lnTo>
                    <a:pt x="9338" y="170903"/>
                  </a:lnTo>
                  <a:lnTo>
                    <a:pt x="26493" y="180949"/>
                  </a:lnTo>
                </a:path>
              </a:pathLst>
            </a:custGeom>
            <a:ln w="28575">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50" name="object 50"/>
            <p:cNvSpPr/>
            <p:nvPr/>
          </p:nvSpPr>
          <p:spPr>
            <a:xfrm>
              <a:off x="6721602" y="2454433"/>
              <a:ext cx="1365885" cy="260985"/>
            </a:xfrm>
            <a:custGeom>
              <a:avLst/>
              <a:gdLst/>
              <a:ahLst/>
              <a:cxnLst/>
              <a:rect l="l" t="t" r="r" b="b"/>
              <a:pathLst>
                <a:path w="1365884" h="260985">
                  <a:moveTo>
                    <a:pt x="1365503" y="245768"/>
                  </a:moveTo>
                  <a:lnTo>
                    <a:pt x="1344312" y="255733"/>
                  </a:lnTo>
                  <a:lnTo>
                    <a:pt x="1318850" y="260560"/>
                  </a:lnTo>
                  <a:lnTo>
                    <a:pt x="1284854" y="255105"/>
                  </a:lnTo>
                  <a:lnTo>
                    <a:pt x="1238059" y="234223"/>
                  </a:lnTo>
                  <a:lnTo>
                    <a:pt x="1208764" y="213647"/>
                  </a:lnTo>
                  <a:lnTo>
                    <a:pt x="1175825" y="184346"/>
                  </a:lnTo>
                  <a:lnTo>
                    <a:pt x="1139721" y="149498"/>
                  </a:lnTo>
                  <a:lnTo>
                    <a:pt x="1100934" y="112283"/>
                  </a:lnTo>
                  <a:lnTo>
                    <a:pt x="1059943" y="75879"/>
                  </a:lnTo>
                  <a:lnTo>
                    <a:pt x="1017228" y="43466"/>
                  </a:lnTo>
                  <a:lnTo>
                    <a:pt x="973269" y="18221"/>
                  </a:lnTo>
                  <a:lnTo>
                    <a:pt x="928547" y="3325"/>
                  </a:lnTo>
                  <a:lnTo>
                    <a:pt x="888025" y="0"/>
                  </a:lnTo>
                  <a:lnTo>
                    <a:pt x="846341" y="4229"/>
                  </a:lnTo>
                  <a:lnTo>
                    <a:pt x="803458" y="14230"/>
                  </a:lnTo>
                  <a:lnTo>
                    <a:pt x="759339" y="28223"/>
                  </a:lnTo>
                  <a:lnTo>
                    <a:pt x="713947" y="44425"/>
                  </a:lnTo>
                  <a:lnTo>
                    <a:pt x="667243" y="61054"/>
                  </a:lnTo>
                  <a:lnTo>
                    <a:pt x="619192" y="76330"/>
                  </a:lnTo>
                  <a:lnTo>
                    <a:pt x="569755" y="88469"/>
                  </a:lnTo>
                  <a:lnTo>
                    <a:pt x="518896" y="95692"/>
                  </a:lnTo>
                  <a:lnTo>
                    <a:pt x="372528" y="98257"/>
                  </a:lnTo>
                  <a:lnTo>
                    <a:pt x="201412" y="91717"/>
                  </a:lnTo>
                  <a:lnTo>
                    <a:pt x="59314" y="82833"/>
                  </a:lnTo>
                  <a:lnTo>
                    <a:pt x="0" y="78369"/>
                  </a:lnTo>
                </a:path>
              </a:pathLst>
            </a:custGeom>
            <a:ln w="19049">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51" name="object 51"/>
            <p:cNvSpPr/>
            <p:nvPr/>
          </p:nvSpPr>
          <p:spPr>
            <a:xfrm>
              <a:off x="6288026" y="4053952"/>
              <a:ext cx="3943350" cy="796925"/>
            </a:xfrm>
            <a:custGeom>
              <a:avLst/>
              <a:gdLst/>
              <a:ahLst/>
              <a:cxnLst/>
              <a:rect l="l" t="t" r="r" b="b"/>
              <a:pathLst>
                <a:path w="3943350" h="796925">
                  <a:moveTo>
                    <a:pt x="3943223" y="746359"/>
                  </a:moveTo>
                  <a:lnTo>
                    <a:pt x="3835477" y="701218"/>
                  </a:lnTo>
                  <a:lnTo>
                    <a:pt x="3752808" y="665065"/>
                  </a:lnTo>
                  <a:lnTo>
                    <a:pt x="3714635" y="648277"/>
                  </a:lnTo>
                  <a:lnTo>
                    <a:pt x="3656193" y="620740"/>
                  </a:lnTo>
                  <a:lnTo>
                    <a:pt x="3587202" y="586435"/>
                  </a:lnTo>
                  <a:lnTo>
                    <a:pt x="3549184" y="567093"/>
                  </a:lnTo>
                  <a:lnTo>
                    <a:pt x="3509050" y="546478"/>
                  </a:lnTo>
                  <a:lnTo>
                    <a:pt x="3466973" y="524730"/>
                  </a:lnTo>
                  <a:lnTo>
                    <a:pt x="3423127" y="501987"/>
                  </a:lnTo>
                  <a:lnTo>
                    <a:pt x="3377685" y="478391"/>
                  </a:lnTo>
                  <a:lnTo>
                    <a:pt x="3330820" y="454081"/>
                  </a:lnTo>
                  <a:lnTo>
                    <a:pt x="3282707" y="429195"/>
                  </a:lnTo>
                  <a:lnTo>
                    <a:pt x="3233518" y="403875"/>
                  </a:lnTo>
                  <a:lnTo>
                    <a:pt x="3183428" y="378260"/>
                  </a:lnTo>
                  <a:lnTo>
                    <a:pt x="3132610" y="352489"/>
                  </a:lnTo>
                  <a:lnTo>
                    <a:pt x="3081237" y="326702"/>
                  </a:lnTo>
                  <a:lnTo>
                    <a:pt x="3029483" y="301039"/>
                  </a:lnTo>
                  <a:lnTo>
                    <a:pt x="2977522" y="275639"/>
                  </a:lnTo>
                  <a:lnTo>
                    <a:pt x="2925527" y="250643"/>
                  </a:lnTo>
                  <a:lnTo>
                    <a:pt x="2873672" y="226189"/>
                  </a:lnTo>
                  <a:lnTo>
                    <a:pt x="2822130" y="202418"/>
                  </a:lnTo>
                  <a:lnTo>
                    <a:pt x="2771075" y="179470"/>
                  </a:lnTo>
                  <a:lnTo>
                    <a:pt x="2720680" y="157483"/>
                  </a:lnTo>
                  <a:lnTo>
                    <a:pt x="2671119" y="136599"/>
                  </a:lnTo>
                  <a:lnTo>
                    <a:pt x="2622566" y="116955"/>
                  </a:lnTo>
                  <a:lnTo>
                    <a:pt x="2575194" y="98693"/>
                  </a:lnTo>
                  <a:lnTo>
                    <a:pt x="2529176" y="81951"/>
                  </a:lnTo>
                  <a:lnTo>
                    <a:pt x="2484687" y="66870"/>
                  </a:lnTo>
                  <a:lnTo>
                    <a:pt x="2441899" y="53589"/>
                  </a:lnTo>
                  <a:lnTo>
                    <a:pt x="2400987" y="42249"/>
                  </a:lnTo>
                  <a:lnTo>
                    <a:pt x="2362123" y="32987"/>
                  </a:lnTo>
                  <a:lnTo>
                    <a:pt x="2303101" y="21411"/>
                  </a:lnTo>
                  <a:lnTo>
                    <a:pt x="2245336" y="12425"/>
                  </a:lnTo>
                  <a:lnTo>
                    <a:pt x="2188821" y="5929"/>
                  </a:lnTo>
                  <a:lnTo>
                    <a:pt x="2133548" y="1821"/>
                  </a:lnTo>
                  <a:lnTo>
                    <a:pt x="2079508" y="0"/>
                  </a:lnTo>
                  <a:lnTo>
                    <a:pt x="2026692" y="364"/>
                  </a:lnTo>
                  <a:lnTo>
                    <a:pt x="1975093" y="2812"/>
                  </a:lnTo>
                  <a:lnTo>
                    <a:pt x="1924702" y="7242"/>
                  </a:lnTo>
                  <a:lnTo>
                    <a:pt x="1875511" y="13554"/>
                  </a:lnTo>
                  <a:lnTo>
                    <a:pt x="1827511" y="21646"/>
                  </a:lnTo>
                  <a:lnTo>
                    <a:pt x="1780694" y="31415"/>
                  </a:lnTo>
                  <a:lnTo>
                    <a:pt x="1735052" y="42762"/>
                  </a:lnTo>
                  <a:lnTo>
                    <a:pt x="1690577" y="55585"/>
                  </a:lnTo>
                  <a:lnTo>
                    <a:pt x="1647259" y="69781"/>
                  </a:lnTo>
                  <a:lnTo>
                    <a:pt x="1605091" y="85251"/>
                  </a:lnTo>
                  <a:lnTo>
                    <a:pt x="1564064" y="101891"/>
                  </a:lnTo>
                  <a:lnTo>
                    <a:pt x="1524170" y="119602"/>
                  </a:lnTo>
                  <a:lnTo>
                    <a:pt x="1485401" y="138282"/>
                  </a:lnTo>
                  <a:lnTo>
                    <a:pt x="1447749" y="157828"/>
                  </a:lnTo>
                  <a:lnTo>
                    <a:pt x="1412159" y="180386"/>
                  </a:lnTo>
                  <a:lnTo>
                    <a:pt x="1379373" y="207742"/>
                  </a:lnTo>
                  <a:lnTo>
                    <a:pt x="1349085" y="239261"/>
                  </a:lnTo>
                  <a:lnTo>
                    <a:pt x="1320985" y="274307"/>
                  </a:lnTo>
                  <a:lnTo>
                    <a:pt x="1294765" y="312244"/>
                  </a:lnTo>
                  <a:lnTo>
                    <a:pt x="1270117" y="352437"/>
                  </a:lnTo>
                  <a:lnTo>
                    <a:pt x="1246732" y="394250"/>
                  </a:lnTo>
                  <a:lnTo>
                    <a:pt x="1224303" y="437046"/>
                  </a:lnTo>
                  <a:lnTo>
                    <a:pt x="1202520" y="480192"/>
                  </a:lnTo>
                  <a:lnTo>
                    <a:pt x="1181077" y="523050"/>
                  </a:lnTo>
                  <a:lnTo>
                    <a:pt x="1159664" y="564985"/>
                  </a:lnTo>
                  <a:lnTo>
                    <a:pt x="1137973" y="605361"/>
                  </a:lnTo>
                  <a:lnTo>
                    <a:pt x="1115696" y="643543"/>
                  </a:lnTo>
                  <a:lnTo>
                    <a:pt x="1092524" y="678895"/>
                  </a:lnTo>
                  <a:lnTo>
                    <a:pt x="1068150" y="710780"/>
                  </a:lnTo>
                  <a:lnTo>
                    <a:pt x="1014561" y="761611"/>
                  </a:lnTo>
                  <a:lnTo>
                    <a:pt x="952461" y="790949"/>
                  </a:lnTo>
                  <a:lnTo>
                    <a:pt x="915263" y="796508"/>
                  </a:lnTo>
                  <a:lnTo>
                    <a:pt x="874881" y="795802"/>
                  </a:lnTo>
                  <a:lnTo>
                    <a:pt x="831774" y="789500"/>
                  </a:lnTo>
                  <a:lnTo>
                    <a:pt x="786403" y="778272"/>
                  </a:lnTo>
                  <a:lnTo>
                    <a:pt x="739229" y="762788"/>
                  </a:lnTo>
                  <a:lnTo>
                    <a:pt x="690713" y="743716"/>
                  </a:lnTo>
                  <a:lnTo>
                    <a:pt x="641314" y="721728"/>
                  </a:lnTo>
                  <a:lnTo>
                    <a:pt x="591494" y="697492"/>
                  </a:lnTo>
                  <a:lnTo>
                    <a:pt x="541713" y="671678"/>
                  </a:lnTo>
                  <a:lnTo>
                    <a:pt x="492432" y="644956"/>
                  </a:lnTo>
                  <a:lnTo>
                    <a:pt x="444111" y="617996"/>
                  </a:lnTo>
                  <a:lnTo>
                    <a:pt x="397211" y="591466"/>
                  </a:lnTo>
                  <a:lnTo>
                    <a:pt x="352192" y="566038"/>
                  </a:lnTo>
                  <a:lnTo>
                    <a:pt x="309515" y="542380"/>
                  </a:lnTo>
                  <a:lnTo>
                    <a:pt x="269640" y="521162"/>
                  </a:lnTo>
                  <a:lnTo>
                    <a:pt x="233029" y="503054"/>
                  </a:lnTo>
                  <a:lnTo>
                    <a:pt x="171437" y="478846"/>
                  </a:lnTo>
                  <a:lnTo>
                    <a:pt x="93262" y="462080"/>
                  </a:lnTo>
                  <a:lnTo>
                    <a:pt x="44345" y="462437"/>
                  </a:lnTo>
                  <a:lnTo>
                    <a:pt x="17372" y="475636"/>
                  </a:lnTo>
                  <a:lnTo>
                    <a:pt x="5029" y="497395"/>
                  </a:lnTo>
                  <a:lnTo>
                    <a:pt x="0" y="523436"/>
                  </a:lnTo>
                </a:path>
              </a:pathLst>
            </a:custGeom>
            <a:ln w="15875">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52" name="object 52"/>
            <p:cNvSpPr/>
            <p:nvPr/>
          </p:nvSpPr>
          <p:spPr>
            <a:xfrm>
              <a:off x="7764018" y="4053077"/>
              <a:ext cx="620395" cy="571500"/>
            </a:xfrm>
            <a:custGeom>
              <a:avLst/>
              <a:gdLst/>
              <a:ahLst/>
              <a:cxnLst/>
              <a:rect l="l" t="t" r="r" b="b"/>
              <a:pathLst>
                <a:path w="620395" h="571500">
                  <a:moveTo>
                    <a:pt x="620268" y="0"/>
                  </a:moveTo>
                  <a:lnTo>
                    <a:pt x="581502" y="14882"/>
                  </a:lnTo>
                  <a:lnTo>
                    <a:pt x="543928" y="28575"/>
                  </a:lnTo>
                  <a:lnTo>
                    <a:pt x="469150" y="45913"/>
                  </a:lnTo>
                  <a:lnTo>
                    <a:pt x="420942" y="55057"/>
                  </a:lnTo>
                  <a:lnTo>
                    <a:pt x="369174" y="66079"/>
                  </a:lnTo>
                  <a:lnTo>
                    <a:pt x="316587" y="80153"/>
                  </a:lnTo>
                  <a:lnTo>
                    <a:pt x="265920" y="98449"/>
                  </a:lnTo>
                  <a:lnTo>
                    <a:pt x="219912" y="122141"/>
                  </a:lnTo>
                  <a:lnTo>
                    <a:pt x="181305" y="152400"/>
                  </a:lnTo>
                  <a:lnTo>
                    <a:pt x="152704" y="185195"/>
                  </a:lnTo>
                  <a:lnTo>
                    <a:pt x="127087" y="222850"/>
                  </a:lnTo>
                  <a:lnTo>
                    <a:pt x="104082" y="264758"/>
                  </a:lnTo>
                  <a:lnTo>
                    <a:pt x="83315" y="310311"/>
                  </a:lnTo>
                  <a:lnTo>
                    <a:pt x="64414" y="358903"/>
                  </a:lnTo>
                  <a:lnTo>
                    <a:pt x="47005" y="409924"/>
                  </a:lnTo>
                  <a:lnTo>
                    <a:pt x="30714" y="462770"/>
                  </a:lnTo>
                  <a:lnTo>
                    <a:pt x="15170" y="516830"/>
                  </a:lnTo>
                  <a:lnTo>
                    <a:pt x="0" y="571500"/>
                  </a:lnTo>
                </a:path>
              </a:pathLst>
            </a:custGeom>
            <a:ln w="19050">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53" name="object 53"/>
            <p:cNvSpPr/>
            <p:nvPr/>
          </p:nvSpPr>
          <p:spPr>
            <a:xfrm>
              <a:off x="6696456" y="4242245"/>
              <a:ext cx="876300" cy="267970"/>
            </a:xfrm>
            <a:custGeom>
              <a:avLst/>
              <a:gdLst/>
              <a:ahLst/>
              <a:cxnLst/>
              <a:rect l="l" t="t" r="r" b="b"/>
              <a:pathLst>
                <a:path w="876300" h="267970">
                  <a:moveTo>
                    <a:pt x="876300" y="115470"/>
                  </a:moveTo>
                  <a:lnTo>
                    <a:pt x="868560" y="113535"/>
                  </a:lnTo>
                  <a:lnTo>
                    <a:pt x="857250" y="114278"/>
                  </a:lnTo>
                  <a:lnTo>
                    <a:pt x="838795" y="120376"/>
                  </a:lnTo>
                  <a:lnTo>
                    <a:pt x="809625" y="134508"/>
                  </a:lnTo>
                  <a:lnTo>
                    <a:pt x="782813" y="154737"/>
                  </a:lnTo>
                  <a:lnTo>
                    <a:pt x="750711" y="185279"/>
                  </a:lnTo>
                  <a:lnTo>
                    <a:pt x="714375" y="218994"/>
                  </a:lnTo>
                  <a:lnTo>
                    <a:pt x="674863" y="248743"/>
                  </a:lnTo>
                  <a:lnTo>
                    <a:pt x="633236" y="267385"/>
                  </a:lnTo>
                  <a:lnTo>
                    <a:pt x="590550" y="267781"/>
                  </a:lnTo>
                  <a:lnTo>
                    <a:pt x="561086" y="253365"/>
                  </a:lnTo>
                  <a:lnTo>
                    <a:pt x="530055" y="227197"/>
                  </a:lnTo>
                  <a:lnTo>
                    <a:pt x="497769" y="192685"/>
                  </a:lnTo>
                  <a:lnTo>
                    <a:pt x="464543" y="153237"/>
                  </a:lnTo>
                  <a:lnTo>
                    <a:pt x="430689" y="112260"/>
                  </a:lnTo>
                  <a:lnTo>
                    <a:pt x="396522" y="73164"/>
                  </a:lnTo>
                  <a:lnTo>
                    <a:pt x="362355" y="39355"/>
                  </a:lnTo>
                  <a:lnTo>
                    <a:pt x="328501" y="14243"/>
                  </a:lnTo>
                  <a:lnTo>
                    <a:pt x="295275" y="1234"/>
                  </a:lnTo>
                  <a:lnTo>
                    <a:pt x="253092" y="0"/>
                  </a:lnTo>
                  <a:lnTo>
                    <a:pt x="210910" y="10005"/>
                  </a:lnTo>
                  <a:lnTo>
                    <a:pt x="168728" y="29377"/>
                  </a:lnTo>
                  <a:lnTo>
                    <a:pt x="126546" y="56242"/>
                  </a:lnTo>
                  <a:lnTo>
                    <a:pt x="84364" y="88728"/>
                  </a:lnTo>
                  <a:lnTo>
                    <a:pt x="42182" y="124962"/>
                  </a:lnTo>
                  <a:lnTo>
                    <a:pt x="0" y="163070"/>
                  </a:lnTo>
                </a:path>
              </a:pathLst>
            </a:custGeom>
            <a:ln w="15875">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54" name="object 54"/>
            <p:cNvSpPr/>
            <p:nvPr/>
          </p:nvSpPr>
          <p:spPr>
            <a:xfrm>
              <a:off x="7468362" y="2910077"/>
              <a:ext cx="1152525" cy="553720"/>
            </a:xfrm>
            <a:custGeom>
              <a:avLst/>
              <a:gdLst/>
              <a:ahLst/>
              <a:cxnLst/>
              <a:rect l="l" t="t" r="r" b="b"/>
              <a:pathLst>
                <a:path w="1152525" h="553720">
                  <a:moveTo>
                    <a:pt x="1152144" y="0"/>
                  </a:moveTo>
                  <a:lnTo>
                    <a:pt x="1097465" y="1737"/>
                  </a:lnTo>
                  <a:lnTo>
                    <a:pt x="1043214" y="3890"/>
                  </a:lnTo>
                  <a:lnTo>
                    <a:pt x="989820" y="6873"/>
                  </a:lnTo>
                  <a:lnTo>
                    <a:pt x="937711" y="11100"/>
                  </a:lnTo>
                  <a:lnTo>
                    <a:pt x="887315" y="16987"/>
                  </a:lnTo>
                  <a:lnTo>
                    <a:pt x="839062" y="24949"/>
                  </a:lnTo>
                  <a:lnTo>
                    <a:pt x="793380" y="35400"/>
                  </a:lnTo>
                  <a:lnTo>
                    <a:pt x="750698" y="48755"/>
                  </a:lnTo>
                  <a:lnTo>
                    <a:pt x="711443" y="65430"/>
                  </a:lnTo>
                  <a:lnTo>
                    <a:pt x="676046" y="85839"/>
                  </a:lnTo>
                  <a:lnTo>
                    <a:pt x="643445" y="115539"/>
                  </a:lnTo>
                  <a:lnTo>
                    <a:pt x="618368" y="153287"/>
                  </a:lnTo>
                  <a:lnTo>
                    <a:pt x="598815" y="196765"/>
                  </a:lnTo>
                  <a:lnTo>
                    <a:pt x="582790" y="243659"/>
                  </a:lnTo>
                  <a:lnTo>
                    <a:pt x="568292" y="291652"/>
                  </a:lnTo>
                  <a:lnTo>
                    <a:pt x="553323" y="338429"/>
                  </a:lnTo>
                  <a:lnTo>
                    <a:pt x="535886" y="381672"/>
                  </a:lnTo>
                  <a:lnTo>
                    <a:pt x="513981" y="419067"/>
                  </a:lnTo>
                  <a:lnTo>
                    <a:pt x="485609" y="448297"/>
                  </a:lnTo>
                  <a:lnTo>
                    <a:pt x="444362" y="471853"/>
                  </a:lnTo>
                  <a:lnTo>
                    <a:pt x="395154" y="488610"/>
                  </a:lnTo>
                  <a:lnTo>
                    <a:pt x="340887" y="499964"/>
                  </a:lnTo>
                  <a:lnTo>
                    <a:pt x="284462" y="507312"/>
                  </a:lnTo>
                  <a:lnTo>
                    <a:pt x="228781" y="512052"/>
                  </a:lnTo>
                  <a:lnTo>
                    <a:pt x="176744" y="515582"/>
                  </a:lnTo>
                  <a:lnTo>
                    <a:pt x="131254" y="519298"/>
                  </a:lnTo>
                  <a:lnTo>
                    <a:pt x="95211" y="524598"/>
                  </a:lnTo>
                  <a:lnTo>
                    <a:pt x="47198" y="535665"/>
                  </a:lnTo>
                  <a:lnTo>
                    <a:pt x="19935" y="543377"/>
                  </a:lnTo>
                  <a:lnTo>
                    <a:pt x="6507" y="548853"/>
                  </a:lnTo>
                  <a:lnTo>
                    <a:pt x="0" y="553212"/>
                  </a:lnTo>
                </a:path>
              </a:pathLst>
            </a:custGeom>
            <a:ln w="28575">
              <a:solidFill>
                <a:srgbClr val="1B577B"/>
              </a:solidFill>
            </a:ln>
          </p:spPr>
          <p:txBody>
            <a:bodyPr wrap="square" lIns="0" tIns="0" rIns="0" bIns="0" rtlCol="0"/>
            <a:lstStyle/>
            <a:p>
              <a:pPr defTabSz="806867"/>
              <a:endParaRPr sz="1588" kern="0" dirty="0">
                <a:solidFill>
                  <a:sysClr val="windowText" lastClr="000000"/>
                </a:solidFill>
              </a:endParaRPr>
            </a:p>
          </p:txBody>
        </p:sp>
        <p:sp>
          <p:nvSpPr>
            <p:cNvPr id="55" name="object 55"/>
            <p:cNvSpPr/>
            <p:nvPr/>
          </p:nvSpPr>
          <p:spPr>
            <a:xfrm>
              <a:off x="7801441" y="3377945"/>
              <a:ext cx="153670" cy="276225"/>
            </a:xfrm>
            <a:custGeom>
              <a:avLst/>
              <a:gdLst/>
              <a:ahLst/>
              <a:cxnLst/>
              <a:rect l="l" t="t" r="r" b="b"/>
              <a:pathLst>
                <a:path w="153670" h="276225">
                  <a:moveTo>
                    <a:pt x="153076" y="0"/>
                  </a:moveTo>
                  <a:lnTo>
                    <a:pt x="108407" y="29240"/>
                  </a:lnTo>
                  <a:lnTo>
                    <a:pt x="67308" y="59153"/>
                  </a:lnTo>
                  <a:lnTo>
                    <a:pt x="33356" y="90404"/>
                  </a:lnTo>
                  <a:lnTo>
                    <a:pt x="10125" y="123659"/>
                  </a:lnTo>
                  <a:lnTo>
                    <a:pt x="0" y="159365"/>
                  </a:lnTo>
                  <a:lnTo>
                    <a:pt x="597" y="197075"/>
                  </a:lnTo>
                  <a:lnTo>
                    <a:pt x="8343" y="236123"/>
                  </a:lnTo>
                  <a:lnTo>
                    <a:pt x="19663" y="275844"/>
                  </a:lnTo>
                </a:path>
              </a:pathLst>
            </a:custGeom>
            <a:ln w="19049">
              <a:solidFill>
                <a:srgbClr val="1B577B"/>
              </a:solidFill>
            </a:ln>
          </p:spPr>
          <p:txBody>
            <a:bodyPr wrap="square" lIns="0" tIns="0" rIns="0" bIns="0" rtlCol="0"/>
            <a:lstStyle/>
            <a:p>
              <a:pPr defTabSz="806867"/>
              <a:endParaRPr sz="1588" kern="0" dirty="0">
                <a:solidFill>
                  <a:sysClr val="windowText" lastClr="000000"/>
                </a:solidFill>
              </a:endParaRPr>
            </a:p>
          </p:txBody>
        </p:sp>
      </p:grpSp>
      <p:sp>
        <p:nvSpPr>
          <p:cNvPr id="56" name="object 56"/>
          <p:cNvSpPr txBox="1">
            <a:spLocks noGrp="1"/>
          </p:cNvSpPr>
          <p:nvPr>
            <p:ph type="title"/>
          </p:nvPr>
        </p:nvSpPr>
        <p:spPr>
          <a:xfrm>
            <a:off x="1635498" y="393699"/>
            <a:ext cx="2579034" cy="565313"/>
          </a:xfrm>
          <a:prstGeom prst="rect">
            <a:avLst/>
          </a:prstGeom>
        </p:spPr>
        <p:txBody>
          <a:bodyPr vert="horz" wrap="square" lIns="0" tIns="11206" rIns="0" bIns="0" rtlCol="0">
            <a:spAutoFit/>
          </a:bodyPr>
          <a:lstStyle/>
          <a:p>
            <a:pPr marL="11206">
              <a:spcBef>
                <a:spcPts val="88"/>
              </a:spcBef>
            </a:pPr>
            <a:r>
              <a:rPr b="1" dirty="0">
                <a:solidFill>
                  <a:schemeClr val="accent5">
                    <a:lumMod val="75000"/>
                  </a:schemeClr>
                </a:solidFill>
              </a:rPr>
              <a:t>Eye</a:t>
            </a:r>
            <a:r>
              <a:rPr b="1" spc="-190" dirty="0">
                <a:solidFill>
                  <a:schemeClr val="accent5">
                    <a:lumMod val="75000"/>
                  </a:schemeClr>
                </a:solidFill>
              </a:rPr>
              <a:t> </a:t>
            </a:r>
            <a:r>
              <a:rPr b="1" spc="-35" dirty="0">
                <a:solidFill>
                  <a:schemeClr val="accent5">
                    <a:lumMod val="75000"/>
                  </a:schemeClr>
                </a:solidFill>
              </a:rPr>
              <a:t>Anatomy</a:t>
            </a:r>
          </a:p>
        </p:txBody>
      </p:sp>
      <p:sp>
        <p:nvSpPr>
          <p:cNvPr id="57" name="object 57"/>
          <p:cNvSpPr txBox="1"/>
          <p:nvPr/>
        </p:nvSpPr>
        <p:spPr>
          <a:xfrm>
            <a:off x="8534505" y="4881033"/>
            <a:ext cx="623047" cy="282928"/>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Calibri"/>
                <a:cs typeface="Calibri"/>
              </a:rPr>
              <a:t>Retina</a:t>
            </a:r>
            <a:endParaRPr sz="1765" kern="0" dirty="0">
              <a:solidFill>
                <a:sysClr val="windowText" lastClr="000000"/>
              </a:solidFill>
              <a:latin typeface="Calibri"/>
              <a:cs typeface="Calibri"/>
            </a:endParaRPr>
          </a:p>
        </p:txBody>
      </p:sp>
      <p:pic>
        <p:nvPicPr>
          <p:cNvPr id="58" name="object 58"/>
          <p:cNvPicPr/>
          <p:nvPr/>
        </p:nvPicPr>
        <p:blipFill>
          <a:blip r:embed="rId12" cstate="print"/>
          <a:stretch>
            <a:fillRect/>
          </a:stretch>
        </p:blipFill>
        <p:spPr>
          <a:xfrm>
            <a:off x="5724881" y="2927424"/>
            <a:ext cx="182467" cy="506907"/>
          </a:xfrm>
          <a:prstGeom prst="rect">
            <a:avLst/>
          </a:prstGeom>
        </p:spPr>
      </p:pic>
      <p:sp>
        <p:nvSpPr>
          <p:cNvPr id="59" name="object 59"/>
          <p:cNvSpPr txBox="1"/>
          <p:nvPr/>
        </p:nvSpPr>
        <p:spPr>
          <a:xfrm>
            <a:off x="1979652" y="1071048"/>
            <a:ext cx="575982" cy="665277"/>
          </a:xfrm>
          <a:prstGeom prst="rect">
            <a:avLst/>
          </a:prstGeom>
        </p:spPr>
        <p:txBody>
          <a:bodyPr vert="horz" wrap="square" lIns="0" tIns="11206" rIns="0" bIns="0" rtlCol="0">
            <a:spAutoFit/>
          </a:bodyPr>
          <a:lstStyle/>
          <a:p>
            <a:pPr marL="11206" marR="4483" defTabSz="806867">
              <a:lnSpc>
                <a:spcPct val="125000"/>
              </a:lnSpc>
              <a:spcBef>
                <a:spcPts val="88"/>
              </a:spcBef>
            </a:pPr>
            <a:r>
              <a:rPr sz="1765" b="1" kern="0" spc="-18" dirty="0">
                <a:solidFill>
                  <a:sysClr val="windowText" lastClr="000000"/>
                </a:solidFill>
                <a:latin typeface="Calibri"/>
                <a:cs typeface="Calibri"/>
              </a:rPr>
              <a:t>Sclera Iris</a:t>
            </a:r>
            <a:endParaRPr sz="1765" kern="0" dirty="0">
              <a:solidFill>
                <a:sysClr val="windowText" lastClr="000000"/>
              </a:solidFill>
              <a:latin typeface="Calibri"/>
              <a:cs typeface="Calibri"/>
            </a:endParaRPr>
          </a:p>
        </p:txBody>
      </p:sp>
      <p:sp>
        <p:nvSpPr>
          <p:cNvPr id="60" name="object 60"/>
          <p:cNvSpPr txBox="1"/>
          <p:nvPr/>
        </p:nvSpPr>
        <p:spPr>
          <a:xfrm>
            <a:off x="1979652" y="1810095"/>
            <a:ext cx="494740" cy="283494"/>
          </a:xfrm>
          <a:prstGeom prst="rect">
            <a:avLst/>
          </a:prstGeom>
        </p:spPr>
        <p:txBody>
          <a:bodyPr vert="horz" wrap="square" lIns="0" tIns="11766" rIns="0" bIns="0" rtlCol="0">
            <a:spAutoFit/>
          </a:bodyPr>
          <a:lstStyle/>
          <a:p>
            <a:pPr marL="11206" defTabSz="806867">
              <a:spcBef>
                <a:spcPts val="93"/>
              </a:spcBef>
            </a:pPr>
            <a:r>
              <a:rPr sz="1765" b="1" kern="0" spc="-9" dirty="0">
                <a:solidFill>
                  <a:sysClr val="windowText" lastClr="000000"/>
                </a:solidFill>
                <a:latin typeface="Calibri"/>
                <a:cs typeface="Calibri"/>
              </a:rPr>
              <a:t>Pupil</a:t>
            </a:r>
            <a:endParaRPr sz="1765" kern="0" dirty="0">
              <a:solidFill>
                <a:sysClr val="windowText" lastClr="000000"/>
              </a:solidFill>
              <a:latin typeface="Calibri"/>
              <a:cs typeface="Calibri"/>
            </a:endParaRPr>
          </a:p>
        </p:txBody>
      </p:sp>
      <p:grpSp>
        <p:nvGrpSpPr>
          <p:cNvPr id="61" name="object 61"/>
          <p:cNvGrpSpPr/>
          <p:nvPr/>
        </p:nvGrpSpPr>
        <p:grpSpPr>
          <a:xfrm>
            <a:off x="2376319" y="1193818"/>
            <a:ext cx="2190190" cy="896471"/>
            <a:chOff x="1880361" y="1352994"/>
            <a:chExt cx="2482215" cy="1016000"/>
          </a:xfrm>
        </p:grpSpPr>
        <p:pic>
          <p:nvPicPr>
            <p:cNvPr id="62" name="object 62"/>
            <p:cNvPicPr/>
            <p:nvPr/>
          </p:nvPicPr>
          <p:blipFill>
            <a:blip r:embed="rId13" cstate="print"/>
            <a:stretch>
              <a:fillRect/>
            </a:stretch>
          </p:blipFill>
          <p:spPr>
            <a:xfrm>
              <a:off x="2479547" y="1360932"/>
              <a:ext cx="1874520" cy="999744"/>
            </a:xfrm>
            <a:prstGeom prst="rect">
              <a:avLst/>
            </a:prstGeom>
          </p:spPr>
        </p:pic>
        <p:sp>
          <p:nvSpPr>
            <p:cNvPr id="63" name="object 63"/>
            <p:cNvSpPr/>
            <p:nvPr/>
          </p:nvSpPr>
          <p:spPr>
            <a:xfrm>
              <a:off x="2479547" y="1360932"/>
              <a:ext cx="1874520" cy="1000125"/>
            </a:xfrm>
            <a:custGeom>
              <a:avLst/>
              <a:gdLst/>
              <a:ahLst/>
              <a:cxnLst/>
              <a:rect l="l" t="t" r="r" b="b"/>
              <a:pathLst>
                <a:path w="1874520" h="1000125">
                  <a:moveTo>
                    <a:pt x="0" y="499872"/>
                  </a:moveTo>
                  <a:lnTo>
                    <a:pt x="7892" y="434706"/>
                  </a:lnTo>
                  <a:lnTo>
                    <a:pt x="30909" y="372074"/>
                  </a:lnTo>
                  <a:lnTo>
                    <a:pt x="68064" y="312503"/>
                  </a:lnTo>
                  <a:lnTo>
                    <a:pt x="118369" y="256521"/>
                  </a:lnTo>
                  <a:lnTo>
                    <a:pt x="148143" y="230040"/>
                  </a:lnTo>
                  <a:lnTo>
                    <a:pt x="180835" y="204653"/>
                  </a:lnTo>
                  <a:lnTo>
                    <a:pt x="216320" y="180427"/>
                  </a:lnTo>
                  <a:lnTo>
                    <a:pt x="254475" y="157428"/>
                  </a:lnTo>
                  <a:lnTo>
                    <a:pt x="295176" y="135720"/>
                  </a:lnTo>
                  <a:lnTo>
                    <a:pt x="338300" y="115371"/>
                  </a:lnTo>
                  <a:lnTo>
                    <a:pt x="383724" y="96446"/>
                  </a:lnTo>
                  <a:lnTo>
                    <a:pt x="431323" y="79010"/>
                  </a:lnTo>
                  <a:lnTo>
                    <a:pt x="480975" y="63130"/>
                  </a:lnTo>
                  <a:lnTo>
                    <a:pt x="532556" y="48872"/>
                  </a:lnTo>
                  <a:lnTo>
                    <a:pt x="585943" y="36301"/>
                  </a:lnTo>
                  <a:lnTo>
                    <a:pt x="641011" y="25483"/>
                  </a:lnTo>
                  <a:lnTo>
                    <a:pt x="697638" y="16485"/>
                  </a:lnTo>
                  <a:lnTo>
                    <a:pt x="755699" y="9371"/>
                  </a:lnTo>
                  <a:lnTo>
                    <a:pt x="815073" y="4209"/>
                  </a:lnTo>
                  <a:lnTo>
                    <a:pt x="875634" y="1063"/>
                  </a:lnTo>
                  <a:lnTo>
                    <a:pt x="937260" y="0"/>
                  </a:lnTo>
                  <a:lnTo>
                    <a:pt x="998885" y="1063"/>
                  </a:lnTo>
                  <a:lnTo>
                    <a:pt x="1059446" y="4209"/>
                  </a:lnTo>
                  <a:lnTo>
                    <a:pt x="1118820" y="9371"/>
                  </a:lnTo>
                  <a:lnTo>
                    <a:pt x="1176881" y="16485"/>
                  </a:lnTo>
                  <a:lnTo>
                    <a:pt x="1233508" y="25483"/>
                  </a:lnTo>
                  <a:lnTo>
                    <a:pt x="1288576" y="36301"/>
                  </a:lnTo>
                  <a:lnTo>
                    <a:pt x="1341963" y="48872"/>
                  </a:lnTo>
                  <a:lnTo>
                    <a:pt x="1393544" y="63130"/>
                  </a:lnTo>
                  <a:lnTo>
                    <a:pt x="1443196" y="79010"/>
                  </a:lnTo>
                  <a:lnTo>
                    <a:pt x="1490795" y="96446"/>
                  </a:lnTo>
                  <a:lnTo>
                    <a:pt x="1536219" y="115371"/>
                  </a:lnTo>
                  <a:lnTo>
                    <a:pt x="1579343" y="135720"/>
                  </a:lnTo>
                  <a:lnTo>
                    <a:pt x="1620044" y="157428"/>
                  </a:lnTo>
                  <a:lnTo>
                    <a:pt x="1658199" y="180427"/>
                  </a:lnTo>
                  <a:lnTo>
                    <a:pt x="1693684" y="204653"/>
                  </a:lnTo>
                  <a:lnTo>
                    <a:pt x="1726376" y="230040"/>
                  </a:lnTo>
                  <a:lnTo>
                    <a:pt x="1756150" y="256521"/>
                  </a:lnTo>
                  <a:lnTo>
                    <a:pt x="1782885" y="284031"/>
                  </a:lnTo>
                  <a:lnTo>
                    <a:pt x="1826738" y="341873"/>
                  </a:lnTo>
                  <a:lnTo>
                    <a:pt x="1856948" y="403040"/>
                  </a:lnTo>
                  <a:lnTo>
                    <a:pt x="1872526" y="467005"/>
                  </a:lnTo>
                  <a:lnTo>
                    <a:pt x="1874520" y="499872"/>
                  </a:lnTo>
                  <a:lnTo>
                    <a:pt x="1872526" y="532738"/>
                  </a:lnTo>
                  <a:lnTo>
                    <a:pt x="1856948" y="596703"/>
                  </a:lnTo>
                  <a:lnTo>
                    <a:pt x="1826738" y="657870"/>
                  </a:lnTo>
                  <a:lnTo>
                    <a:pt x="1782885" y="715712"/>
                  </a:lnTo>
                  <a:lnTo>
                    <a:pt x="1756150" y="743222"/>
                  </a:lnTo>
                  <a:lnTo>
                    <a:pt x="1726376" y="769703"/>
                  </a:lnTo>
                  <a:lnTo>
                    <a:pt x="1693684" y="795090"/>
                  </a:lnTo>
                  <a:lnTo>
                    <a:pt x="1658199" y="819316"/>
                  </a:lnTo>
                  <a:lnTo>
                    <a:pt x="1620044" y="842315"/>
                  </a:lnTo>
                  <a:lnTo>
                    <a:pt x="1579343" y="864023"/>
                  </a:lnTo>
                  <a:lnTo>
                    <a:pt x="1536219" y="884372"/>
                  </a:lnTo>
                  <a:lnTo>
                    <a:pt x="1490795" y="903297"/>
                  </a:lnTo>
                  <a:lnTo>
                    <a:pt x="1443196" y="920733"/>
                  </a:lnTo>
                  <a:lnTo>
                    <a:pt x="1393544" y="936613"/>
                  </a:lnTo>
                  <a:lnTo>
                    <a:pt x="1341963" y="950871"/>
                  </a:lnTo>
                  <a:lnTo>
                    <a:pt x="1288576" y="963442"/>
                  </a:lnTo>
                  <a:lnTo>
                    <a:pt x="1233508" y="974260"/>
                  </a:lnTo>
                  <a:lnTo>
                    <a:pt x="1176881" y="983258"/>
                  </a:lnTo>
                  <a:lnTo>
                    <a:pt x="1118820" y="990372"/>
                  </a:lnTo>
                  <a:lnTo>
                    <a:pt x="1059446" y="995534"/>
                  </a:lnTo>
                  <a:lnTo>
                    <a:pt x="998885" y="998680"/>
                  </a:lnTo>
                  <a:lnTo>
                    <a:pt x="937260" y="999744"/>
                  </a:lnTo>
                  <a:lnTo>
                    <a:pt x="875634" y="998680"/>
                  </a:lnTo>
                  <a:lnTo>
                    <a:pt x="815073" y="995534"/>
                  </a:lnTo>
                  <a:lnTo>
                    <a:pt x="755699" y="990372"/>
                  </a:lnTo>
                  <a:lnTo>
                    <a:pt x="697638" y="983258"/>
                  </a:lnTo>
                  <a:lnTo>
                    <a:pt x="641011" y="974260"/>
                  </a:lnTo>
                  <a:lnTo>
                    <a:pt x="585943" y="963442"/>
                  </a:lnTo>
                  <a:lnTo>
                    <a:pt x="532556" y="950871"/>
                  </a:lnTo>
                  <a:lnTo>
                    <a:pt x="480975" y="936613"/>
                  </a:lnTo>
                  <a:lnTo>
                    <a:pt x="431323" y="920733"/>
                  </a:lnTo>
                  <a:lnTo>
                    <a:pt x="383724" y="903297"/>
                  </a:lnTo>
                  <a:lnTo>
                    <a:pt x="338300" y="884372"/>
                  </a:lnTo>
                  <a:lnTo>
                    <a:pt x="295176" y="864023"/>
                  </a:lnTo>
                  <a:lnTo>
                    <a:pt x="254475" y="842315"/>
                  </a:lnTo>
                  <a:lnTo>
                    <a:pt x="216320" y="819316"/>
                  </a:lnTo>
                  <a:lnTo>
                    <a:pt x="180835" y="795090"/>
                  </a:lnTo>
                  <a:lnTo>
                    <a:pt x="148143" y="769703"/>
                  </a:lnTo>
                  <a:lnTo>
                    <a:pt x="118369" y="743222"/>
                  </a:lnTo>
                  <a:lnTo>
                    <a:pt x="91634" y="715712"/>
                  </a:lnTo>
                  <a:lnTo>
                    <a:pt x="47781" y="657870"/>
                  </a:lnTo>
                  <a:lnTo>
                    <a:pt x="17571" y="596703"/>
                  </a:lnTo>
                  <a:lnTo>
                    <a:pt x="1993" y="532738"/>
                  </a:lnTo>
                  <a:lnTo>
                    <a:pt x="0" y="499872"/>
                  </a:lnTo>
                  <a:close/>
                </a:path>
              </a:pathLst>
            </a:custGeom>
            <a:ln w="15875">
              <a:solidFill>
                <a:srgbClr val="BEBEBE"/>
              </a:solidFill>
            </a:ln>
          </p:spPr>
          <p:txBody>
            <a:bodyPr wrap="square" lIns="0" tIns="0" rIns="0" bIns="0" rtlCol="0"/>
            <a:lstStyle/>
            <a:p>
              <a:pPr defTabSz="806867"/>
              <a:endParaRPr sz="1588" kern="0" dirty="0">
                <a:solidFill>
                  <a:sysClr val="windowText" lastClr="000000"/>
                </a:solidFill>
              </a:endParaRPr>
            </a:p>
          </p:txBody>
        </p:sp>
        <p:pic>
          <p:nvPicPr>
            <p:cNvPr id="64" name="object 64"/>
            <p:cNvPicPr/>
            <p:nvPr/>
          </p:nvPicPr>
          <p:blipFill>
            <a:blip r:embed="rId14" cstate="print"/>
            <a:stretch>
              <a:fillRect/>
            </a:stretch>
          </p:blipFill>
          <p:spPr>
            <a:xfrm>
              <a:off x="3000755" y="1508760"/>
              <a:ext cx="826007" cy="754379"/>
            </a:xfrm>
            <a:prstGeom prst="rect">
              <a:avLst/>
            </a:prstGeom>
          </p:spPr>
        </p:pic>
        <p:sp>
          <p:nvSpPr>
            <p:cNvPr id="65" name="object 65"/>
            <p:cNvSpPr/>
            <p:nvPr/>
          </p:nvSpPr>
          <p:spPr>
            <a:xfrm>
              <a:off x="3000755" y="1508760"/>
              <a:ext cx="826135" cy="754380"/>
            </a:xfrm>
            <a:custGeom>
              <a:avLst/>
              <a:gdLst/>
              <a:ahLst/>
              <a:cxnLst/>
              <a:rect l="l" t="t" r="r" b="b"/>
              <a:pathLst>
                <a:path w="826135" h="754380">
                  <a:moveTo>
                    <a:pt x="0" y="377189"/>
                  </a:moveTo>
                  <a:lnTo>
                    <a:pt x="2778" y="333201"/>
                  </a:lnTo>
                  <a:lnTo>
                    <a:pt x="10907" y="290703"/>
                  </a:lnTo>
                  <a:lnTo>
                    <a:pt x="24077" y="249978"/>
                  </a:lnTo>
                  <a:lnTo>
                    <a:pt x="41978" y="211310"/>
                  </a:lnTo>
                  <a:lnTo>
                    <a:pt x="64300" y="174982"/>
                  </a:lnTo>
                  <a:lnTo>
                    <a:pt x="90733" y="141276"/>
                  </a:lnTo>
                  <a:lnTo>
                    <a:pt x="120967" y="110475"/>
                  </a:lnTo>
                  <a:lnTo>
                    <a:pt x="154692" y="82863"/>
                  </a:lnTo>
                  <a:lnTo>
                    <a:pt x="191599" y="58723"/>
                  </a:lnTo>
                  <a:lnTo>
                    <a:pt x="231376" y="38337"/>
                  </a:lnTo>
                  <a:lnTo>
                    <a:pt x="273716" y="21989"/>
                  </a:lnTo>
                  <a:lnTo>
                    <a:pt x="318307" y="9961"/>
                  </a:lnTo>
                  <a:lnTo>
                    <a:pt x="364839" y="2537"/>
                  </a:lnTo>
                  <a:lnTo>
                    <a:pt x="413004" y="0"/>
                  </a:lnTo>
                  <a:lnTo>
                    <a:pt x="461168" y="2537"/>
                  </a:lnTo>
                  <a:lnTo>
                    <a:pt x="507700" y="9961"/>
                  </a:lnTo>
                  <a:lnTo>
                    <a:pt x="552291" y="21989"/>
                  </a:lnTo>
                  <a:lnTo>
                    <a:pt x="594631" y="38337"/>
                  </a:lnTo>
                  <a:lnTo>
                    <a:pt x="634408" y="58723"/>
                  </a:lnTo>
                  <a:lnTo>
                    <a:pt x="671315" y="82863"/>
                  </a:lnTo>
                  <a:lnTo>
                    <a:pt x="705040" y="110475"/>
                  </a:lnTo>
                  <a:lnTo>
                    <a:pt x="735274" y="141276"/>
                  </a:lnTo>
                  <a:lnTo>
                    <a:pt x="761707" y="174982"/>
                  </a:lnTo>
                  <a:lnTo>
                    <a:pt x="784029" y="211310"/>
                  </a:lnTo>
                  <a:lnTo>
                    <a:pt x="801930" y="249978"/>
                  </a:lnTo>
                  <a:lnTo>
                    <a:pt x="815100" y="290703"/>
                  </a:lnTo>
                  <a:lnTo>
                    <a:pt x="823229" y="333201"/>
                  </a:lnTo>
                  <a:lnTo>
                    <a:pt x="826008" y="377189"/>
                  </a:lnTo>
                  <a:lnTo>
                    <a:pt x="823229" y="421178"/>
                  </a:lnTo>
                  <a:lnTo>
                    <a:pt x="815100" y="463676"/>
                  </a:lnTo>
                  <a:lnTo>
                    <a:pt x="801930" y="504401"/>
                  </a:lnTo>
                  <a:lnTo>
                    <a:pt x="784029" y="543069"/>
                  </a:lnTo>
                  <a:lnTo>
                    <a:pt x="761707" y="579397"/>
                  </a:lnTo>
                  <a:lnTo>
                    <a:pt x="735274" y="613103"/>
                  </a:lnTo>
                  <a:lnTo>
                    <a:pt x="705040" y="643904"/>
                  </a:lnTo>
                  <a:lnTo>
                    <a:pt x="671315" y="671516"/>
                  </a:lnTo>
                  <a:lnTo>
                    <a:pt x="634408" y="695656"/>
                  </a:lnTo>
                  <a:lnTo>
                    <a:pt x="594631" y="716042"/>
                  </a:lnTo>
                  <a:lnTo>
                    <a:pt x="552291" y="732390"/>
                  </a:lnTo>
                  <a:lnTo>
                    <a:pt x="507700" y="744418"/>
                  </a:lnTo>
                  <a:lnTo>
                    <a:pt x="461168" y="751842"/>
                  </a:lnTo>
                  <a:lnTo>
                    <a:pt x="413004" y="754379"/>
                  </a:lnTo>
                  <a:lnTo>
                    <a:pt x="364839" y="751842"/>
                  </a:lnTo>
                  <a:lnTo>
                    <a:pt x="318307" y="744418"/>
                  </a:lnTo>
                  <a:lnTo>
                    <a:pt x="273716" y="732390"/>
                  </a:lnTo>
                  <a:lnTo>
                    <a:pt x="231376" y="716042"/>
                  </a:lnTo>
                  <a:lnTo>
                    <a:pt x="191599" y="695656"/>
                  </a:lnTo>
                  <a:lnTo>
                    <a:pt x="154692" y="671516"/>
                  </a:lnTo>
                  <a:lnTo>
                    <a:pt x="120967" y="643904"/>
                  </a:lnTo>
                  <a:lnTo>
                    <a:pt x="90733" y="613103"/>
                  </a:lnTo>
                  <a:lnTo>
                    <a:pt x="64300" y="579397"/>
                  </a:lnTo>
                  <a:lnTo>
                    <a:pt x="41978" y="543069"/>
                  </a:lnTo>
                  <a:lnTo>
                    <a:pt x="24077" y="504401"/>
                  </a:lnTo>
                  <a:lnTo>
                    <a:pt x="10907" y="463676"/>
                  </a:lnTo>
                  <a:lnTo>
                    <a:pt x="2778" y="421178"/>
                  </a:lnTo>
                  <a:lnTo>
                    <a:pt x="0" y="377189"/>
                  </a:lnTo>
                  <a:close/>
                </a:path>
              </a:pathLst>
            </a:custGeom>
            <a:ln w="15875">
              <a:solidFill>
                <a:srgbClr val="006FC0"/>
              </a:solidFill>
            </a:ln>
          </p:spPr>
          <p:txBody>
            <a:bodyPr wrap="square" lIns="0" tIns="0" rIns="0" bIns="0" rtlCol="0"/>
            <a:lstStyle/>
            <a:p>
              <a:pPr defTabSz="806867"/>
              <a:endParaRPr sz="1588" kern="0" dirty="0">
                <a:solidFill>
                  <a:sysClr val="windowText" lastClr="000000"/>
                </a:solidFill>
              </a:endParaRPr>
            </a:p>
          </p:txBody>
        </p:sp>
        <p:pic>
          <p:nvPicPr>
            <p:cNvPr id="66" name="object 66"/>
            <p:cNvPicPr/>
            <p:nvPr/>
          </p:nvPicPr>
          <p:blipFill>
            <a:blip r:embed="rId15" cstate="print"/>
            <a:stretch>
              <a:fillRect/>
            </a:stretch>
          </p:blipFill>
          <p:spPr>
            <a:xfrm>
              <a:off x="3221736" y="1702308"/>
              <a:ext cx="356615" cy="316992"/>
            </a:xfrm>
            <a:prstGeom prst="rect">
              <a:avLst/>
            </a:prstGeom>
          </p:spPr>
        </p:pic>
        <p:sp>
          <p:nvSpPr>
            <p:cNvPr id="67" name="object 67"/>
            <p:cNvSpPr/>
            <p:nvPr/>
          </p:nvSpPr>
          <p:spPr>
            <a:xfrm>
              <a:off x="3221736" y="1702308"/>
              <a:ext cx="356870" cy="317500"/>
            </a:xfrm>
            <a:custGeom>
              <a:avLst/>
              <a:gdLst/>
              <a:ahLst/>
              <a:cxnLst/>
              <a:rect l="l" t="t" r="r" b="b"/>
              <a:pathLst>
                <a:path w="356870" h="317500">
                  <a:moveTo>
                    <a:pt x="0" y="158496"/>
                  </a:moveTo>
                  <a:lnTo>
                    <a:pt x="6369" y="116359"/>
                  </a:lnTo>
                  <a:lnTo>
                    <a:pt x="24344" y="78497"/>
                  </a:lnTo>
                  <a:lnTo>
                    <a:pt x="52225" y="46420"/>
                  </a:lnTo>
                  <a:lnTo>
                    <a:pt x="88312" y="21637"/>
                  </a:lnTo>
                  <a:lnTo>
                    <a:pt x="130907" y="5661"/>
                  </a:lnTo>
                  <a:lnTo>
                    <a:pt x="178308" y="0"/>
                  </a:lnTo>
                  <a:lnTo>
                    <a:pt x="225708" y="5661"/>
                  </a:lnTo>
                  <a:lnTo>
                    <a:pt x="268303" y="21637"/>
                  </a:lnTo>
                  <a:lnTo>
                    <a:pt x="304390" y="46420"/>
                  </a:lnTo>
                  <a:lnTo>
                    <a:pt x="332271" y="78497"/>
                  </a:lnTo>
                  <a:lnTo>
                    <a:pt x="350246" y="116359"/>
                  </a:lnTo>
                  <a:lnTo>
                    <a:pt x="356616" y="158496"/>
                  </a:lnTo>
                  <a:lnTo>
                    <a:pt x="350246" y="200632"/>
                  </a:lnTo>
                  <a:lnTo>
                    <a:pt x="332271" y="238494"/>
                  </a:lnTo>
                  <a:lnTo>
                    <a:pt x="304390" y="270571"/>
                  </a:lnTo>
                  <a:lnTo>
                    <a:pt x="268303" y="295354"/>
                  </a:lnTo>
                  <a:lnTo>
                    <a:pt x="225708" y="311330"/>
                  </a:lnTo>
                  <a:lnTo>
                    <a:pt x="178308" y="316992"/>
                  </a:lnTo>
                  <a:lnTo>
                    <a:pt x="130907" y="311330"/>
                  </a:lnTo>
                  <a:lnTo>
                    <a:pt x="88312" y="295354"/>
                  </a:lnTo>
                  <a:lnTo>
                    <a:pt x="52225" y="270571"/>
                  </a:lnTo>
                  <a:lnTo>
                    <a:pt x="24344" y="238494"/>
                  </a:lnTo>
                  <a:lnTo>
                    <a:pt x="6369" y="200632"/>
                  </a:lnTo>
                  <a:lnTo>
                    <a:pt x="0" y="158496"/>
                  </a:lnTo>
                  <a:close/>
                </a:path>
              </a:pathLst>
            </a:custGeom>
            <a:ln w="15875">
              <a:solidFill>
                <a:srgbClr val="404040"/>
              </a:solidFill>
            </a:ln>
          </p:spPr>
          <p:txBody>
            <a:bodyPr wrap="square" lIns="0" tIns="0" rIns="0" bIns="0" rtlCol="0"/>
            <a:lstStyle/>
            <a:p>
              <a:pPr defTabSz="806867"/>
              <a:endParaRPr sz="1588" kern="0" dirty="0">
                <a:solidFill>
                  <a:sysClr val="windowText" lastClr="000000"/>
                </a:solidFill>
              </a:endParaRPr>
            </a:p>
          </p:txBody>
        </p:sp>
        <p:sp>
          <p:nvSpPr>
            <p:cNvPr id="68" name="object 68"/>
            <p:cNvSpPr/>
            <p:nvPr/>
          </p:nvSpPr>
          <p:spPr>
            <a:xfrm>
              <a:off x="2157987" y="1508753"/>
              <a:ext cx="688975" cy="219710"/>
            </a:xfrm>
            <a:custGeom>
              <a:avLst/>
              <a:gdLst/>
              <a:ahLst/>
              <a:cxnLst/>
              <a:rect l="l" t="t" r="r" b="b"/>
              <a:pathLst>
                <a:path w="688975" h="219710">
                  <a:moveTo>
                    <a:pt x="688403" y="219151"/>
                  </a:moveTo>
                  <a:lnTo>
                    <a:pt x="0"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69" name="object 69"/>
            <p:cNvSpPr/>
            <p:nvPr/>
          </p:nvSpPr>
          <p:spPr>
            <a:xfrm>
              <a:off x="1886711" y="1830320"/>
              <a:ext cx="1181100" cy="71120"/>
            </a:xfrm>
            <a:custGeom>
              <a:avLst/>
              <a:gdLst/>
              <a:ahLst/>
              <a:cxnLst/>
              <a:rect l="l" t="t" r="r" b="b"/>
              <a:pathLst>
                <a:path w="1181100" h="71119">
                  <a:moveTo>
                    <a:pt x="0" y="70573"/>
                  </a:moveTo>
                  <a:lnTo>
                    <a:pt x="1180541"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70" name="object 70"/>
            <p:cNvSpPr/>
            <p:nvPr/>
          </p:nvSpPr>
          <p:spPr>
            <a:xfrm>
              <a:off x="2060447" y="1860800"/>
              <a:ext cx="1325245" cy="352425"/>
            </a:xfrm>
            <a:custGeom>
              <a:avLst/>
              <a:gdLst/>
              <a:ahLst/>
              <a:cxnLst/>
              <a:rect l="l" t="t" r="r" b="b"/>
              <a:pathLst>
                <a:path w="1325245" h="352425">
                  <a:moveTo>
                    <a:pt x="0" y="352412"/>
                  </a:moveTo>
                  <a:lnTo>
                    <a:pt x="1325092"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grpSp>
      <p:sp>
        <p:nvSpPr>
          <p:cNvPr id="71" name="object 71"/>
          <p:cNvSpPr txBox="1"/>
          <p:nvPr/>
        </p:nvSpPr>
        <p:spPr>
          <a:xfrm>
            <a:off x="5631290" y="1148923"/>
            <a:ext cx="575982" cy="283494"/>
          </a:xfrm>
          <a:prstGeom prst="rect">
            <a:avLst/>
          </a:prstGeom>
        </p:spPr>
        <p:txBody>
          <a:bodyPr vert="horz" wrap="square" lIns="0" tIns="11766" rIns="0" bIns="0" rtlCol="0">
            <a:spAutoFit/>
          </a:bodyPr>
          <a:lstStyle/>
          <a:p>
            <a:pPr marL="11206" defTabSz="806867">
              <a:spcBef>
                <a:spcPts val="93"/>
              </a:spcBef>
            </a:pPr>
            <a:r>
              <a:rPr sz="1765" b="1" kern="0" spc="-9" dirty="0">
                <a:solidFill>
                  <a:sysClr val="windowText" lastClr="000000"/>
                </a:solidFill>
                <a:latin typeface="Calibri"/>
                <a:cs typeface="Calibri"/>
              </a:rPr>
              <a:t>Sclera</a:t>
            </a:r>
            <a:endParaRPr sz="1765" kern="0" dirty="0">
              <a:solidFill>
                <a:sysClr val="windowText" lastClr="000000"/>
              </a:solidFill>
              <a:latin typeface="Calibri"/>
              <a:cs typeface="Calibri"/>
            </a:endParaRPr>
          </a:p>
        </p:txBody>
      </p:sp>
      <p:sp>
        <p:nvSpPr>
          <p:cNvPr id="72" name="object 72"/>
          <p:cNvSpPr txBox="1"/>
          <p:nvPr/>
        </p:nvSpPr>
        <p:spPr>
          <a:xfrm>
            <a:off x="5026085" y="1955788"/>
            <a:ext cx="685800" cy="283494"/>
          </a:xfrm>
          <a:prstGeom prst="rect">
            <a:avLst/>
          </a:prstGeom>
        </p:spPr>
        <p:txBody>
          <a:bodyPr vert="horz" wrap="square" lIns="0" tIns="11766" rIns="0" bIns="0" rtlCol="0">
            <a:spAutoFit/>
          </a:bodyPr>
          <a:lstStyle/>
          <a:p>
            <a:pPr marL="11206" defTabSz="806867">
              <a:spcBef>
                <a:spcPts val="93"/>
              </a:spcBef>
            </a:pPr>
            <a:r>
              <a:rPr sz="1765" b="1" kern="0" spc="-9" dirty="0">
                <a:solidFill>
                  <a:sysClr val="windowText" lastClr="000000"/>
                </a:solidFill>
                <a:latin typeface="Calibri"/>
                <a:cs typeface="Calibri"/>
              </a:rPr>
              <a:t>Cornea</a:t>
            </a:r>
            <a:endParaRPr sz="1765" kern="0" dirty="0">
              <a:solidFill>
                <a:sysClr val="windowText" lastClr="000000"/>
              </a:solidFill>
              <a:latin typeface="Calibri"/>
              <a:cs typeface="Calibri"/>
            </a:endParaRPr>
          </a:p>
        </p:txBody>
      </p:sp>
      <p:sp>
        <p:nvSpPr>
          <p:cNvPr id="73" name="object 73"/>
          <p:cNvSpPr txBox="1"/>
          <p:nvPr/>
        </p:nvSpPr>
        <p:spPr>
          <a:xfrm>
            <a:off x="4723595" y="2224817"/>
            <a:ext cx="307041" cy="283494"/>
          </a:xfrm>
          <a:prstGeom prst="rect">
            <a:avLst/>
          </a:prstGeom>
        </p:spPr>
        <p:txBody>
          <a:bodyPr vert="horz" wrap="square" lIns="0" tIns="11766" rIns="0" bIns="0" rtlCol="0">
            <a:spAutoFit/>
          </a:bodyPr>
          <a:lstStyle/>
          <a:p>
            <a:pPr marL="11206" defTabSz="806867">
              <a:spcBef>
                <a:spcPts val="93"/>
              </a:spcBef>
            </a:pPr>
            <a:r>
              <a:rPr sz="1765" b="1" kern="0" spc="-18" dirty="0">
                <a:solidFill>
                  <a:sysClr val="windowText" lastClr="000000"/>
                </a:solidFill>
                <a:latin typeface="Calibri"/>
                <a:cs typeface="Calibri"/>
              </a:rPr>
              <a:t>Iris</a:t>
            </a:r>
            <a:endParaRPr sz="1765" kern="0" dirty="0">
              <a:solidFill>
                <a:sysClr val="windowText" lastClr="000000"/>
              </a:solidFill>
              <a:latin typeface="Calibri"/>
              <a:cs typeface="Calibri"/>
            </a:endParaRPr>
          </a:p>
        </p:txBody>
      </p:sp>
      <p:sp>
        <p:nvSpPr>
          <p:cNvPr id="74" name="object 74"/>
          <p:cNvSpPr txBox="1"/>
          <p:nvPr/>
        </p:nvSpPr>
        <p:spPr>
          <a:xfrm>
            <a:off x="4723596" y="4107577"/>
            <a:ext cx="946337" cy="554541"/>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Calibri"/>
                <a:cs typeface="Calibri"/>
              </a:rPr>
              <a:t>Pupil</a:t>
            </a:r>
            <a:endParaRPr sz="1765" kern="0" dirty="0">
              <a:solidFill>
                <a:sysClr val="windowText" lastClr="000000"/>
              </a:solidFill>
              <a:latin typeface="Calibri"/>
              <a:cs typeface="Calibri"/>
            </a:endParaRPr>
          </a:p>
          <a:p>
            <a:pPr marL="514938" defTabSz="806867">
              <a:spcBef>
                <a:spcPts val="4"/>
              </a:spcBef>
            </a:pPr>
            <a:r>
              <a:rPr sz="1765" b="1" kern="0" spc="-18" dirty="0">
                <a:solidFill>
                  <a:sysClr val="windowText" lastClr="000000"/>
                </a:solidFill>
                <a:latin typeface="Calibri"/>
                <a:cs typeface="Calibri"/>
              </a:rPr>
              <a:t>Lens</a:t>
            </a:r>
            <a:endParaRPr sz="1765" kern="0" dirty="0">
              <a:solidFill>
                <a:sysClr val="windowText" lastClr="000000"/>
              </a:solidFill>
              <a:latin typeface="Calibri"/>
              <a:cs typeface="Calibri"/>
            </a:endParaRPr>
          </a:p>
        </p:txBody>
      </p:sp>
      <p:grpSp>
        <p:nvGrpSpPr>
          <p:cNvPr id="75" name="object 75"/>
          <p:cNvGrpSpPr/>
          <p:nvPr/>
        </p:nvGrpSpPr>
        <p:grpSpPr>
          <a:xfrm>
            <a:off x="5077834" y="1429198"/>
            <a:ext cx="4431926" cy="3671606"/>
            <a:chOff x="4942078" y="1619758"/>
            <a:chExt cx="5022850" cy="4161154"/>
          </a:xfrm>
        </p:grpSpPr>
        <p:sp>
          <p:nvSpPr>
            <p:cNvPr id="76" name="object 76"/>
            <p:cNvSpPr/>
            <p:nvPr/>
          </p:nvSpPr>
          <p:spPr>
            <a:xfrm>
              <a:off x="5903976" y="1626108"/>
              <a:ext cx="308610" cy="656590"/>
            </a:xfrm>
            <a:custGeom>
              <a:avLst/>
              <a:gdLst/>
              <a:ahLst/>
              <a:cxnLst/>
              <a:rect l="l" t="t" r="r" b="b"/>
              <a:pathLst>
                <a:path w="308610" h="656589">
                  <a:moveTo>
                    <a:pt x="0" y="0"/>
                  </a:moveTo>
                  <a:lnTo>
                    <a:pt x="307987" y="656577"/>
                  </a:lnTo>
                </a:path>
              </a:pathLst>
            </a:custGeom>
            <a:ln w="12699">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77" name="object 77"/>
            <p:cNvSpPr/>
            <p:nvPr/>
          </p:nvSpPr>
          <p:spPr>
            <a:xfrm>
              <a:off x="5414772" y="2554224"/>
              <a:ext cx="214629" cy="270510"/>
            </a:xfrm>
            <a:custGeom>
              <a:avLst/>
              <a:gdLst/>
              <a:ahLst/>
              <a:cxnLst/>
              <a:rect l="l" t="t" r="r" b="b"/>
              <a:pathLst>
                <a:path w="214629" h="270510">
                  <a:moveTo>
                    <a:pt x="0" y="0"/>
                  </a:moveTo>
                  <a:lnTo>
                    <a:pt x="214376" y="270459"/>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78" name="object 78"/>
            <p:cNvSpPr/>
            <p:nvPr/>
          </p:nvSpPr>
          <p:spPr>
            <a:xfrm>
              <a:off x="4948428" y="2714244"/>
              <a:ext cx="842644" cy="431800"/>
            </a:xfrm>
            <a:custGeom>
              <a:avLst/>
              <a:gdLst/>
              <a:ahLst/>
              <a:cxnLst/>
              <a:rect l="l" t="t" r="r" b="b"/>
              <a:pathLst>
                <a:path w="842645" h="431800">
                  <a:moveTo>
                    <a:pt x="0" y="0"/>
                  </a:moveTo>
                  <a:lnTo>
                    <a:pt x="842187" y="431342"/>
                  </a:lnTo>
                </a:path>
              </a:pathLst>
            </a:custGeom>
            <a:ln w="12699">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79" name="object 79"/>
            <p:cNvSpPr/>
            <p:nvPr/>
          </p:nvSpPr>
          <p:spPr>
            <a:xfrm>
              <a:off x="9438132" y="3465575"/>
              <a:ext cx="520065" cy="760730"/>
            </a:xfrm>
            <a:custGeom>
              <a:avLst/>
              <a:gdLst/>
              <a:ahLst/>
              <a:cxnLst/>
              <a:rect l="l" t="t" r="r" b="b"/>
              <a:pathLst>
                <a:path w="520065" h="760729">
                  <a:moveTo>
                    <a:pt x="0" y="760298"/>
                  </a:moveTo>
                  <a:lnTo>
                    <a:pt x="520001"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80" name="object 80"/>
            <p:cNvSpPr/>
            <p:nvPr/>
          </p:nvSpPr>
          <p:spPr>
            <a:xfrm>
              <a:off x="6358128" y="5602226"/>
              <a:ext cx="1206500" cy="161290"/>
            </a:xfrm>
            <a:custGeom>
              <a:avLst/>
              <a:gdLst/>
              <a:ahLst/>
              <a:cxnLst/>
              <a:rect l="l" t="t" r="r" b="b"/>
              <a:pathLst>
                <a:path w="1206500" h="161289">
                  <a:moveTo>
                    <a:pt x="0" y="161023"/>
                  </a:moveTo>
                  <a:lnTo>
                    <a:pt x="1206373" y="0"/>
                  </a:lnTo>
                </a:path>
              </a:pathLst>
            </a:custGeom>
            <a:ln w="12699">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81" name="object 81"/>
            <p:cNvSpPr/>
            <p:nvPr/>
          </p:nvSpPr>
          <p:spPr>
            <a:xfrm>
              <a:off x="6041129" y="4547617"/>
              <a:ext cx="318770" cy="1226820"/>
            </a:xfrm>
            <a:custGeom>
              <a:avLst/>
              <a:gdLst/>
              <a:ahLst/>
              <a:cxnLst/>
              <a:rect l="l" t="t" r="r" b="b"/>
              <a:pathLst>
                <a:path w="318770" h="1226820">
                  <a:moveTo>
                    <a:pt x="318642" y="1226591"/>
                  </a:moveTo>
                  <a:lnTo>
                    <a:pt x="0" y="0"/>
                  </a:lnTo>
                </a:path>
              </a:pathLst>
            </a:custGeom>
            <a:ln w="12699">
              <a:solidFill>
                <a:srgbClr val="252525"/>
              </a:solidFill>
            </a:ln>
          </p:spPr>
          <p:txBody>
            <a:bodyPr wrap="square" lIns="0" tIns="0" rIns="0" bIns="0" rtlCol="0"/>
            <a:lstStyle/>
            <a:p>
              <a:pPr defTabSz="806867"/>
              <a:endParaRPr sz="1588" kern="0" dirty="0">
                <a:solidFill>
                  <a:sysClr val="windowText" lastClr="000000"/>
                </a:solidFill>
              </a:endParaRPr>
            </a:p>
          </p:txBody>
        </p:sp>
      </p:grpSp>
      <p:sp>
        <p:nvSpPr>
          <p:cNvPr id="82" name="object 82"/>
          <p:cNvSpPr txBox="1"/>
          <p:nvPr/>
        </p:nvSpPr>
        <p:spPr>
          <a:xfrm>
            <a:off x="5953226" y="5049809"/>
            <a:ext cx="781610" cy="282928"/>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Calibri"/>
                <a:cs typeface="Calibri"/>
              </a:rPr>
              <a:t>Muscles</a:t>
            </a:r>
            <a:endParaRPr sz="1765" kern="0" dirty="0">
              <a:solidFill>
                <a:sysClr val="windowText" lastClr="000000"/>
              </a:solidFill>
              <a:latin typeface="Calibri"/>
              <a:cs typeface="Calibri"/>
            </a:endParaRPr>
          </a:p>
        </p:txBody>
      </p:sp>
      <p:grpSp>
        <p:nvGrpSpPr>
          <p:cNvPr id="83" name="object 83"/>
          <p:cNvGrpSpPr/>
          <p:nvPr/>
        </p:nvGrpSpPr>
        <p:grpSpPr>
          <a:xfrm>
            <a:off x="3161928" y="2643524"/>
            <a:ext cx="5615828" cy="2260787"/>
            <a:chOff x="2770718" y="2995993"/>
            <a:chExt cx="6364605" cy="2562225"/>
          </a:xfrm>
        </p:grpSpPr>
        <p:sp>
          <p:nvSpPr>
            <p:cNvPr id="84" name="object 84"/>
            <p:cNvSpPr/>
            <p:nvPr/>
          </p:nvSpPr>
          <p:spPr>
            <a:xfrm>
              <a:off x="5675397" y="3317798"/>
              <a:ext cx="203835" cy="574675"/>
            </a:xfrm>
            <a:custGeom>
              <a:avLst/>
              <a:gdLst/>
              <a:ahLst/>
              <a:cxnLst/>
              <a:rect l="l" t="t" r="r" b="b"/>
              <a:pathLst>
                <a:path w="203835" h="574675">
                  <a:moveTo>
                    <a:pt x="194000" y="486460"/>
                  </a:moveTo>
                  <a:lnTo>
                    <a:pt x="170306" y="534361"/>
                  </a:lnTo>
                  <a:lnTo>
                    <a:pt x="143432" y="563714"/>
                  </a:lnTo>
                  <a:lnTo>
                    <a:pt x="114898" y="574446"/>
                  </a:lnTo>
                  <a:lnTo>
                    <a:pt x="86224" y="566483"/>
                  </a:lnTo>
                  <a:lnTo>
                    <a:pt x="58931" y="539753"/>
                  </a:lnTo>
                  <a:lnTo>
                    <a:pt x="34539" y="494182"/>
                  </a:lnTo>
                  <a:lnTo>
                    <a:pt x="19754" y="449821"/>
                  </a:lnTo>
                  <a:lnTo>
                    <a:pt x="9062" y="400362"/>
                  </a:lnTo>
                  <a:lnTo>
                    <a:pt x="2472" y="347437"/>
                  </a:lnTo>
                  <a:lnTo>
                    <a:pt x="0" y="292679"/>
                  </a:lnTo>
                  <a:lnTo>
                    <a:pt x="1655" y="237722"/>
                  </a:lnTo>
                  <a:lnTo>
                    <a:pt x="7451" y="184199"/>
                  </a:lnTo>
                  <a:lnTo>
                    <a:pt x="17401" y="133742"/>
                  </a:lnTo>
                  <a:lnTo>
                    <a:pt x="31516" y="87985"/>
                  </a:lnTo>
                  <a:lnTo>
                    <a:pt x="55209" y="40084"/>
                  </a:lnTo>
                  <a:lnTo>
                    <a:pt x="82080" y="10731"/>
                  </a:lnTo>
                  <a:lnTo>
                    <a:pt x="110612" y="0"/>
                  </a:lnTo>
                  <a:lnTo>
                    <a:pt x="139283" y="7962"/>
                  </a:lnTo>
                  <a:lnTo>
                    <a:pt x="166574" y="34692"/>
                  </a:lnTo>
                  <a:lnTo>
                    <a:pt x="190965" y="80263"/>
                  </a:lnTo>
                  <a:lnTo>
                    <a:pt x="203754" y="117513"/>
                  </a:lnTo>
                  <a:lnTo>
                    <a:pt x="194000" y="486460"/>
                  </a:lnTo>
                  <a:close/>
                </a:path>
              </a:pathLst>
            </a:custGeom>
            <a:ln w="3175">
              <a:solidFill>
                <a:srgbClr val="877952"/>
              </a:solidFill>
            </a:ln>
          </p:spPr>
          <p:txBody>
            <a:bodyPr wrap="square" lIns="0" tIns="0" rIns="0" bIns="0" rtlCol="0"/>
            <a:lstStyle/>
            <a:p>
              <a:pPr defTabSz="806867"/>
              <a:endParaRPr sz="1588" kern="0" dirty="0">
                <a:solidFill>
                  <a:sysClr val="windowText" lastClr="000000"/>
                </a:solidFill>
              </a:endParaRPr>
            </a:p>
          </p:txBody>
        </p:sp>
        <p:sp>
          <p:nvSpPr>
            <p:cNvPr id="85" name="object 85"/>
            <p:cNvSpPr/>
            <p:nvPr/>
          </p:nvSpPr>
          <p:spPr>
            <a:xfrm>
              <a:off x="8301229" y="4424172"/>
              <a:ext cx="828040" cy="1127760"/>
            </a:xfrm>
            <a:custGeom>
              <a:avLst/>
              <a:gdLst/>
              <a:ahLst/>
              <a:cxnLst/>
              <a:rect l="l" t="t" r="r" b="b"/>
              <a:pathLst>
                <a:path w="828040" h="1127760">
                  <a:moveTo>
                    <a:pt x="827620" y="1127467"/>
                  </a:moveTo>
                  <a:lnTo>
                    <a:pt x="0"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86" name="object 86"/>
            <p:cNvSpPr/>
            <p:nvPr/>
          </p:nvSpPr>
          <p:spPr>
            <a:xfrm>
              <a:off x="8154322" y="3550439"/>
              <a:ext cx="334010" cy="334010"/>
            </a:xfrm>
            <a:custGeom>
              <a:avLst/>
              <a:gdLst/>
              <a:ahLst/>
              <a:cxnLst/>
              <a:rect l="l" t="t" r="r" b="b"/>
              <a:pathLst>
                <a:path w="334009" h="334010">
                  <a:moveTo>
                    <a:pt x="332876" y="303794"/>
                  </a:moveTo>
                  <a:lnTo>
                    <a:pt x="196615" y="303794"/>
                  </a:lnTo>
                  <a:lnTo>
                    <a:pt x="229081" y="306644"/>
                  </a:lnTo>
                  <a:lnTo>
                    <a:pt x="269121" y="315744"/>
                  </a:lnTo>
                  <a:lnTo>
                    <a:pt x="333465" y="333852"/>
                  </a:lnTo>
                  <a:lnTo>
                    <a:pt x="332876" y="303794"/>
                  </a:lnTo>
                  <a:close/>
                </a:path>
                <a:path w="334009" h="334010">
                  <a:moveTo>
                    <a:pt x="39921" y="100989"/>
                  </a:moveTo>
                  <a:lnTo>
                    <a:pt x="32994" y="116224"/>
                  </a:lnTo>
                  <a:lnTo>
                    <a:pt x="27827" y="132425"/>
                  </a:lnTo>
                  <a:lnTo>
                    <a:pt x="24598" y="149453"/>
                  </a:lnTo>
                  <a:lnTo>
                    <a:pt x="23483" y="167171"/>
                  </a:lnTo>
                  <a:lnTo>
                    <a:pt x="30171" y="210626"/>
                  </a:lnTo>
                  <a:lnTo>
                    <a:pt x="48808" y="248315"/>
                  </a:lnTo>
                  <a:lnTo>
                    <a:pt x="77251" y="278004"/>
                  </a:lnTo>
                  <a:lnTo>
                    <a:pt x="113359" y="297457"/>
                  </a:lnTo>
                  <a:lnTo>
                    <a:pt x="154991" y="304438"/>
                  </a:lnTo>
                  <a:lnTo>
                    <a:pt x="196615" y="303794"/>
                  </a:lnTo>
                  <a:lnTo>
                    <a:pt x="332876" y="303794"/>
                  </a:lnTo>
                  <a:lnTo>
                    <a:pt x="332470" y="283082"/>
                  </a:lnTo>
                  <a:lnTo>
                    <a:pt x="328607" y="234558"/>
                  </a:lnTo>
                  <a:lnTo>
                    <a:pt x="325458" y="216685"/>
                  </a:lnTo>
                  <a:lnTo>
                    <a:pt x="169551" y="216685"/>
                  </a:lnTo>
                  <a:lnTo>
                    <a:pt x="167672" y="215705"/>
                  </a:lnTo>
                  <a:lnTo>
                    <a:pt x="165793" y="214234"/>
                  </a:lnTo>
                  <a:lnTo>
                    <a:pt x="143066" y="196716"/>
                  </a:lnTo>
                  <a:lnTo>
                    <a:pt x="119237" y="177037"/>
                  </a:lnTo>
                  <a:lnTo>
                    <a:pt x="95321" y="155980"/>
                  </a:lnTo>
                  <a:lnTo>
                    <a:pt x="72329" y="134325"/>
                  </a:lnTo>
                  <a:lnTo>
                    <a:pt x="55421" y="117289"/>
                  </a:lnTo>
                  <a:lnTo>
                    <a:pt x="47495" y="109093"/>
                  </a:lnTo>
                  <a:lnTo>
                    <a:pt x="39921" y="100989"/>
                  </a:lnTo>
                  <a:close/>
                </a:path>
                <a:path w="334009" h="334010">
                  <a:moveTo>
                    <a:pt x="28180" y="0"/>
                  </a:moveTo>
                  <a:lnTo>
                    <a:pt x="0" y="0"/>
                  </a:lnTo>
                  <a:lnTo>
                    <a:pt x="2531" y="13719"/>
                  </a:lnTo>
                  <a:lnTo>
                    <a:pt x="20804" y="47223"/>
                  </a:lnTo>
                  <a:lnTo>
                    <a:pt x="73774" y="108587"/>
                  </a:lnTo>
                  <a:lnTo>
                    <a:pt x="108552" y="141801"/>
                  </a:lnTo>
                  <a:lnTo>
                    <a:pt x="144122" y="172625"/>
                  </a:lnTo>
                  <a:lnTo>
                    <a:pt x="177535" y="199037"/>
                  </a:lnTo>
                  <a:lnTo>
                    <a:pt x="179883" y="200997"/>
                  </a:lnTo>
                  <a:lnTo>
                    <a:pt x="181292" y="203449"/>
                  </a:lnTo>
                  <a:lnTo>
                    <a:pt x="181292" y="212273"/>
                  </a:lnTo>
                  <a:lnTo>
                    <a:pt x="177065" y="216685"/>
                  </a:lnTo>
                  <a:lnTo>
                    <a:pt x="325458" y="216685"/>
                  </a:lnTo>
                  <a:lnTo>
                    <a:pt x="307022" y="146755"/>
                  </a:lnTo>
                  <a:lnTo>
                    <a:pt x="286670" y="108728"/>
                  </a:lnTo>
                  <a:lnTo>
                    <a:pt x="258192" y="75452"/>
                  </a:lnTo>
                  <a:lnTo>
                    <a:pt x="240263" y="62260"/>
                  </a:lnTo>
                  <a:lnTo>
                    <a:pt x="69511" y="62260"/>
                  </a:lnTo>
                  <a:lnTo>
                    <a:pt x="52551" y="42260"/>
                  </a:lnTo>
                  <a:lnTo>
                    <a:pt x="39511" y="24695"/>
                  </a:lnTo>
                  <a:lnTo>
                    <a:pt x="31137" y="10348"/>
                  </a:lnTo>
                  <a:lnTo>
                    <a:pt x="28180" y="0"/>
                  </a:lnTo>
                  <a:close/>
                </a:path>
                <a:path w="334009" h="334010">
                  <a:moveTo>
                    <a:pt x="154991" y="29414"/>
                  </a:moveTo>
                  <a:lnTo>
                    <a:pt x="131001" y="31651"/>
                  </a:lnTo>
                  <a:lnTo>
                    <a:pt x="108552" y="38116"/>
                  </a:lnTo>
                  <a:lnTo>
                    <a:pt x="87953" y="48441"/>
                  </a:lnTo>
                  <a:lnTo>
                    <a:pt x="69511" y="62260"/>
                  </a:lnTo>
                  <a:lnTo>
                    <a:pt x="240263" y="62260"/>
                  </a:lnTo>
                  <a:lnTo>
                    <a:pt x="205253" y="39755"/>
                  </a:lnTo>
                  <a:lnTo>
                    <a:pt x="154991" y="29414"/>
                  </a:lnTo>
                  <a:close/>
                </a:path>
              </a:pathLst>
            </a:custGeom>
            <a:solidFill>
              <a:srgbClr val="57823A"/>
            </a:solidFill>
          </p:spPr>
          <p:txBody>
            <a:bodyPr wrap="square" lIns="0" tIns="0" rIns="0" bIns="0" rtlCol="0"/>
            <a:lstStyle/>
            <a:p>
              <a:pPr defTabSz="806867"/>
              <a:endParaRPr sz="1588" kern="0" dirty="0">
                <a:solidFill>
                  <a:sysClr val="windowText" lastClr="000000"/>
                </a:solidFill>
              </a:endParaRPr>
            </a:p>
          </p:txBody>
        </p:sp>
        <p:pic>
          <p:nvPicPr>
            <p:cNvPr id="87" name="object 87"/>
            <p:cNvPicPr/>
            <p:nvPr/>
          </p:nvPicPr>
          <p:blipFill>
            <a:blip r:embed="rId16" cstate="print"/>
            <a:stretch>
              <a:fillRect/>
            </a:stretch>
          </p:blipFill>
          <p:spPr>
            <a:xfrm>
              <a:off x="5838444" y="2999231"/>
              <a:ext cx="460247" cy="1222247"/>
            </a:xfrm>
            <a:prstGeom prst="rect">
              <a:avLst/>
            </a:prstGeom>
          </p:spPr>
        </p:pic>
        <p:sp>
          <p:nvSpPr>
            <p:cNvPr id="88" name="object 88"/>
            <p:cNvSpPr/>
            <p:nvPr/>
          </p:nvSpPr>
          <p:spPr>
            <a:xfrm>
              <a:off x="5839967" y="3000755"/>
              <a:ext cx="457200" cy="1219200"/>
            </a:xfrm>
            <a:custGeom>
              <a:avLst/>
              <a:gdLst/>
              <a:ahLst/>
              <a:cxnLst/>
              <a:rect l="l" t="t" r="r" b="b"/>
              <a:pathLst>
                <a:path w="457200" h="1219200">
                  <a:moveTo>
                    <a:pt x="0" y="609600"/>
                  </a:moveTo>
                  <a:lnTo>
                    <a:pt x="1341" y="543176"/>
                  </a:lnTo>
                  <a:lnTo>
                    <a:pt x="5272" y="478825"/>
                  </a:lnTo>
                  <a:lnTo>
                    <a:pt x="11654" y="416917"/>
                  </a:lnTo>
                  <a:lnTo>
                    <a:pt x="20346" y="357825"/>
                  </a:lnTo>
                  <a:lnTo>
                    <a:pt x="31210" y="301921"/>
                  </a:lnTo>
                  <a:lnTo>
                    <a:pt x="44106" y="249576"/>
                  </a:lnTo>
                  <a:lnTo>
                    <a:pt x="58895" y="201162"/>
                  </a:lnTo>
                  <a:lnTo>
                    <a:pt x="75437" y="157051"/>
                  </a:lnTo>
                  <a:lnTo>
                    <a:pt x="93592" y="117616"/>
                  </a:lnTo>
                  <a:lnTo>
                    <a:pt x="113221" y="83227"/>
                  </a:lnTo>
                  <a:lnTo>
                    <a:pt x="156345" y="31077"/>
                  </a:lnTo>
                  <a:lnTo>
                    <a:pt x="203691" y="3576"/>
                  </a:lnTo>
                  <a:lnTo>
                    <a:pt x="228600" y="0"/>
                  </a:lnTo>
                  <a:lnTo>
                    <a:pt x="253508" y="3576"/>
                  </a:lnTo>
                  <a:lnTo>
                    <a:pt x="300854" y="31077"/>
                  </a:lnTo>
                  <a:lnTo>
                    <a:pt x="343978" y="83227"/>
                  </a:lnTo>
                  <a:lnTo>
                    <a:pt x="363607" y="117616"/>
                  </a:lnTo>
                  <a:lnTo>
                    <a:pt x="381762" y="157051"/>
                  </a:lnTo>
                  <a:lnTo>
                    <a:pt x="398304" y="201162"/>
                  </a:lnTo>
                  <a:lnTo>
                    <a:pt x="413093" y="249576"/>
                  </a:lnTo>
                  <a:lnTo>
                    <a:pt x="425989" y="301921"/>
                  </a:lnTo>
                  <a:lnTo>
                    <a:pt x="436853" y="357825"/>
                  </a:lnTo>
                  <a:lnTo>
                    <a:pt x="445545" y="416917"/>
                  </a:lnTo>
                  <a:lnTo>
                    <a:pt x="451927" y="478825"/>
                  </a:lnTo>
                  <a:lnTo>
                    <a:pt x="455858" y="543176"/>
                  </a:lnTo>
                  <a:lnTo>
                    <a:pt x="457200" y="609600"/>
                  </a:lnTo>
                  <a:lnTo>
                    <a:pt x="455858" y="676023"/>
                  </a:lnTo>
                  <a:lnTo>
                    <a:pt x="451927" y="740374"/>
                  </a:lnTo>
                  <a:lnTo>
                    <a:pt x="445545" y="802282"/>
                  </a:lnTo>
                  <a:lnTo>
                    <a:pt x="436853" y="861374"/>
                  </a:lnTo>
                  <a:lnTo>
                    <a:pt x="425989" y="917278"/>
                  </a:lnTo>
                  <a:lnTo>
                    <a:pt x="413093" y="969623"/>
                  </a:lnTo>
                  <a:lnTo>
                    <a:pt x="398304" y="1018037"/>
                  </a:lnTo>
                  <a:lnTo>
                    <a:pt x="381762" y="1062148"/>
                  </a:lnTo>
                  <a:lnTo>
                    <a:pt x="363607" y="1101583"/>
                  </a:lnTo>
                  <a:lnTo>
                    <a:pt x="343978" y="1135972"/>
                  </a:lnTo>
                  <a:lnTo>
                    <a:pt x="300854" y="1188122"/>
                  </a:lnTo>
                  <a:lnTo>
                    <a:pt x="253508" y="1215623"/>
                  </a:lnTo>
                  <a:lnTo>
                    <a:pt x="228600" y="1219200"/>
                  </a:lnTo>
                  <a:lnTo>
                    <a:pt x="203691" y="1215623"/>
                  </a:lnTo>
                  <a:lnTo>
                    <a:pt x="156345" y="1188122"/>
                  </a:lnTo>
                  <a:lnTo>
                    <a:pt x="113221" y="1135972"/>
                  </a:lnTo>
                  <a:lnTo>
                    <a:pt x="93592" y="1101583"/>
                  </a:lnTo>
                  <a:lnTo>
                    <a:pt x="75437" y="1062148"/>
                  </a:lnTo>
                  <a:lnTo>
                    <a:pt x="58895" y="1018037"/>
                  </a:lnTo>
                  <a:lnTo>
                    <a:pt x="44106" y="969623"/>
                  </a:lnTo>
                  <a:lnTo>
                    <a:pt x="31210" y="917278"/>
                  </a:lnTo>
                  <a:lnTo>
                    <a:pt x="20346" y="861374"/>
                  </a:lnTo>
                  <a:lnTo>
                    <a:pt x="11654" y="802282"/>
                  </a:lnTo>
                  <a:lnTo>
                    <a:pt x="5272" y="740374"/>
                  </a:lnTo>
                  <a:lnTo>
                    <a:pt x="1341" y="676023"/>
                  </a:lnTo>
                  <a:lnTo>
                    <a:pt x="0" y="609600"/>
                  </a:lnTo>
                  <a:close/>
                </a:path>
              </a:pathLst>
            </a:custGeom>
            <a:ln w="9525">
              <a:solidFill>
                <a:srgbClr val="FFFFFF"/>
              </a:solidFill>
            </a:ln>
          </p:spPr>
          <p:txBody>
            <a:bodyPr wrap="square" lIns="0" tIns="0" rIns="0" bIns="0" rtlCol="0"/>
            <a:lstStyle/>
            <a:p>
              <a:pPr defTabSz="806867"/>
              <a:endParaRPr sz="1588" kern="0" dirty="0">
                <a:solidFill>
                  <a:sysClr val="windowText" lastClr="000000"/>
                </a:solidFill>
              </a:endParaRPr>
            </a:p>
          </p:txBody>
        </p:sp>
        <p:sp>
          <p:nvSpPr>
            <p:cNvPr id="89" name="object 89"/>
            <p:cNvSpPr/>
            <p:nvPr/>
          </p:nvSpPr>
          <p:spPr>
            <a:xfrm>
              <a:off x="2770718" y="3121751"/>
              <a:ext cx="970280" cy="930275"/>
            </a:xfrm>
            <a:custGeom>
              <a:avLst/>
              <a:gdLst/>
              <a:ahLst/>
              <a:cxnLst/>
              <a:rect l="l" t="t" r="r" b="b"/>
              <a:pathLst>
                <a:path w="970279" h="930275">
                  <a:moveTo>
                    <a:pt x="81995" y="929865"/>
                  </a:moveTo>
                  <a:lnTo>
                    <a:pt x="0" y="929865"/>
                  </a:lnTo>
                  <a:lnTo>
                    <a:pt x="7366" y="891654"/>
                  </a:lnTo>
                  <a:lnTo>
                    <a:pt x="28186" y="847426"/>
                  </a:lnTo>
                  <a:lnTo>
                    <a:pt x="60536" y="798334"/>
                  </a:lnTo>
                  <a:lnTo>
                    <a:pt x="102494" y="745530"/>
                  </a:lnTo>
                  <a:lnTo>
                    <a:pt x="158625" y="683777"/>
                  </a:lnTo>
                  <a:lnTo>
                    <a:pt x="195456" y="646224"/>
                  </a:lnTo>
                  <a:lnTo>
                    <a:pt x="234304" y="608656"/>
                  </a:lnTo>
                  <a:lnTo>
                    <a:pt x="274620" y="571431"/>
                  </a:lnTo>
                  <a:lnTo>
                    <a:pt x="315855" y="534911"/>
                  </a:lnTo>
                  <a:lnTo>
                    <a:pt x="357458" y="499456"/>
                  </a:lnTo>
                  <a:lnTo>
                    <a:pt x="398881" y="465426"/>
                  </a:lnTo>
                  <a:lnTo>
                    <a:pt x="439574" y="433183"/>
                  </a:lnTo>
                  <a:lnTo>
                    <a:pt x="478988" y="403086"/>
                  </a:lnTo>
                  <a:lnTo>
                    <a:pt x="516574" y="375496"/>
                  </a:lnTo>
                  <a:lnTo>
                    <a:pt x="523407" y="370034"/>
                  </a:lnTo>
                  <a:lnTo>
                    <a:pt x="527507" y="363207"/>
                  </a:lnTo>
                  <a:lnTo>
                    <a:pt x="527507" y="353649"/>
                  </a:lnTo>
                  <a:lnTo>
                    <a:pt x="525350" y="343045"/>
                  </a:lnTo>
                  <a:lnTo>
                    <a:pt x="519478" y="334362"/>
                  </a:lnTo>
                  <a:lnTo>
                    <a:pt x="510787" y="328495"/>
                  </a:lnTo>
                  <a:lnTo>
                    <a:pt x="500175" y="326340"/>
                  </a:lnTo>
                  <a:lnTo>
                    <a:pt x="493342" y="326340"/>
                  </a:lnTo>
                  <a:lnTo>
                    <a:pt x="445184" y="360185"/>
                  </a:lnTo>
                  <a:lnTo>
                    <a:pt x="406501" y="389473"/>
                  </a:lnTo>
                  <a:lnTo>
                    <a:pt x="366909" y="420623"/>
                  </a:lnTo>
                  <a:lnTo>
                    <a:pt x="326959" y="453230"/>
                  </a:lnTo>
                  <a:lnTo>
                    <a:pt x="287201" y="486889"/>
                  </a:lnTo>
                  <a:lnTo>
                    <a:pt x="248183" y="521192"/>
                  </a:lnTo>
                  <a:lnTo>
                    <a:pt x="210456" y="555734"/>
                  </a:lnTo>
                  <a:lnTo>
                    <a:pt x="161258" y="603183"/>
                  </a:lnTo>
                  <a:lnTo>
                    <a:pt x="116160" y="648584"/>
                  </a:lnTo>
                  <a:lnTo>
                    <a:pt x="96003" y="606149"/>
                  </a:lnTo>
                  <a:lnTo>
                    <a:pt x="80971" y="561025"/>
                  </a:lnTo>
                  <a:lnTo>
                    <a:pt x="71575" y="513597"/>
                  </a:lnTo>
                  <a:lnTo>
                    <a:pt x="68329" y="464249"/>
                  </a:lnTo>
                  <a:lnTo>
                    <a:pt x="71303" y="416195"/>
                  </a:lnTo>
                  <a:lnTo>
                    <a:pt x="79986" y="369949"/>
                  </a:lnTo>
                  <a:lnTo>
                    <a:pt x="94026" y="325866"/>
                  </a:lnTo>
                  <a:lnTo>
                    <a:pt x="113066" y="284300"/>
                  </a:lnTo>
                  <a:lnTo>
                    <a:pt x="136753" y="245605"/>
                  </a:lnTo>
                  <a:lnTo>
                    <a:pt x="164732" y="210136"/>
                  </a:lnTo>
                  <a:lnTo>
                    <a:pt x="196648" y="178246"/>
                  </a:lnTo>
                  <a:lnTo>
                    <a:pt x="232147" y="150291"/>
                  </a:lnTo>
                  <a:lnTo>
                    <a:pt x="270875" y="126624"/>
                  </a:lnTo>
                  <a:lnTo>
                    <a:pt x="312476" y="107600"/>
                  </a:lnTo>
                  <a:lnTo>
                    <a:pt x="356597" y="93573"/>
                  </a:lnTo>
                  <a:lnTo>
                    <a:pt x="402882" y="84897"/>
                  </a:lnTo>
                  <a:lnTo>
                    <a:pt x="450977" y="81926"/>
                  </a:lnTo>
                  <a:lnTo>
                    <a:pt x="572092" y="83718"/>
                  </a:lnTo>
                  <a:lnTo>
                    <a:pt x="666558" y="75781"/>
                  </a:lnTo>
                  <a:lnTo>
                    <a:pt x="783061" y="50435"/>
                  </a:lnTo>
                  <a:lnTo>
                    <a:pt x="970285" y="0"/>
                  </a:lnTo>
                  <a:lnTo>
                    <a:pt x="969946" y="52715"/>
                  </a:lnTo>
                  <a:lnTo>
                    <a:pt x="968803" y="104731"/>
                  </a:lnTo>
                  <a:lnTo>
                    <a:pt x="966665" y="155960"/>
                  </a:lnTo>
                  <a:lnTo>
                    <a:pt x="963339" y="206314"/>
                  </a:lnTo>
                  <a:lnTo>
                    <a:pt x="958634" y="255707"/>
                  </a:lnTo>
                  <a:lnTo>
                    <a:pt x="952360" y="304051"/>
                  </a:lnTo>
                  <a:lnTo>
                    <a:pt x="944326" y="351259"/>
                  </a:lnTo>
                  <a:lnTo>
                    <a:pt x="934339" y="397244"/>
                  </a:lnTo>
                  <a:lnTo>
                    <a:pt x="922208" y="441919"/>
                  </a:lnTo>
                  <a:lnTo>
                    <a:pt x="907743" y="485196"/>
                  </a:lnTo>
                  <a:lnTo>
                    <a:pt x="890752" y="526988"/>
                  </a:lnTo>
                  <a:lnTo>
                    <a:pt x="871043" y="567209"/>
                  </a:lnTo>
                  <a:lnTo>
                    <a:pt x="848427" y="605771"/>
                  </a:lnTo>
                  <a:lnTo>
                    <a:pt x="822710" y="642586"/>
                  </a:lnTo>
                  <a:lnTo>
                    <a:pt x="793702" y="677568"/>
                  </a:lnTo>
                  <a:lnTo>
                    <a:pt x="761212" y="710629"/>
                  </a:lnTo>
                  <a:lnTo>
                    <a:pt x="725048" y="741683"/>
                  </a:lnTo>
                  <a:lnTo>
                    <a:pt x="685019" y="770641"/>
                  </a:lnTo>
                  <a:lnTo>
                    <a:pt x="640935" y="797417"/>
                  </a:lnTo>
                  <a:lnTo>
                    <a:pt x="597225" y="819136"/>
                  </a:lnTo>
                  <a:lnTo>
                    <a:pt x="550568" y="834967"/>
                  </a:lnTo>
                  <a:lnTo>
                    <a:pt x="501606" y="844653"/>
                  </a:lnTo>
                  <a:lnTo>
                    <a:pt x="450977" y="847938"/>
                  </a:lnTo>
                  <a:lnTo>
                    <a:pt x="394805" y="843929"/>
                  </a:lnTo>
                  <a:lnTo>
                    <a:pt x="341387" y="832252"/>
                  </a:lnTo>
                  <a:lnTo>
                    <a:pt x="291184" y="813431"/>
                  </a:lnTo>
                  <a:lnTo>
                    <a:pt x="244654" y="787990"/>
                  </a:lnTo>
                  <a:lnTo>
                    <a:pt x="202256" y="756454"/>
                  </a:lnTo>
                  <a:lnTo>
                    <a:pt x="152909" y="812160"/>
                  </a:lnTo>
                  <a:lnTo>
                    <a:pt x="114965" y="861081"/>
                  </a:lnTo>
                  <a:lnTo>
                    <a:pt x="90601" y="901041"/>
                  </a:lnTo>
                  <a:lnTo>
                    <a:pt x="81995" y="929865"/>
                  </a:lnTo>
                  <a:close/>
                </a:path>
              </a:pathLst>
            </a:custGeom>
            <a:solidFill>
              <a:srgbClr val="57823A"/>
            </a:solidFill>
          </p:spPr>
          <p:txBody>
            <a:bodyPr wrap="square" lIns="0" tIns="0" rIns="0" bIns="0" rtlCol="0"/>
            <a:lstStyle/>
            <a:p>
              <a:pPr defTabSz="806867"/>
              <a:endParaRPr sz="1588" kern="0" dirty="0">
                <a:solidFill>
                  <a:sysClr val="windowText" lastClr="000000"/>
                </a:solidFill>
              </a:endParaRPr>
            </a:p>
          </p:txBody>
        </p:sp>
        <p:sp>
          <p:nvSpPr>
            <p:cNvPr id="90" name="object 90"/>
            <p:cNvSpPr/>
            <p:nvPr/>
          </p:nvSpPr>
          <p:spPr>
            <a:xfrm>
              <a:off x="3222498" y="3614160"/>
              <a:ext cx="2871470" cy="404495"/>
            </a:xfrm>
            <a:custGeom>
              <a:avLst/>
              <a:gdLst/>
              <a:ahLst/>
              <a:cxnLst/>
              <a:rect l="l" t="t" r="r" b="b"/>
              <a:pathLst>
                <a:path w="2871470" h="404495">
                  <a:moveTo>
                    <a:pt x="0" y="404418"/>
                  </a:moveTo>
                  <a:lnTo>
                    <a:pt x="2871228" y="0"/>
                  </a:lnTo>
                </a:path>
              </a:pathLst>
            </a:custGeom>
            <a:ln w="19050">
              <a:solidFill>
                <a:srgbClr val="4E8542"/>
              </a:solidFill>
              <a:prstDash val="lgDash"/>
            </a:ln>
          </p:spPr>
          <p:txBody>
            <a:bodyPr wrap="square" lIns="0" tIns="0" rIns="0" bIns="0" rtlCol="0"/>
            <a:lstStyle/>
            <a:p>
              <a:pPr defTabSz="806867"/>
              <a:endParaRPr sz="1588" kern="0" dirty="0">
                <a:solidFill>
                  <a:sysClr val="windowText" lastClr="000000"/>
                </a:solidFill>
              </a:endParaRPr>
            </a:p>
          </p:txBody>
        </p:sp>
        <p:sp>
          <p:nvSpPr>
            <p:cNvPr id="91" name="object 91"/>
            <p:cNvSpPr/>
            <p:nvPr/>
          </p:nvSpPr>
          <p:spPr>
            <a:xfrm>
              <a:off x="3816858" y="3153917"/>
              <a:ext cx="2234565" cy="457200"/>
            </a:xfrm>
            <a:custGeom>
              <a:avLst/>
              <a:gdLst/>
              <a:ahLst/>
              <a:cxnLst/>
              <a:rect l="l" t="t" r="r" b="b"/>
              <a:pathLst>
                <a:path w="2234565" h="457200">
                  <a:moveTo>
                    <a:pt x="0" y="0"/>
                  </a:moveTo>
                  <a:lnTo>
                    <a:pt x="2234285" y="456819"/>
                  </a:lnTo>
                </a:path>
              </a:pathLst>
            </a:custGeom>
            <a:ln w="19050">
              <a:solidFill>
                <a:srgbClr val="4E8542"/>
              </a:solidFill>
              <a:prstDash val="lgDash"/>
            </a:ln>
          </p:spPr>
          <p:txBody>
            <a:bodyPr wrap="square" lIns="0" tIns="0" rIns="0" bIns="0" rtlCol="0"/>
            <a:lstStyle/>
            <a:p>
              <a:pPr defTabSz="806867"/>
              <a:endParaRPr sz="1588" kern="0" dirty="0">
                <a:solidFill>
                  <a:sysClr val="windowText" lastClr="000000"/>
                </a:solidFill>
              </a:endParaRPr>
            </a:p>
          </p:txBody>
        </p:sp>
        <p:sp>
          <p:nvSpPr>
            <p:cNvPr id="92" name="object 92"/>
            <p:cNvSpPr/>
            <p:nvPr/>
          </p:nvSpPr>
          <p:spPr>
            <a:xfrm>
              <a:off x="6073904" y="3569969"/>
              <a:ext cx="2077085" cy="40640"/>
            </a:xfrm>
            <a:custGeom>
              <a:avLst/>
              <a:gdLst/>
              <a:ahLst/>
              <a:cxnLst/>
              <a:rect l="l" t="t" r="r" b="b"/>
              <a:pathLst>
                <a:path w="2077084" h="40639">
                  <a:moveTo>
                    <a:pt x="2077008" y="0"/>
                  </a:moveTo>
                  <a:lnTo>
                    <a:pt x="0" y="40335"/>
                  </a:lnTo>
                </a:path>
              </a:pathLst>
            </a:custGeom>
            <a:ln w="19050">
              <a:solidFill>
                <a:srgbClr val="4E8542"/>
              </a:solidFill>
              <a:prstDash val="lgDash"/>
            </a:ln>
          </p:spPr>
          <p:txBody>
            <a:bodyPr wrap="square" lIns="0" tIns="0" rIns="0" bIns="0" rtlCol="0"/>
            <a:lstStyle/>
            <a:p>
              <a:pPr defTabSz="806867"/>
              <a:endParaRPr sz="1588" kern="0" dirty="0">
                <a:solidFill>
                  <a:sysClr val="windowText" lastClr="000000"/>
                </a:solidFill>
              </a:endParaRPr>
            </a:p>
          </p:txBody>
        </p:sp>
        <p:sp>
          <p:nvSpPr>
            <p:cNvPr id="93" name="object 93"/>
            <p:cNvSpPr/>
            <p:nvPr/>
          </p:nvSpPr>
          <p:spPr>
            <a:xfrm>
              <a:off x="6040367" y="3611123"/>
              <a:ext cx="2445385" cy="254000"/>
            </a:xfrm>
            <a:custGeom>
              <a:avLst/>
              <a:gdLst/>
              <a:ahLst/>
              <a:cxnLst/>
              <a:rect l="l" t="t" r="r" b="b"/>
              <a:pathLst>
                <a:path w="2445384" h="254000">
                  <a:moveTo>
                    <a:pt x="2445232" y="253441"/>
                  </a:moveTo>
                  <a:lnTo>
                    <a:pt x="0" y="0"/>
                  </a:lnTo>
                </a:path>
              </a:pathLst>
            </a:custGeom>
            <a:ln w="19050">
              <a:solidFill>
                <a:srgbClr val="4E8542"/>
              </a:solidFill>
              <a:prstDash val="lgDash"/>
            </a:ln>
          </p:spPr>
          <p:txBody>
            <a:bodyPr wrap="square" lIns="0" tIns="0" rIns="0" bIns="0" rtlCol="0"/>
            <a:lstStyle/>
            <a:p>
              <a:pPr defTabSz="806867"/>
              <a:endParaRPr sz="1588" kern="0" dirty="0">
                <a:solidFill>
                  <a:sysClr val="windowText" lastClr="000000"/>
                </a:solidFill>
              </a:endParaRPr>
            </a:p>
          </p:txBody>
        </p:sp>
        <p:sp>
          <p:nvSpPr>
            <p:cNvPr id="94" name="object 94"/>
            <p:cNvSpPr/>
            <p:nvPr/>
          </p:nvSpPr>
          <p:spPr>
            <a:xfrm>
              <a:off x="5422392" y="3715509"/>
              <a:ext cx="617855" cy="1341755"/>
            </a:xfrm>
            <a:custGeom>
              <a:avLst/>
              <a:gdLst/>
              <a:ahLst/>
              <a:cxnLst/>
              <a:rect l="l" t="t" r="r" b="b"/>
              <a:pathLst>
                <a:path w="617854" h="1341754">
                  <a:moveTo>
                    <a:pt x="0" y="1341501"/>
                  </a:moveTo>
                  <a:lnTo>
                    <a:pt x="617702"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sp>
          <p:nvSpPr>
            <p:cNvPr id="95" name="object 95"/>
            <p:cNvSpPr/>
            <p:nvPr/>
          </p:nvSpPr>
          <p:spPr>
            <a:xfrm>
              <a:off x="4875276" y="3659126"/>
              <a:ext cx="903605" cy="1062355"/>
            </a:xfrm>
            <a:custGeom>
              <a:avLst/>
              <a:gdLst/>
              <a:ahLst/>
              <a:cxnLst/>
              <a:rect l="l" t="t" r="r" b="b"/>
              <a:pathLst>
                <a:path w="903604" h="1062354">
                  <a:moveTo>
                    <a:pt x="0" y="1062304"/>
                  </a:moveTo>
                  <a:lnTo>
                    <a:pt x="903376" y="0"/>
                  </a:lnTo>
                </a:path>
              </a:pathLst>
            </a:custGeom>
            <a:ln w="12700">
              <a:solidFill>
                <a:srgbClr val="252525"/>
              </a:solidFill>
            </a:ln>
          </p:spPr>
          <p:txBody>
            <a:bodyPr wrap="square" lIns="0" tIns="0" rIns="0" bIns="0" rtlCol="0"/>
            <a:lstStyle/>
            <a:p>
              <a:pPr defTabSz="806867"/>
              <a:endParaRPr sz="1588" kern="0" dirty="0">
                <a:solidFill>
                  <a:sysClr val="windowText" lastClr="000000"/>
                </a:solidFill>
              </a:endParaRPr>
            </a:p>
          </p:txBody>
        </p:sp>
      </p:grpSp>
      <p:sp>
        <p:nvSpPr>
          <p:cNvPr id="96" name="object 96"/>
          <p:cNvSpPr txBox="1"/>
          <p:nvPr/>
        </p:nvSpPr>
        <p:spPr>
          <a:xfrm>
            <a:off x="9176932" y="2447311"/>
            <a:ext cx="581025" cy="555107"/>
          </a:xfrm>
          <a:prstGeom prst="rect">
            <a:avLst/>
          </a:prstGeom>
        </p:spPr>
        <p:txBody>
          <a:bodyPr vert="horz" wrap="square" lIns="0" tIns="11766" rIns="0" bIns="0" rtlCol="0">
            <a:spAutoFit/>
          </a:bodyPr>
          <a:lstStyle/>
          <a:p>
            <a:pPr marL="11206" marR="4483" defTabSz="806867">
              <a:spcBef>
                <a:spcPts val="93"/>
              </a:spcBef>
            </a:pPr>
            <a:r>
              <a:rPr sz="1765" b="1" kern="0" spc="-9" dirty="0">
                <a:solidFill>
                  <a:sysClr val="windowText" lastClr="000000"/>
                </a:solidFill>
                <a:latin typeface="Calibri"/>
                <a:cs typeface="Calibri"/>
              </a:rPr>
              <a:t>Optic Nerve</a:t>
            </a:r>
            <a:endParaRPr sz="1765" kern="0" dirty="0">
              <a:solidFill>
                <a:sysClr val="windowText" lastClr="000000"/>
              </a:solidFill>
              <a:latin typeface="Calibri"/>
              <a:cs typeface="Calibri"/>
            </a:endParaRPr>
          </a:p>
        </p:txBody>
      </p:sp>
      <p:sp>
        <p:nvSpPr>
          <p:cNvPr id="97" name="object 97"/>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24</a:t>
            </a:fld>
            <a:endParaRPr kern="0" spc="-22" dirty="0">
              <a:solidFill>
                <a:prstClr val="white"/>
              </a:solidFill>
            </a:endParaRPr>
          </a:p>
        </p:txBody>
      </p:sp>
      <p:sp>
        <p:nvSpPr>
          <p:cNvPr id="98" name="object 98"/>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99" name="object 99"/>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498" y="221869"/>
            <a:ext cx="8921003" cy="732326"/>
          </a:xfrm>
          <a:prstGeom prst="rect">
            <a:avLst/>
          </a:prstGeom>
        </p:spPr>
        <p:txBody>
          <a:bodyPr vert="horz" wrap="square" lIns="0" tIns="176604" rIns="0" bIns="0" rtlCol="0">
            <a:spAutoFit/>
          </a:bodyPr>
          <a:lstStyle/>
          <a:p>
            <a:pPr marL="11206">
              <a:spcBef>
                <a:spcPts val="88"/>
              </a:spcBef>
            </a:pPr>
            <a:r>
              <a:rPr b="1" spc="-44" dirty="0">
                <a:solidFill>
                  <a:schemeClr val="accent5">
                    <a:lumMod val="75000"/>
                  </a:schemeClr>
                </a:solidFill>
              </a:rPr>
              <a:t>Amblyopia</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25</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554817" y="983338"/>
            <a:ext cx="8911478" cy="2034505"/>
          </a:xfrm>
          <a:prstGeom prst="rect">
            <a:avLst/>
          </a:prstGeom>
        </p:spPr>
        <p:txBody>
          <a:bodyPr vert="horz" wrap="square" lIns="0" tIns="90207" rIns="0" bIns="0" rtlCol="0">
            <a:spAutoFit/>
          </a:bodyPr>
          <a:lstStyle/>
          <a:p>
            <a:pPr marL="293049" indent="-281843" defTabSz="806867">
              <a:spcBef>
                <a:spcPts val="710"/>
              </a:spcBef>
              <a:buClr>
                <a:srgbClr val="EF7E08"/>
              </a:buClr>
              <a:buFont typeface="Wingdings"/>
              <a:buChar char=""/>
              <a:tabLst>
                <a:tab pos="293049" algn="l"/>
                <a:tab pos="293610" algn="l"/>
              </a:tabLst>
            </a:pPr>
            <a:r>
              <a:rPr sz="2471" kern="0" dirty="0">
                <a:solidFill>
                  <a:sysClr val="windowText" lastClr="000000"/>
                </a:solidFill>
                <a:cs typeface="Segoe UI"/>
              </a:rPr>
              <a:t>Amblyopia</a:t>
            </a:r>
            <a:r>
              <a:rPr sz="2471" kern="0" spc="-66" dirty="0">
                <a:solidFill>
                  <a:sysClr val="windowText" lastClr="000000"/>
                </a:solidFill>
                <a:cs typeface="Segoe UI"/>
              </a:rPr>
              <a:t> </a:t>
            </a:r>
            <a:r>
              <a:rPr sz="2471" kern="0" dirty="0">
                <a:solidFill>
                  <a:sysClr val="windowText" lastClr="000000"/>
                </a:solidFill>
                <a:cs typeface="Segoe UI"/>
              </a:rPr>
              <a:t>is</a:t>
            </a:r>
            <a:r>
              <a:rPr sz="2471" kern="0" spc="-75" dirty="0">
                <a:solidFill>
                  <a:sysClr val="windowText" lastClr="000000"/>
                </a:solidFill>
                <a:cs typeface="Segoe UI"/>
              </a:rPr>
              <a:t> </a:t>
            </a:r>
            <a:r>
              <a:rPr sz="2471" kern="0" dirty="0">
                <a:solidFill>
                  <a:sysClr val="windowText" lastClr="000000"/>
                </a:solidFill>
                <a:cs typeface="Segoe UI"/>
              </a:rPr>
              <a:t>the</a:t>
            </a:r>
            <a:r>
              <a:rPr sz="2471" kern="0" spc="-66" dirty="0">
                <a:solidFill>
                  <a:sysClr val="windowText" lastClr="000000"/>
                </a:solidFill>
                <a:cs typeface="Segoe UI"/>
              </a:rPr>
              <a:t> </a:t>
            </a:r>
            <a:r>
              <a:rPr sz="2471" kern="0" dirty="0">
                <a:solidFill>
                  <a:sysClr val="windowText" lastClr="000000"/>
                </a:solidFill>
                <a:cs typeface="Segoe UI"/>
              </a:rPr>
              <a:t>leading</a:t>
            </a:r>
            <a:r>
              <a:rPr sz="2471" kern="0" spc="-62" dirty="0">
                <a:solidFill>
                  <a:sysClr val="windowText" lastClr="000000"/>
                </a:solidFill>
                <a:cs typeface="Segoe UI"/>
              </a:rPr>
              <a:t> </a:t>
            </a:r>
            <a:r>
              <a:rPr sz="2471" kern="0" dirty="0">
                <a:solidFill>
                  <a:sysClr val="windowText" lastClr="000000"/>
                </a:solidFill>
                <a:cs typeface="Segoe UI"/>
              </a:rPr>
              <a:t>cause</a:t>
            </a:r>
            <a:r>
              <a:rPr sz="2471" kern="0" spc="-75" dirty="0">
                <a:solidFill>
                  <a:sysClr val="windowText" lastClr="000000"/>
                </a:solidFill>
                <a:cs typeface="Segoe UI"/>
              </a:rPr>
              <a:t> </a:t>
            </a:r>
            <a:r>
              <a:rPr sz="2471" kern="0" dirty="0">
                <a:solidFill>
                  <a:sysClr val="windowText" lastClr="000000"/>
                </a:solidFill>
                <a:cs typeface="Segoe UI"/>
              </a:rPr>
              <a:t>of</a:t>
            </a:r>
            <a:r>
              <a:rPr sz="2471" kern="0" spc="-79" dirty="0">
                <a:solidFill>
                  <a:sysClr val="windowText" lastClr="000000"/>
                </a:solidFill>
                <a:cs typeface="Segoe UI"/>
              </a:rPr>
              <a:t> </a:t>
            </a:r>
            <a:r>
              <a:rPr sz="2471" kern="0" dirty="0">
                <a:solidFill>
                  <a:sysClr val="windowText" lastClr="000000"/>
                </a:solidFill>
                <a:cs typeface="Segoe UI"/>
              </a:rPr>
              <a:t>vision</a:t>
            </a:r>
            <a:r>
              <a:rPr sz="2471" kern="0" spc="-75" dirty="0">
                <a:solidFill>
                  <a:sysClr val="windowText" lastClr="000000"/>
                </a:solidFill>
                <a:cs typeface="Segoe UI"/>
              </a:rPr>
              <a:t> </a:t>
            </a:r>
            <a:r>
              <a:rPr sz="2471" kern="0" dirty="0">
                <a:solidFill>
                  <a:sysClr val="windowText" lastClr="000000"/>
                </a:solidFill>
                <a:cs typeface="Segoe UI"/>
              </a:rPr>
              <a:t>loss</a:t>
            </a:r>
            <a:r>
              <a:rPr sz="2471" kern="0" spc="-75" dirty="0">
                <a:solidFill>
                  <a:sysClr val="windowText" lastClr="000000"/>
                </a:solidFill>
                <a:cs typeface="Segoe UI"/>
              </a:rPr>
              <a:t> </a:t>
            </a:r>
            <a:r>
              <a:rPr sz="2471" kern="0" dirty="0">
                <a:solidFill>
                  <a:sysClr val="windowText" lastClr="000000"/>
                </a:solidFill>
                <a:cs typeface="Segoe UI"/>
              </a:rPr>
              <a:t>among</a:t>
            </a:r>
            <a:r>
              <a:rPr sz="2471" kern="0" spc="-71" dirty="0">
                <a:solidFill>
                  <a:sysClr val="windowText" lastClr="000000"/>
                </a:solidFill>
                <a:cs typeface="Segoe UI"/>
              </a:rPr>
              <a:t> </a:t>
            </a:r>
            <a:r>
              <a:rPr sz="2471" kern="0" spc="-9" dirty="0">
                <a:solidFill>
                  <a:sysClr val="windowText" lastClr="000000"/>
                </a:solidFill>
                <a:cs typeface="Segoe UI"/>
              </a:rPr>
              <a:t>children.</a:t>
            </a:r>
            <a:endParaRPr sz="2471" kern="0" dirty="0">
              <a:solidFill>
                <a:sysClr val="windowText" lastClr="000000"/>
              </a:solidFill>
              <a:cs typeface="Segoe UI"/>
            </a:endParaRPr>
          </a:p>
          <a:p>
            <a:pPr marL="293049" indent="-281843" defTabSz="806867">
              <a:spcBef>
                <a:spcPts val="627"/>
              </a:spcBef>
              <a:buClr>
                <a:srgbClr val="EF7E08"/>
              </a:buClr>
              <a:buFont typeface="Wingdings"/>
              <a:buChar char=""/>
              <a:tabLst>
                <a:tab pos="293049" algn="l"/>
                <a:tab pos="293610" algn="l"/>
              </a:tabLst>
            </a:pPr>
            <a:r>
              <a:rPr sz="2471" kern="0" dirty="0">
                <a:solidFill>
                  <a:sysClr val="windowText" lastClr="000000"/>
                </a:solidFill>
                <a:cs typeface="Segoe UI"/>
              </a:rPr>
              <a:t>Impairment</a:t>
            </a:r>
            <a:r>
              <a:rPr sz="2471" kern="0" spc="-62" dirty="0">
                <a:solidFill>
                  <a:sysClr val="windowText" lastClr="000000"/>
                </a:solidFill>
                <a:cs typeface="Segoe UI"/>
              </a:rPr>
              <a:t> </a:t>
            </a:r>
            <a:r>
              <a:rPr sz="2471" kern="0" dirty="0">
                <a:solidFill>
                  <a:sysClr val="windowText" lastClr="000000"/>
                </a:solidFill>
                <a:cs typeface="Segoe UI"/>
              </a:rPr>
              <a:t>of</a:t>
            </a:r>
            <a:r>
              <a:rPr sz="2471" kern="0" spc="-75" dirty="0">
                <a:solidFill>
                  <a:sysClr val="windowText" lastClr="000000"/>
                </a:solidFill>
                <a:cs typeface="Segoe UI"/>
              </a:rPr>
              <a:t> </a:t>
            </a:r>
            <a:r>
              <a:rPr sz="2471" kern="0" dirty="0">
                <a:solidFill>
                  <a:sysClr val="windowText" lastClr="000000"/>
                </a:solidFill>
                <a:cs typeface="Segoe UI"/>
              </a:rPr>
              <a:t>vision</a:t>
            </a:r>
            <a:r>
              <a:rPr sz="2471" kern="0" spc="-75" dirty="0">
                <a:solidFill>
                  <a:sysClr val="windowText" lastClr="000000"/>
                </a:solidFill>
                <a:cs typeface="Segoe UI"/>
              </a:rPr>
              <a:t> </a:t>
            </a:r>
            <a:r>
              <a:rPr sz="2471" kern="0" dirty="0">
                <a:solidFill>
                  <a:sysClr val="windowText" lastClr="000000"/>
                </a:solidFill>
                <a:cs typeface="Segoe UI"/>
              </a:rPr>
              <a:t>development</a:t>
            </a:r>
            <a:r>
              <a:rPr sz="2471" kern="0" spc="-66" dirty="0">
                <a:solidFill>
                  <a:sysClr val="windowText" lastClr="000000"/>
                </a:solidFill>
                <a:cs typeface="Segoe UI"/>
              </a:rPr>
              <a:t> </a:t>
            </a:r>
            <a:r>
              <a:rPr sz="2471" kern="0" dirty="0">
                <a:solidFill>
                  <a:sysClr val="windowText" lastClr="000000"/>
                </a:solidFill>
                <a:cs typeface="Segoe UI"/>
              </a:rPr>
              <a:t>at</a:t>
            </a:r>
            <a:r>
              <a:rPr sz="2471" kern="0" spc="-66" dirty="0">
                <a:solidFill>
                  <a:sysClr val="windowText" lastClr="000000"/>
                </a:solidFill>
                <a:cs typeface="Segoe UI"/>
              </a:rPr>
              <a:t> </a:t>
            </a:r>
            <a:r>
              <a:rPr sz="2471" kern="0" dirty="0">
                <a:solidFill>
                  <a:sysClr val="windowText" lastClr="000000"/>
                </a:solidFill>
                <a:cs typeface="Segoe UI"/>
              </a:rPr>
              <a:t>a</a:t>
            </a:r>
            <a:r>
              <a:rPr sz="2471" kern="0" spc="-75" dirty="0">
                <a:solidFill>
                  <a:sysClr val="windowText" lastClr="000000"/>
                </a:solidFill>
                <a:cs typeface="Segoe UI"/>
              </a:rPr>
              <a:t> </a:t>
            </a:r>
            <a:r>
              <a:rPr sz="2471" kern="0" dirty="0">
                <a:solidFill>
                  <a:sysClr val="windowText" lastClr="000000"/>
                </a:solidFill>
                <a:cs typeface="Segoe UI"/>
              </a:rPr>
              <a:t>brain</a:t>
            </a:r>
            <a:r>
              <a:rPr sz="2471" kern="0" spc="-57" dirty="0">
                <a:solidFill>
                  <a:sysClr val="windowText" lastClr="000000"/>
                </a:solidFill>
                <a:cs typeface="Segoe UI"/>
              </a:rPr>
              <a:t> </a:t>
            </a:r>
            <a:r>
              <a:rPr sz="2471" kern="0" spc="-9" dirty="0">
                <a:solidFill>
                  <a:sysClr val="windowText" lastClr="000000"/>
                </a:solidFill>
                <a:cs typeface="Segoe UI"/>
              </a:rPr>
              <a:t>level.</a:t>
            </a:r>
            <a:endParaRPr sz="2471" kern="0" dirty="0">
              <a:solidFill>
                <a:sysClr val="windowText" lastClr="000000"/>
              </a:solidFill>
              <a:cs typeface="Segoe UI"/>
            </a:endParaRPr>
          </a:p>
          <a:p>
            <a:pPr marL="575453" lvl="1" indent="-242060" defTabSz="806867">
              <a:spcBef>
                <a:spcPts val="534"/>
              </a:spcBef>
              <a:buClr>
                <a:srgbClr val="B45F06"/>
              </a:buClr>
              <a:buFont typeface="Wingdings"/>
              <a:buChar char=""/>
              <a:tabLst>
                <a:tab pos="575453" algn="l"/>
                <a:tab pos="576013" algn="l"/>
              </a:tabLst>
            </a:pPr>
            <a:r>
              <a:rPr sz="2118" kern="0" dirty="0">
                <a:solidFill>
                  <a:sysClr val="windowText" lastClr="000000"/>
                </a:solidFill>
                <a:cs typeface="Segoe UI"/>
              </a:rPr>
              <a:t>Eye(s)</a:t>
            </a:r>
            <a:r>
              <a:rPr sz="2118" kern="0" spc="-35" dirty="0">
                <a:solidFill>
                  <a:sysClr val="windowText" lastClr="000000"/>
                </a:solidFill>
                <a:cs typeface="Segoe UI"/>
              </a:rPr>
              <a:t> </a:t>
            </a:r>
            <a:r>
              <a:rPr sz="2118" kern="0" dirty="0">
                <a:solidFill>
                  <a:sysClr val="windowText" lastClr="000000"/>
                </a:solidFill>
                <a:cs typeface="Segoe UI"/>
              </a:rPr>
              <a:t>and</a:t>
            </a:r>
            <a:r>
              <a:rPr sz="2118" kern="0" spc="9" dirty="0">
                <a:solidFill>
                  <a:sysClr val="windowText" lastClr="000000"/>
                </a:solidFill>
                <a:cs typeface="Segoe UI"/>
              </a:rPr>
              <a:t> </a:t>
            </a:r>
            <a:r>
              <a:rPr sz="2118" kern="0" dirty="0">
                <a:solidFill>
                  <a:sysClr val="windowText" lastClr="000000"/>
                </a:solidFill>
                <a:cs typeface="Segoe UI"/>
              </a:rPr>
              <a:t>brain</a:t>
            </a:r>
            <a:r>
              <a:rPr sz="2118" kern="0" spc="4" dirty="0">
                <a:solidFill>
                  <a:sysClr val="windowText" lastClr="000000"/>
                </a:solidFill>
                <a:cs typeface="Segoe UI"/>
              </a:rPr>
              <a:t> </a:t>
            </a:r>
            <a:r>
              <a:rPr sz="2118" kern="0" dirty="0">
                <a:solidFill>
                  <a:sysClr val="windowText" lastClr="000000"/>
                </a:solidFill>
                <a:cs typeface="Segoe UI"/>
              </a:rPr>
              <a:t>is</a:t>
            </a:r>
            <a:r>
              <a:rPr sz="2118" kern="0" spc="4" dirty="0">
                <a:solidFill>
                  <a:sysClr val="windowText" lastClr="000000"/>
                </a:solidFill>
                <a:cs typeface="Segoe UI"/>
              </a:rPr>
              <a:t> </a:t>
            </a:r>
            <a:r>
              <a:rPr sz="2118" kern="0" dirty="0">
                <a:solidFill>
                  <a:sysClr val="windowText" lastClr="000000"/>
                </a:solidFill>
                <a:cs typeface="Segoe UI"/>
              </a:rPr>
              <a:t>not</a:t>
            </a:r>
            <a:r>
              <a:rPr sz="2118" kern="0" spc="9" dirty="0">
                <a:solidFill>
                  <a:sysClr val="windowText" lastClr="000000"/>
                </a:solidFill>
                <a:cs typeface="Segoe UI"/>
              </a:rPr>
              <a:t> </a:t>
            </a:r>
            <a:r>
              <a:rPr sz="2118" kern="0" dirty="0">
                <a:solidFill>
                  <a:sysClr val="windowText" lastClr="000000"/>
                </a:solidFill>
                <a:cs typeface="Segoe UI"/>
              </a:rPr>
              <a:t>working</a:t>
            </a:r>
            <a:r>
              <a:rPr sz="2118" kern="0" spc="18" dirty="0">
                <a:solidFill>
                  <a:sysClr val="windowText" lastClr="000000"/>
                </a:solidFill>
                <a:cs typeface="Segoe UI"/>
              </a:rPr>
              <a:t> </a:t>
            </a:r>
            <a:r>
              <a:rPr sz="2118" kern="0" spc="-9" dirty="0">
                <a:solidFill>
                  <a:sysClr val="windowText" lastClr="000000"/>
                </a:solidFill>
                <a:cs typeface="Segoe UI"/>
              </a:rPr>
              <a:t>together.</a:t>
            </a:r>
            <a:endParaRPr sz="2118" kern="0" dirty="0">
              <a:solidFill>
                <a:sysClr val="windowText" lastClr="000000"/>
              </a:solidFill>
              <a:cs typeface="Segoe UI"/>
            </a:endParaRPr>
          </a:p>
          <a:p>
            <a:pPr marL="575453" marR="4483" lvl="1" indent="-241500" defTabSz="806867">
              <a:spcBef>
                <a:spcPts val="529"/>
              </a:spcBef>
              <a:buClr>
                <a:srgbClr val="B45F06"/>
              </a:buClr>
              <a:buFont typeface="Wingdings"/>
              <a:buChar char=""/>
              <a:tabLst>
                <a:tab pos="575453" algn="l"/>
                <a:tab pos="576013" algn="l"/>
              </a:tabLst>
            </a:pPr>
            <a:r>
              <a:rPr sz="2118" kern="0" dirty="0">
                <a:solidFill>
                  <a:sysClr val="windowText" lastClr="000000"/>
                </a:solidFill>
                <a:cs typeface="Segoe UI"/>
              </a:rPr>
              <a:t>One eye</a:t>
            </a:r>
            <a:r>
              <a:rPr sz="2118" kern="0" spc="-18" dirty="0">
                <a:solidFill>
                  <a:sysClr val="windowText" lastClr="000000"/>
                </a:solidFill>
                <a:cs typeface="Segoe UI"/>
              </a:rPr>
              <a:t> </a:t>
            </a:r>
            <a:r>
              <a:rPr sz="2118" kern="0" dirty="0">
                <a:solidFill>
                  <a:sysClr val="windowText" lastClr="000000"/>
                </a:solidFill>
                <a:cs typeface="Segoe UI"/>
              </a:rPr>
              <a:t>sees</a:t>
            </a:r>
            <a:r>
              <a:rPr sz="2118" kern="0" spc="-22" dirty="0">
                <a:solidFill>
                  <a:sysClr val="windowText" lastClr="000000"/>
                </a:solidFill>
                <a:cs typeface="Segoe UI"/>
              </a:rPr>
              <a:t> </a:t>
            </a:r>
            <a:r>
              <a:rPr sz="2118" kern="0" dirty="0">
                <a:solidFill>
                  <a:sysClr val="windowText" lastClr="000000"/>
                </a:solidFill>
                <a:cs typeface="Segoe UI"/>
              </a:rPr>
              <a:t>a</a:t>
            </a:r>
            <a:r>
              <a:rPr sz="2118" kern="0" spc="4" dirty="0">
                <a:solidFill>
                  <a:sysClr val="windowText" lastClr="000000"/>
                </a:solidFill>
                <a:cs typeface="Segoe UI"/>
              </a:rPr>
              <a:t> </a:t>
            </a:r>
            <a:r>
              <a:rPr sz="2118" kern="0" dirty="0">
                <a:solidFill>
                  <a:sysClr val="windowText" lastClr="000000"/>
                </a:solidFill>
                <a:cs typeface="Segoe UI"/>
              </a:rPr>
              <a:t>blurred</a:t>
            </a:r>
            <a:r>
              <a:rPr sz="2118" kern="0" spc="4" dirty="0">
                <a:solidFill>
                  <a:sysClr val="windowText" lastClr="000000"/>
                </a:solidFill>
                <a:cs typeface="Segoe UI"/>
              </a:rPr>
              <a:t> </a:t>
            </a:r>
            <a:r>
              <a:rPr sz="2118" kern="0" dirty="0">
                <a:solidFill>
                  <a:sysClr val="windowText" lastClr="000000"/>
                </a:solidFill>
                <a:cs typeface="Segoe UI"/>
              </a:rPr>
              <a:t>view and</a:t>
            </a:r>
            <a:r>
              <a:rPr sz="2118" kern="0" spc="4" dirty="0">
                <a:solidFill>
                  <a:sysClr val="windowText" lastClr="000000"/>
                </a:solidFill>
                <a:cs typeface="Segoe UI"/>
              </a:rPr>
              <a:t> </a:t>
            </a:r>
            <a:r>
              <a:rPr sz="2118" kern="0" dirty="0">
                <a:solidFill>
                  <a:sysClr val="windowText" lastClr="000000"/>
                </a:solidFill>
                <a:cs typeface="Segoe UI"/>
              </a:rPr>
              <a:t>the</a:t>
            </a:r>
            <a:r>
              <a:rPr sz="2118" kern="0" spc="4" dirty="0">
                <a:solidFill>
                  <a:sysClr val="windowText" lastClr="000000"/>
                </a:solidFill>
                <a:cs typeface="Segoe UI"/>
              </a:rPr>
              <a:t> </a:t>
            </a:r>
            <a:r>
              <a:rPr sz="2118" kern="0" dirty="0">
                <a:solidFill>
                  <a:sysClr val="windowText" lastClr="000000"/>
                </a:solidFill>
                <a:cs typeface="Segoe UI"/>
              </a:rPr>
              <a:t>other eye</a:t>
            </a:r>
            <a:r>
              <a:rPr sz="2118" kern="0" spc="-4" dirty="0">
                <a:solidFill>
                  <a:sysClr val="windowText" lastClr="000000"/>
                </a:solidFill>
                <a:cs typeface="Segoe UI"/>
              </a:rPr>
              <a:t> </a:t>
            </a:r>
            <a:r>
              <a:rPr sz="2118" kern="0" dirty="0">
                <a:solidFill>
                  <a:sysClr val="windowText" lastClr="000000"/>
                </a:solidFill>
                <a:cs typeface="Segoe UI"/>
              </a:rPr>
              <a:t>sees</a:t>
            </a:r>
            <a:r>
              <a:rPr sz="2118" kern="0" spc="-31" dirty="0">
                <a:solidFill>
                  <a:sysClr val="windowText" lastClr="000000"/>
                </a:solidFill>
                <a:cs typeface="Segoe UI"/>
              </a:rPr>
              <a:t> </a:t>
            </a:r>
            <a:r>
              <a:rPr sz="2118" kern="0" dirty="0">
                <a:solidFill>
                  <a:sysClr val="windowText" lastClr="000000"/>
                </a:solidFill>
                <a:cs typeface="Segoe UI"/>
              </a:rPr>
              <a:t>a clearer</a:t>
            </a:r>
            <a:r>
              <a:rPr sz="2118" kern="0" spc="4" dirty="0">
                <a:solidFill>
                  <a:sysClr val="windowText" lastClr="000000"/>
                </a:solidFill>
                <a:cs typeface="Segoe UI"/>
              </a:rPr>
              <a:t> </a:t>
            </a:r>
            <a:r>
              <a:rPr sz="2118" kern="0" dirty="0">
                <a:solidFill>
                  <a:sysClr val="windowText" lastClr="000000"/>
                </a:solidFill>
                <a:cs typeface="Segoe UI"/>
              </a:rPr>
              <a:t>view.</a:t>
            </a:r>
            <a:r>
              <a:rPr sz="2118" kern="0" spc="4" dirty="0">
                <a:solidFill>
                  <a:sysClr val="windowText" lastClr="000000"/>
                </a:solidFill>
                <a:cs typeface="Segoe UI"/>
              </a:rPr>
              <a:t> </a:t>
            </a:r>
            <a:r>
              <a:rPr sz="2118" kern="0" spc="-22" dirty="0">
                <a:solidFill>
                  <a:sysClr val="windowText" lastClr="000000"/>
                </a:solidFill>
                <a:cs typeface="Segoe UI"/>
              </a:rPr>
              <a:t>The </a:t>
            </a:r>
            <a:r>
              <a:rPr sz="2118" kern="0" dirty="0">
                <a:solidFill>
                  <a:sysClr val="windowText" lastClr="000000"/>
                </a:solidFill>
                <a:cs typeface="Segoe UI"/>
              </a:rPr>
              <a:t>brain only</a:t>
            </a:r>
            <a:r>
              <a:rPr sz="2118" kern="0" spc="31" dirty="0">
                <a:solidFill>
                  <a:sysClr val="windowText" lastClr="000000"/>
                </a:solidFill>
                <a:cs typeface="Segoe UI"/>
              </a:rPr>
              <a:t> </a:t>
            </a:r>
            <a:r>
              <a:rPr sz="2118" kern="0" dirty="0">
                <a:solidFill>
                  <a:sysClr val="windowText" lastClr="000000"/>
                </a:solidFill>
                <a:cs typeface="Segoe UI"/>
              </a:rPr>
              <a:t>processes</a:t>
            </a:r>
            <a:r>
              <a:rPr sz="2118" kern="0" spc="-40" dirty="0">
                <a:solidFill>
                  <a:sysClr val="windowText" lastClr="000000"/>
                </a:solidFill>
                <a:cs typeface="Segoe UI"/>
              </a:rPr>
              <a:t> </a:t>
            </a:r>
            <a:r>
              <a:rPr sz="2118" kern="0" dirty="0">
                <a:solidFill>
                  <a:sysClr val="windowText" lastClr="000000"/>
                </a:solidFill>
                <a:cs typeface="Segoe UI"/>
              </a:rPr>
              <a:t>the image from</a:t>
            </a:r>
            <a:r>
              <a:rPr sz="2118" kern="0" spc="-9" dirty="0">
                <a:solidFill>
                  <a:sysClr val="windowText" lastClr="000000"/>
                </a:solidFill>
                <a:cs typeface="Segoe UI"/>
              </a:rPr>
              <a:t> </a:t>
            </a:r>
            <a:r>
              <a:rPr sz="2118" kern="0" dirty="0">
                <a:solidFill>
                  <a:sysClr val="windowText" lastClr="000000"/>
                </a:solidFill>
                <a:cs typeface="Segoe UI"/>
              </a:rPr>
              <a:t>the</a:t>
            </a:r>
            <a:r>
              <a:rPr sz="2118" kern="0" spc="-4" dirty="0">
                <a:solidFill>
                  <a:sysClr val="windowText" lastClr="000000"/>
                </a:solidFill>
                <a:cs typeface="Segoe UI"/>
              </a:rPr>
              <a:t> </a:t>
            </a:r>
            <a:r>
              <a:rPr sz="2118" kern="0" dirty="0">
                <a:solidFill>
                  <a:sysClr val="windowText" lastClr="000000"/>
                </a:solidFill>
                <a:cs typeface="Segoe UI"/>
              </a:rPr>
              <a:t>clearer</a:t>
            </a:r>
            <a:r>
              <a:rPr sz="2118" kern="0" spc="-9" dirty="0">
                <a:solidFill>
                  <a:sysClr val="windowText" lastClr="000000"/>
                </a:solidFill>
                <a:cs typeface="Segoe UI"/>
              </a:rPr>
              <a:t> </a:t>
            </a:r>
            <a:r>
              <a:rPr sz="2118" kern="0" dirty="0">
                <a:solidFill>
                  <a:sysClr val="windowText" lastClr="000000"/>
                </a:solidFill>
                <a:cs typeface="Segoe UI"/>
              </a:rPr>
              <a:t>view </a:t>
            </a:r>
            <a:r>
              <a:rPr sz="2118" kern="0" spc="-18" dirty="0">
                <a:solidFill>
                  <a:sysClr val="windowText" lastClr="000000"/>
                </a:solidFill>
                <a:cs typeface="Segoe UI"/>
              </a:rPr>
              <a:t>eye.</a:t>
            </a:r>
            <a:endParaRPr sz="2118" kern="0" dirty="0">
              <a:solidFill>
                <a:sysClr val="windowText" lastClr="000000"/>
              </a:solidFill>
              <a:cs typeface="Segoe U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498" y="221869"/>
            <a:ext cx="8921003" cy="732326"/>
          </a:xfrm>
          <a:prstGeom prst="rect">
            <a:avLst/>
          </a:prstGeom>
        </p:spPr>
        <p:txBody>
          <a:bodyPr vert="horz" wrap="square" lIns="0" tIns="176604" rIns="0" bIns="0" rtlCol="0">
            <a:spAutoFit/>
          </a:bodyPr>
          <a:lstStyle/>
          <a:p>
            <a:pPr marL="11206">
              <a:spcBef>
                <a:spcPts val="88"/>
              </a:spcBef>
            </a:pPr>
            <a:r>
              <a:rPr b="1" spc="-44" dirty="0">
                <a:solidFill>
                  <a:schemeClr val="accent5">
                    <a:lumMod val="75000"/>
                  </a:schemeClr>
                </a:solidFill>
              </a:rPr>
              <a:t>Amblyopia</a:t>
            </a:r>
          </a:p>
        </p:txBody>
      </p:sp>
      <p:sp>
        <p:nvSpPr>
          <p:cNvPr id="3" name="object 3"/>
          <p:cNvSpPr txBox="1"/>
          <p:nvPr/>
        </p:nvSpPr>
        <p:spPr>
          <a:xfrm>
            <a:off x="1554816" y="1063217"/>
            <a:ext cx="4202206" cy="3586729"/>
          </a:xfrm>
          <a:prstGeom prst="rect">
            <a:avLst/>
          </a:prstGeom>
        </p:spPr>
        <p:txBody>
          <a:bodyPr vert="horz" wrap="square" lIns="0" tIns="10646" rIns="0" bIns="0" rtlCol="0">
            <a:spAutoFit/>
          </a:bodyPr>
          <a:lstStyle/>
          <a:p>
            <a:pPr marL="293049" marR="4483" indent="-281843" defTabSz="806867">
              <a:spcBef>
                <a:spcPts val="84"/>
              </a:spcBef>
              <a:buClr>
                <a:srgbClr val="EF7E08"/>
              </a:buClr>
              <a:buFont typeface="Wingdings"/>
              <a:buChar char=""/>
              <a:tabLst>
                <a:tab pos="293049" algn="l"/>
                <a:tab pos="293610" algn="l"/>
              </a:tabLst>
            </a:pPr>
            <a:r>
              <a:rPr sz="2471" b="1" kern="0" dirty="0">
                <a:solidFill>
                  <a:sysClr val="windowText" lastClr="000000"/>
                </a:solidFill>
                <a:cs typeface="Segoe UI"/>
              </a:rPr>
              <a:t>Amblyopia</a:t>
            </a:r>
            <a:r>
              <a:rPr sz="2471" b="1" kern="0" spc="-75" dirty="0">
                <a:solidFill>
                  <a:sysClr val="windowText" lastClr="000000"/>
                </a:solidFill>
                <a:cs typeface="Segoe UI"/>
              </a:rPr>
              <a:t> </a:t>
            </a:r>
            <a:r>
              <a:rPr sz="2471" b="1" kern="0" dirty="0">
                <a:solidFill>
                  <a:sysClr val="windowText" lastClr="000000"/>
                </a:solidFill>
                <a:cs typeface="Segoe UI"/>
              </a:rPr>
              <a:t>can</a:t>
            </a:r>
            <a:r>
              <a:rPr sz="2471" b="1" kern="0" spc="-84" dirty="0">
                <a:solidFill>
                  <a:sysClr val="windowText" lastClr="000000"/>
                </a:solidFill>
                <a:cs typeface="Segoe UI"/>
              </a:rPr>
              <a:t> </a:t>
            </a:r>
            <a:r>
              <a:rPr sz="2471" b="1" kern="0" spc="-18" dirty="0">
                <a:solidFill>
                  <a:sysClr val="windowText" lastClr="000000"/>
                </a:solidFill>
                <a:cs typeface="Segoe UI"/>
              </a:rPr>
              <a:t>only </a:t>
            </a:r>
            <a:r>
              <a:rPr sz="2471" b="1" kern="0" dirty="0">
                <a:solidFill>
                  <a:sysClr val="windowText" lastClr="000000"/>
                </a:solidFill>
                <a:cs typeface="Segoe UI"/>
              </a:rPr>
              <a:t>develop</a:t>
            </a:r>
            <a:r>
              <a:rPr sz="2471" b="1" kern="0" spc="-88" dirty="0">
                <a:solidFill>
                  <a:sysClr val="windowText" lastClr="000000"/>
                </a:solidFill>
                <a:cs typeface="Segoe UI"/>
              </a:rPr>
              <a:t> </a:t>
            </a:r>
            <a:r>
              <a:rPr sz="2471" b="1" kern="0" dirty="0">
                <a:solidFill>
                  <a:sysClr val="windowText" lastClr="000000"/>
                </a:solidFill>
                <a:cs typeface="Segoe UI"/>
              </a:rPr>
              <a:t>during</a:t>
            </a:r>
            <a:r>
              <a:rPr sz="2471" b="1" kern="0" spc="-79" dirty="0">
                <a:solidFill>
                  <a:sysClr val="windowText" lastClr="000000"/>
                </a:solidFill>
                <a:cs typeface="Segoe UI"/>
              </a:rPr>
              <a:t> </a:t>
            </a:r>
            <a:r>
              <a:rPr sz="2471" b="1" kern="0" spc="-9" dirty="0">
                <a:solidFill>
                  <a:sysClr val="windowText" lastClr="000000"/>
                </a:solidFill>
                <a:cs typeface="Segoe UI"/>
              </a:rPr>
              <a:t>childhood.</a:t>
            </a:r>
            <a:endParaRPr sz="2471" kern="0" dirty="0">
              <a:solidFill>
                <a:sysClr val="windowText" lastClr="000000"/>
              </a:solidFill>
              <a:cs typeface="Segoe UI"/>
            </a:endParaRPr>
          </a:p>
          <a:p>
            <a:pPr marL="293049" marR="211802" indent="-281843" defTabSz="806867">
              <a:spcBef>
                <a:spcPts val="622"/>
              </a:spcBef>
              <a:buClr>
                <a:srgbClr val="EF7E08"/>
              </a:buClr>
              <a:buFont typeface="Wingdings"/>
              <a:buChar char=""/>
              <a:tabLst>
                <a:tab pos="293049" algn="l"/>
                <a:tab pos="293610" algn="l"/>
              </a:tabLst>
            </a:pPr>
            <a:r>
              <a:rPr sz="2471" kern="0" dirty="0">
                <a:solidFill>
                  <a:sysClr val="windowText" lastClr="000000"/>
                </a:solidFill>
                <a:cs typeface="Segoe UI"/>
              </a:rPr>
              <a:t>If</a:t>
            </a:r>
            <a:r>
              <a:rPr sz="2471" kern="0" spc="-53" dirty="0">
                <a:solidFill>
                  <a:sysClr val="windowText" lastClr="000000"/>
                </a:solidFill>
                <a:cs typeface="Segoe UI"/>
              </a:rPr>
              <a:t> </a:t>
            </a:r>
            <a:r>
              <a:rPr sz="2471" kern="0" dirty="0">
                <a:solidFill>
                  <a:sysClr val="windowText" lastClr="000000"/>
                </a:solidFill>
                <a:cs typeface="Segoe UI"/>
              </a:rPr>
              <a:t>not</a:t>
            </a:r>
            <a:r>
              <a:rPr sz="2471" kern="0" spc="-66" dirty="0">
                <a:solidFill>
                  <a:sysClr val="windowText" lastClr="000000"/>
                </a:solidFill>
                <a:cs typeface="Segoe UI"/>
              </a:rPr>
              <a:t> </a:t>
            </a:r>
            <a:r>
              <a:rPr sz="2471" kern="0" dirty="0">
                <a:solidFill>
                  <a:sysClr val="windowText" lastClr="000000"/>
                </a:solidFill>
                <a:cs typeface="Segoe UI"/>
              </a:rPr>
              <a:t>treated</a:t>
            </a:r>
            <a:r>
              <a:rPr sz="2471" kern="0" spc="-44" dirty="0">
                <a:solidFill>
                  <a:sysClr val="windowText" lastClr="000000"/>
                </a:solidFill>
                <a:cs typeface="Segoe UI"/>
              </a:rPr>
              <a:t> </a:t>
            </a:r>
            <a:r>
              <a:rPr sz="2471" kern="0" dirty="0">
                <a:solidFill>
                  <a:sysClr val="windowText" lastClr="000000"/>
                </a:solidFill>
                <a:cs typeface="Segoe UI"/>
              </a:rPr>
              <a:t>in</a:t>
            </a:r>
            <a:r>
              <a:rPr sz="2471" kern="0" spc="-49" dirty="0">
                <a:solidFill>
                  <a:sysClr val="windowText" lastClr="000000"/>
                </a:solidFill>
                <a:cs typeface="Segoe UI"/>
              </a:rPr>
              <a:t> </a:t>
            </a:r>
            <a:r>
              <a:rPr sz="2471" kern="0" spc="-9" dirty="0">
                <a:solidFill>
                  <a:sysClr val="windowText" lastClr="000000"/>
                </a:solidFill>
                <a:cs typeface="Segoe UI"/>
              </a:rPr>
              <a:t>childhood, </a:t>
            </a:r>
            <a:r>
              <a:rPr sz="2471" kern="0" dirty="0">
                <a:solidFill>
                  <a:sysClr val="windowText" lastClr="000000"/>
                </a:solidFill>
                <a:cs typeface="Segoe UI"/>
              </a:rPr>
              <a:t>amblyopia</a:t>
            </a:r>
            <a:r>
              <a:rPr sz="2471" kern="0" spc="-101" dirty="0">
                <a:solidFill>
                  <a:sysClr val="windowText" lastClr="000000"/>
                </a:solidFill>
                <a:cs typeface="Segoe UI"/>
              </a:rPr>
              <a:t> </a:t>
            </a:r>
            <a:r>
              <a:rPr sz="2471" kern="0" dirty="0">
                <a:solidFill>
                  <a:sysClr val="windowText" lastClr="000000"/>
                </a:solidFill>
                <a:cs typeface="Segoe UI"/>
              </a:rPr>
              <a:t>may</a:t>
            </a:r>
            <a:r>
              <a:rPr sz="2471" kern="0" spc="-97" dirty="0">
                <a:solidFill>
                  <a:sysClr val="windowText" lastClr="000000"/>
                </a:solidFill>
                <a:cs typeface="Segoe UI"/>
              </a:rPr>
              <a:t> </a:t>
            </a:r>
            <a:r>
              <a:rPr sz="2471" kern="0" dirty="0">
                <a:solidFill>
                  <a:sysClr val="windowText" lastClr="000000"/>
                </a:solidFill>
                <a:cs typeface="Segoe UI"/>
              </a:rPr>
              <a:t>result</a:t>
            </a:r>
            <a:r>
              <a:rPr sz="2471" kern="0" spc="-84" dirty="0">
                <a:solidFill>
                  <a:sysClr val="windowText" lastClr="000000"/>
                </a:solidFill>
                <a:cs typeface="Segoe UI"/>
              </a:rPr>
              <a:t> </a:t>
            </a:r>
            <a:r>
              <a:rPr sz="2471" kern="0" spc="-22" dirty="0">
                <a:solidFill>
                  <a:sysClr val="windowText" lastClr="000000"/>
                </a:solidFill>
                <a:cs typeface="Segoe UI"/>
              </a:rPr>
              <a:t>in </a:t>
            </a:r>
            <a:r>
              <a:rPr sz="2471" kern="0" dirty="0">
                <a:solidFill>
                  <a:sysClr val="windowText" lastClr="000000"/>
                </a:solidFill>
                <a:cs typeface="Segoe UI"/>
              </a:rPr>
              <a:t>permanent</a:t>
            </a:r>
            <a:r>
              <a:rPr sz="2471" kern="0" spc="-101" dirty="0">
                <a:solidFill>
                  <a:sysClr val="windowText" lastClr="000000"/>
                </a:solidFill>
                <a:cs typeface="Segoe UI"/>
              </a:rPr>
              <a:t> </a:t>
            </a:r>
            <a:r>
              <a:rPr sz="2471" kern="0" dirty="0">
                <a:solidFill>
                  <a:sysClr val="windowText" lastClr="000000"/>
                </a:solidFill>
                <a:cs typeface="Segoe UI"/>
              </a:rPr>
              <a:t>vision</a:t>
            </a:r>
            <a:r>
              <a:rPr sz="2471" kern="0" spc="-106" dirty="0">
                <a:solidFill>
                  <a:sysClr val="windowText" lastClr="000000"/>
                </a:solidFill>
                <a:cs typeface="Segoe UI"/>
              </a:rPr>
              <a:t> </a:t>
            </a:r>
            <a:r>
              <a:rPr sz="2471" kern="0" spc="-9" dirty="0">
                <a:solidFill>
                  <a:sysClr val="windowText" lastClr="000000"/>
                </a:solidFill>
                <a:cs typeface="Segoe UI"/>
              </a:rPr>
              <a:t>loss.</a:t>
            </a:r>
            <a:endParaRPr sz="2471" kern="0" dirty="0">
              <a:solidFill>
                <a:sysClr val="windowText" lastClr="000000"/>
              </a:solidFill>
              <a:cs typeface="Segoe UI"/>
            </a:endParaRPr>
          </a:p>
          <a:p>
            <a:pPr marL="293049" marR="75083" indent="-282403" defTabSz="806867">
              <a:spcBef>
                <a:spcPts val="618"/>
              </a:spcBef>
              <a:buClr>
                <a:srgbClr val="EF7E08"/>
              </a:buClr>
              <a:buFont typeface="Wingdings"/>
              <a:buChar char=""/>
              <a:tabLst>
                <a:tab pos="293049" algn="l"/>
                <a:tab pos="293610" algn="l"/>
              </a:tabLst>
            </a:pPr>
            <a:r>
              <a:rPr sz="2471" kern="0" dirty="0">
                <a:solidFill>
                  <a:sysClr val="windowText" lastClr="000000"/>
                </a:solidFill>
                <a:cs typeface="Segoe UI"/>
              </a:rPr>
              <a:t>The</a:t>
            </a:r>
            <a:r>
              <a:rPr sz="2471" kern="0" spc="-57" dirty="0">
                <a:solidFill>
                  <a:sysClr val="windowText" lastClr="000000"/>
                </a:solidFill>
                <a:cs typeface="Segoe UI"/>
              </a:rPr>
              <a:t> </a:t>
            </a:r>
            <a:r>
              <a:rPr sz="2471" kern="0" dirty="0">
                <a:solidFill>
                  <a:sysClr val="windowText" lastClr="000000"/>
                </a:solidFill>
                <a:cs typeface="Segoe UI"/>
              </a:rPr>
              <a:t>most</a:t>
            </a:r>
            <a:r>
              <a:rPr sz="2471" kern="0" spc="-75" dirty="0">
                <a:solidFill>
                  <a:sysClr val="windowText" lastClr="000000"/>
                </a:solidFill>
                <a:cs typeface="Segoe UI"/>
              </a:rPr>
              <a:t> </a:t>
            </a:r>
            <a:r>
              <a:rPr sz="2471" kern="0" dirty="0">
                <a:solidFill>
                  <a:sysClr val="windowText" lastClr="000000"/>
                </a:solidFill>
                <a:cs typeface="Segoe UI"/>
              </a:rPr>
              <a:t>common</a:t>
            </a:r>
            <a:r>
              <a:rPr sz="2471" kern="0" spc="-79" dirty="0">
                <a:solidFill>
                  <a:sysClr val="windowText" lastClr="000000"/>
                </a:solidFill>
                <a:cs typeface="Segoe UI"/>
              </a:rPr>
              <a:t> </a:t>
            </a:r>
            <a:r>
              <a:rPr sz="2471" kern="0" dirty="0">
                <a:solidFill>
                  <a:sysClr val="windowText" lastClr="000000"/>
                </a:solidFill>
                <a:cs typeface="Segoe UI"/>
              </a:rPr>
              <a:t>cause</a:t>
            </a:r>
            <a:r>
              <a:rPr sz="2471" kern="0" spc="-71" dirty="0">
                <a:solidFill>
                  <a:sysClr val="windowText" lastClr="000000"/>
                </a:solidFill>
                <a:cs typeface="Segoe UI"/>
              </a:rPr>
              <a:t> </a:t>
            </a:r>
            <a:r>
              <a:rPr sz="2471" kern="0" spc="-22" dirty="0">
                <a:solidFill>
                  <a:sysClr val="windowText" lastClr="000000"/>
                </a:solidFill>
                <a:cs typeface="Segoe UI"/>
              </a:rPr>
              <a:t>of </a:t>
            </a:r>
            <a:r>
              <a:rPr sz="2471" kern="0" dirty="0">
                <a:solidFill>
                  <a:sysClr val="windowText" lastClr="000000"/>
                </a:solidFill>
                <a:cs typeface="Segoe UI"/>
              </a:rPr>
              <a:t>vision</a:t>
            </a:r>
            <a:r>
              <a:rPr sz="2471" kern="0" spc="-62" dirty="0">
                <a:solidFill>
                  <a:sysClr val="windowText" lastClr="000000"/>
                </a:solidFill>
                <a:cs typeface="Segoe UI"/>
              </a:rPr>
              <a:t> </a:t>
            </a:r>
            <a:r>
              <a:rPr sz="2471" kern="0" dirty="0">
                <a:solidFill>
                  <a:sysClr val="windowText" lastClr="000000"/>
                </a:solidFill>
                <a:cs typeface="Segoe UI"/>
              </a:rPr>
              <a:t>loss</a:t>
            </a:r>
            <a:r>
              <a:rPr sz="2471" kern="0" spc="-62" dirty="0">
                <a:solidFill>
                  <a:sysClr val="windowText" lastClr="000000"/>
                </a:solidFill>
                <a:cs typeface="Segoe UI"/>
              </a:rPr>
              <a:t> </a:t>
            </a:r>
            <a:r>
              <a:rPr sz="2471" kern="0" dirty="0">
                <a:solidFill>
                  <a:sysClr val="windowText" lastClr="000000"/>
                </a:solidFill>
                <a:cs typeface="Segoe UI"/>
              </a:rPr>
              <a:t>in</a:t>
            </a:r>
            <a:r>
              <a:rPr sz="2471" kern="0" spc="-53" dirty="0">
                <a:solidFill>
                  <a:sysClr val="windowText" lastClr="000000"/>
                </a:solidFill>
                <a:cs typeface="Segoe UI"/>
              </a:rPr>
              <a:t> </a:t>
            </a:r>
            <a:r>
              <a:rPr sz="2471" kern="0" dirty="0">
                <a:solidFill>
                  <a:sysClr val="windowText" lastClr="000000"/>
                </a:solidFill>
                <a:cs typeface="Segoe UI"/>
              </a:rPr>
              <a:t>adults</a:t>
            </a:r>
            <a:r>
              <a:rPr sz="2471" kern="0" spc="-44" dirty="0">
                <a:solidFill>
                  <a:sysClr val="windowText" lastClr="000000"/>
                </a:solidFill>
                <a:cs typeface="Segoe UI"/>
              </a:rPr>
              <a:t> </a:t>
            </a:r>
            <a:r>
              <a:rPr sz="2471" kern="0" spc="-18" dirty="0">
                <a:solidFill>
                  <a:sysClr val="windowText" lastClr="000000"/>
                </a:solidFill>
                <a:cs typeface="Segoe UI"/>
              </a:rPr>
              <a:t>20-</a:t>
            </a:r>
            <a:r>
              <a:rPr sz="2471" kern="0" spc="-22" dirty="0">
                <a:solidFill>
                  <a:sysClr val="windowText" lastClr="000000"/>
                </a:solidFill>
                <a:cs typeface="Segoe UI"/>
              </a:rPr>
              <a:t>70 </a:t>
            </a:r>
            <a:r>
              <a:rPr sz="2471" kern="0" dirty="0">
                <a:solidFill>
                  <a:sysClr val="windowText" lastClr="000000"/>
                </a:solidFill>
                <a:cs typeface="Segoe UI"/>
              </a:rPr>
              <a:t>years</a:t>
            </a:r>
            <a:r>
              <a:rPr sz="2471" kern="0" spc="-66" dirty="0">
                <a:solidFill>
                  <a:sysClr val="windowText" lastClr="000000"/>
                </a:solidFill>
                <a:cs typeface="Segoe UI"/>
              </a:rPr>
              <a:t> </a:t>
            </a:r>
            <a:r>
              <a:rPr sz="2471" kern="0" dirty="0">
                <a:solidFill>
                  <a:sysClr val="windowText" lastClr="000000"/>
                </a:solidFill>
                <a:cs typeface="Segoe UI"/>
              </a:rPr>
              <a:t>of</a:t>
            </a:r>
            <a:r>
              <a:rPr sz="2471" kern="0" spc="-57" dirty="0">
                <a:solidFill>
                  <a:sysClr val="windowText" lastClr="000000"/>
                </a:solidFill>
                <a:cs typeface="Segoe UI"/>
              </a:rPr>
              <a:t> </a:t>
            </a:r>
            <a:r>
              <a:rPr sz="2471" kern="0" dirty="0">
                <a:solidFill>
                  <a:sysClr val="windowText" lastClr="000000"/>
                </a:solidFill>
                <a:cs typeface="Segoe UI"/>
              </a:rPr>
              <a:t>age</a:t>
            </a:r>
            <a:r>
              <a:rPr sz="2471" kern="0" spc="-40" dirty="0">
                <a:solidFill>
                  <a:sysClr val="windowText" lastClr="000000"/>
                </a:solidFill>
                <a:cs typeface="Segoe UI"/>
              </a:rPr>
              <a:t> </a:t>
            </a:r>
            <a:r>
              <a:rPr sz="2471" kern="0" dirty="0">
                <a:solidFill>
                  <a:sysClr val="windowText" lastClr="000000"/>
                </a:solidFill>
                <a:cs typeface="Segoe UI"/>
              </a:rPr>
              <a:t>is</a:t>
            </a:r>
            <a:r>
              <a:rPr sz="2471" kern="0" spc="-57" dirty="0">
                <a:solidFill>
                  <a:sysClr val="windowText" lastClr="000000"/>
                </a:solidFill>
                <a:cs typeface="Segoe UI"/>
              </a:rPr>
              <a:t> </a:t>
            </a:r>
            <a:r>
              <a:rPr sz="2471" kern="0" spc="-9" dirty="0">
                <a:solidFill>
                  <a:sysClr val="windowText" lastClr="000000"/>
                </a:solidFill>
                <a:cs typeface="Segoe UI"/>
              </a:rPr>
              <a:t>untreated </a:t>
            </a:r>
            <a:r>
              <a:rPr sz="2471" kern="0" dirty="0">
                <a:solidFill>
                  <a:sysClr val="windowText" lastClr="000000"/>
                </a:solidFill>
                <a:cs typeface="Segoe UI"/>
              </a:rPr>
              <a:t>childhood</a:t>
            </a:r>
            <a:r>
              <a:rPr sz="2471" kern="0" spc="-124" dirty="0">
                <a:solidFill>
                  <a:sysClr val="windowText" lastClr="000000"/>
                </a:solidFill>
                <a:cs typeface="Segoe UI"/>
              </a:rPr>
              <a:t> </a:t>
            </a:r>
            <a:r>
              <a:rPr sz="2471" kern="0" spc="-9" dirty="0">
                <a:solidFill>
                  <a:sysClr val="windowText" lastClr="000000"/>
                </a:solidFill>
                <a:cs typeface="Segoe UI"/>
              </a:rPr>
              <a:t>amblyopia.</a:t>
            </a:r>
            <a:endParaRPr sz="2471" kern="0" dirty="0">
              <a:solidFill>
                <a:sysClr val="windowText" lastClr="000000"/>
              </a:solidFill>
              <a:cs typeface="Segoe UI"/>
            </a:endParaRPr>
          </a:p>
        </p:txBody>
      </p:sp>
      <p:grpSp>
        <p:nvGrpSpPr>
          <p:cNvPr id="4" name="object 4"/>
          <p:cNvGrpSpPr/>
          <p:nvPr/>
        </p:nvGrpSpPr>
        <p:grpSpPr>
          <a:xfrm>
            <a:off x="6104068" y="1179306"/>
            <a:ext cx="4732244" cy="3368488"/>
            <a:chOff x="6105144" y="1336547"/>
            <a:chExt cx="5363210" cy="3817620"/>
          </a:xfrm>
        </p:grpSpPr>
        <p:pic>
          <p:nvPicPr>
            <p:cNvPr id="5" name="object 5"/>
            <p:cNvPicPr/>
            <p:nvPr/>
          </p:nvPicPr>
          <p:blipFill>
            <a:blip r:embed="rId3" cstate="print"/>
            <a:stretch>
              <a:fillRect/>
            </a:stretch>
          </p:blipFill>
          <p:spPr>
            <a:xfrm>
              <a:off x="6105144" y="1336547"/>
              <a:ext cx="5362955" cy="3802379"/>
            </a:xfrm>
            <a:prstGeom prst="rect">
              <a:avLst/>
            </a:prstGeom>
          </p:spPr>
        </p:pic>
        <p:sp>
          <p:nvSpPr>
            <p:cNvPr id="6" name="object 6"/>
            <p:cNvSpPr/>
            <p:nvPr/>
          </p:nvSpPr>
          <p:spPr>
            <a:xfrm>
              <a:off x="6183630" y="5139689"/>
              <a:ext cx="5128895" cy="0"/>
            </a:xfrm>
            <a:custGeom>
              <a:avLst/>
              <a:gdLst/>
              <a:ahLst/>
              <a:cxnLst/>
              <a:rect l="l" t="t" r="r" b="b"/>
              <a:pathLst>
                <a:path w="5128895">
                  <a:moveTo>
                    <a:pt x="0" y="0"/>
                  </a:moveTo>
                  <a:lnTo>
                    <a:pt x="5128285" y="0"/>
                  </a:lnTo>
                </a:path>
              </a:pathLst>
            </a:custGeom>
            <a:ln w="28575">
              <a:solidFill>
                <a:srgbClr val="000000"/>
              </a:solidFill>
            </a:ln>
          </p:spPr>
          <p:txBody>
            <a:bodyPr wrap="square" lIns="0" tIns="0" rIns="0" bIns="0" rtlCol="0"/>
            <a:lstStyle/>
            <a:p>
              <a:pPr defTabSz="806867"/>
              <a:endParaRPr sz="1588" kern="0" dirty="0">
                <a:solidFill>
                  <a:sysClr val="windowText" lastClr="000000"/>
                </a:solidFill>
              </a:endParaRPr>
            </a:p>
          </p:txBody>
        </p:sp>
      </p:grpSp>
      <p:sp>
        <p:nvSpPr>
          <p:cNvPr id="7" name="object 7"/>
          <p:cNvSpPr txBox="1"/>
          <p:nvPr/>
        </p:nvSpPr>
        <p:spPr>
          <a:xfrm>
            <a:off x="6670236" y="4571823"/>
            <a:ext cx="1109382" cy="255678"/>
          </a:xfrm>
          <a:prstGeom prst="rect">
            <a:avLst/>
          </a:prstGeom>
        </p:spPr>
        <p:txBody>
          <a:bodyPr vert="horz" wrap="square" lIns="0" tIns="11206" rIns="0" bIns="0" rtlCol="0">
            <a:spAutoFit/>
          </a:bodyPr>
          <a:lstStyle/>
          <a:p>
            <a:pPr marL="11206" defTabSz="806867">
              <a:spcBef>
                <a:spcPts val="88"/>
              </a:spcBef>
            </a:pPr>
            <a:r>
              <a:rPr sz="1588" b="1" kern="0" dirty="0">
                <a:solidFill>
                  <a:sysClr val="windowText" lastClr="000000"/>
                </a:solidFill>
                <a:latin typeface="Calibri"/>
                <a:cs typeface="Calibri"/>
              </a:rPr>
              <a:t>Blurred</a:t>
            </a:r>
            <a:r>
              <a:rPr sz="1588" b="1" kern="0" spc="-53" dirty="0">
                <a:solidFill>
                  <a:sysClr val="windowText" lastClr="000000"/>
                </a:solidFill>
                <a:latin typeface="Calibri"/>
                <a:cs typeface="Calibri"/>
              </a:rPr>
              <a:t> </a:t>
            </a:r>
            <a:r>
              <a:rPr sz="1588" b="1" kern="0" spc="-18" dirty="0">
                <a:solidFill>
                  <a:sysClr val="windowText" lastClr="000000"/>
                </a:solidFill>
                <a:latin typeface="Calibri"/>
                <a:cs typeface="Calibri"/>
              </a:rPr>
              <a:t>View</a:t>
            </a:r>
            <a:endParaRPr sz="1588" kern="0" dirty="0">
              <a:solidFill>
                <a:sysClr val="windowText" lastClr="000000"/>
              </a:solidFill>
              <a:latin typeface="Calibri"/>
              <a:cs typeface="Calibri"/>
            </a:endParaRPr>
          </a:p>
        </p:txBody>
      </p:sp>
      <p:sp>
        <p:nvSpPr>
          <p:cNvPr id="9" name="object 9"/>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26</a:t>
            </a:fld>
            <a:endParaRPr kern="0" spc="-22" dirty="0">
              <a:solidFill>
                <a:prstClr val="white"/>
              </a:solidFill>
            </a:endParaRPr>
          </a:p>
        </p:txBody>
      </p:sp>
      <p:sp>
        <p:nvSpPr>
          <p:cNvPr id="10" name="object 10"/>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11" name="object 11"/>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8" name="object 8"/>
          <p:cNvSpPr txBox="1"/>
          <p:nvPr/>
        </p:nvSpPr>
        <p:spPr>
          <a:xfrm>
            <a:off x="9049081" y="4571823"/>
            <a:ext cx="1114425" cy="255678"/>
          </a:xfrm>
          <a:prstGeom prst="rect">
            <a:avLst/>
          </a:prstGeom>
        </p:spPr>
        <p:txBody>
          <a:bodyPr vert="horz" wrap="square" lIns="0" tIns="11206" rIns="0" bIns="0" rtlCol="0">
            <a:spAutoFit/>
          </a:bodyPr>
          <a:lstStyle/>
          <a:p>
            <a:pPr marL="11206" defTabSz="806867">
              <a:spcBef>
                <a:spcPts val="88"/>
              </a:spcBef>
            </a:pPr>
            <a:r>
              <a:rPr sz="1588" b="1" kern="0" dirty="0">
                <a:solidFill>
                  <a:sysClr val="windowText" lastClr="000000"/>
                </a:solidFill>
                <a:latin typeface="Calibri"/>
                <a:cs typeface="Calibri"/>
              </a:rPr>
              <a:t>Normal</a:t>
            </a:r>
            <a:r>
              <a:rPr sz="1588" b="1" kern="0" spc="-31" dirty="0">
                <a:solidFill>
                  <a:sysClr val="windowText" lastClr="000000"/>
                </a:solidFill>
                <a:latin typeface="Calibri"/>
                <a:cs typeface="Calibri"/>
              </a:rPr>
              <a:t> </a:t>
            </a:r>
            <a:r>
              <a:rPr sz="1588" b="1" kern="0" spc="-18" dirty="0">
                <a:solidFill>
                  <a:sysClr val="windowText" lastClr="000000"/>
                </a:solidFill>
                <a:latin typeface="Calibri"/>
                <a:cs typeface="Calibri"/>
              </a:rPr>
              <a:t>View</a:t>
            </a:r>
            <a:endParaRPr sz="1588" kern="0" dirty="0">
              <a:solidFill>
                <a:sysClr val="windowText" lastClr="000000"/>
              </a:solidFill>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021" y="417664"/>
            <a:ext cx="10978219" cy="627736"/>
          </a:xfrm>
          <a:prstGeom prst="rect">
            <a:avLst/>
          </a:prstGeom>
        </p:spPr>
        <p:txBody>
          <a:bodyPr vert="horz" wrap="square" lIns="0" tIns="12065" rIns="0" bIns="0" rtlCol="0" anchor="t" anchorCtr="0">
            <a:spAutoFit/>
          </a:bodyPr>
          <a:lstStyle/>
          <a:p>
            <a:pPr marL="2225040" marR="5080" indent="-1061085">
              <a:lnSpc>
                <a:spcPct val="100000"/>
              </a:lnSpc>
              <a:spcBef>
                <a:spcPts val="95"/>
              </a:spcBef>
            </a:pPr>
            <a:r>
              <a:rPr sz="4000" b="1" dirty="0">
                <a:solidFill>
                  <a:schemeClr val="accent5">
                    <a:lumMod val="75000"/>
                  </a:schemeClr>
                </a:solidFill>
              </a:rPr>
              <a:t>Common</a:t>
            </a:r>
            <a:r>
              <a:rPr sz="4000" b="1" spc="-125" dirty="0">
                <a:solidFill>
                  <a:schemeClr val="accent5">
                    <a:lumMod val="75000"/>
                  </a:schemeClr>
                </a:solidFill>
              </a:rPr>
              <a:t> </a:t>
            </a:r>
            <a:r>
              <a:rPr sz="4000" b="1" dirty="0">
                <a:solidFill>
                  <a:schemeClr val="accent5">
                    <a:lumMod val="75000"/>
                  </a:schemeClr>
                </a:solidFill>
              </a:rPr>
              <a:t>Causes</a:t>
            </a:r>
            <a:r>
              <a:rPr sz="4000" b="1" spc="-145" dirty="0">
                <a:solidFill>
                  <a:schemeClr val="accent5">
                    <a:lumMod val="75000"/>
                  </a:schemeClr>
                </a:solidFill>
              </a:rPr>
              <a:t> </a:t>
            </a:r>
            <a:r>
              <a:rPr sz="4000" b="1" spc="-25" dirty="0">
                <a:solidFill>
                  <a:schemeClr val="accent5">
                    <a:lumMod val="75000"/>
                  </a:schemeClr>
                </a:solidFill>
              </a:rPr>
              <a:t>of </a:t>
            </a:r>
            <a:r>
              <a:rPr sz="4000" b="1" spc="-10" dirty="0">
                <a:solidFill>
                  <a:schemeClr val="accent5">
                    <a:lumMod val="75000"/>
                  </a:schemeClr>
                </a:solidFill>
              </a:rPr>
              <a:t>Amblyopia</a:t>
            </a:r>
            <a:endParaRPr sz="4000" b="1" dirty="0">
              <a:solidFill>
                <a:schemeClr val="accent5">
                  <a:lumMod val="75000"/>
                </a:schemeClr>
              </a:solidFill>
            </a:endParaRPr>
          </a:p>
        </p:txBody>
      </p:sp>
      <p:sp>
        <p:nvSpPr>
          <p:cNvPr id="3" name="object 3"/>
          <p:cNvSpPr txBox="1"/>
          <p:nvPr/>
        </p:nvSpPr>
        <p:spPr>
          <a:xfrm>
            <a:off x="755395" y="1045400"/>
            <a:ext cx="7493634" cy="2169183"/>
          </a:xfrm>
          <a:prstGeom prst="rect">
            <a:avLst/>
          </a:prstGeom>
        </p:spPr>
        <p:txBody>
          <a:bodyPr vert="horz" wrap="square" lIns="0" tIns="113664" rIns="0" bIns="0" rtlCol="0">
            <a:spAutoFit/>
          </a:bodyPr>
          <a:lstStyle/>
          <a:p>
            <a:pPr marL="12700">
              <a:spcBef>
                <a:spcPts val="894"/>
              </a:spcBef>
              <a:tabLst>
                <a:tab pos="527685" algn="l"/>
              </a:tabLst>
            </a:pPr>
            <a:r>
              <a:rPr sz="3200" spc="-25" dirty="0">
                <a:solidFill>
                  <a:srgbClr val="003C59"/>
                </a:solidFill>
                <a:latin typeface="Arial"/>
                <a:cs typeface="Arial"/>
              </a:rPr>
              <a:t>1.</a:t>
            </a:r>
            <a:r>
              <a:rPr sz="3200" dirty="0">
                <a:solidFill>
                  <a:srgbClr val="003C59"/>
                </a:solidFill>
                <a:latin typeface="Arial"/>
                <a:cs typeface="Arial"/>
              </a:rPr>
              <a:t>	</a:t>
            </a:r>
            <a:r>
              <a:rPr sz="3200" dirty="0">
                <a:solidFill>
                  <a:srgbClr val="003C59"/>
                </a:solidFill>
                <a:cs typeface="Arial"/>
              </a:rPr>
              <a:t>Types</a:t>
            </a:r>
            <a:r>
              <a:rPr sz="3200" spc="-100" dirty="0">
                <a:solidFill>
                  <a:srgbClr val="003C59"/>
                </a:solidFill>
                <a:cs typeface="Arial"/>
              </a:rPr>
              <a:t> </a:t>
            </a:r>
            <a:r>
              <a:rPr sz="3200" dirty="0">
                <a:solidFill>
                  <a:srgbClr val="003C59"/>
                </a:solidFill>
                <a:cs typeface="Arial"/>
              </a:rPr>
              <a:t>of</a:t>
            </a:r>
            <a:r>
              <a:rPr sz="3200" spc="-85" dirty="0">
                <a:solidFill>
                  <a:srgbClr val="003C59"/>
                </a:solidFill>
                <a:cs typeface="Arial"/>
              </a:rPr>
              <a:t> </a:t>
            </a:r>
            <a:r>
              <a:rPr sz="3200" dirty="0">
                <a:solidFill>
                  <a:srgbClr val="003C59"/>
                </a:solidFill>
                <a:cs typeface="Arial"/>
              </a:rPr>
              <a:t>refractive</a:t>
            </a:r>
            <a:r>
              <a:rPr sz="3200" spc="-110" dirty="0">
                <a:solidFill>
                  <a:srgbClr val="003C59"/>
                </a:solidFill>
                <a:cs typeface="Arial"/>
              </a:rPr>
              <a:t> </a:t>
            </a:r>
            <a:r>
              <a:rPr sz="3200" spc="-10" dirty="0">
                <a:solidFill>
                  <a:srgbClr val="003C59"/>
                </a:solidFill>
                <a:cs typeface="Arial"/>
              </a:rPr>
              <a:t>errors</a:t>
            </a:r>
            <a:endParaRPr sz="3200" dirty="0">
              <a:cs typeface="Arial"/>
            </a:endParaRPr>
          </a:p>
          <a:p>
            <a:pPr marL="926465" marR="5080" indent="-513715">
              <a:spcBef>
                <a:spcPts val="690"/>
              </a:spcBef>
              <a:tabLst>
                <a:tab pos="926465" algn="l"/>
              </a:tabLst>
            </a:pPr>
            <a:r>
              <a:rPr sz="2800" spc="-25" dirty="0">
                <a:solidFill>
                  <a:srgbClr val="003C59"/>
                </a:solidFill>
                <a:cs typeface="Arial"/>
              </a:rPr>
              <a:t>c.</a:t>
            </a:r>
            <a:r>
              <a:rPr sz="2800" dirty="0">
                <a:solidFill>
                  <a:srgbClr val="003C59"/>
                </a:solidFill>
                <a:cs typeface="Arial"/>
              </a:rPr>
              <a:t>	Astigmatism:</a:t>
            </a:r>
            <a:r>
              <a:rPr sz="2800" spc="-60" dirty="0">
                <a:solidFill>
                  <a:srgbClr val="003C59"/>
                </a:solidFill>
                <a:cs typeface="Arial"/>
              </a:rPr>
              <a:t> </a:t>
            </a:r>
            <a:r>
              <a:rPr sz="2800" dirty="0">
                <a:solidFill>
                  <a:srgbClr val="003C59"/>
                </a:solidFill>
                <a:cs typeface="Arial"/>
              </a:rPr>
              <a:t>an</a:t>
            </a:r>
            <a:r>
              <a:rPr sz="2800" spc="-60" dirty="0">
                <a:solidFill>
                  <a:srgbClr val="003C59"/>
                </a:solidFill>
                <a:cs typeface="Arial"/>
              </a:rPr>
              <a:t> </a:t>
            </a:r>
            <a:r>
              <a:rPr sz="2800" dirty="0">
                <a:solidFill>
                  <a:srgbClr val="003C59"/>
                </a:solidFill>
                <a:cs typeface="Arial"/>
              </a:rPr>
              <a:t>irregular</a:t>
            </a:r>
            <a:r>
              <a:rPr sz="2800" spc="-45" dirty="0">
                <a:solidFill>
                  <a:srgbClr val="003C59"/>
                </a:solidFill>
                <a:cs typeface="Arial"/>
              </a:rPr>
              <a:t> </a:t>
            </a:r>
            <a:r>
              <a:rPr sz="2800" dirty="0">
                <a:solidFill>
                  <a:srgbClr val="003C59"/>
                </a:solidFill>
                <a:cs typeface="Arial"/>
              </a:rPr>
              <a:t>curve</a:t>
            </a:r>
            <a:r>
              <a:rPr sz="2800" spc="-70" dirty="0">
                <a:solidFill>
                  <a:srgbClr val="003C59"/>
                </a:solidFill>
                <a:cs typeface="Arial"/>
              </a:rPr>
              <a:t> </a:t>
            </a:r>
            <a:r>
              <a:rPr sz="2800" dirty="0">
                <a:solidFill>
                  <a:srgbClr val="003C59"/>
                </a:solidFill>
                <a:cs typeface="Arial"/>
              </a:rPr>
              <a:t>in</a:t>
            </a:r>
            <a:r>
              <a:rPr sz="2800" spc="-60" dirty="0">
                <a:solidFill>
                  <a:srgbClr val="003C59"/>
                </a:solidFill>
                <a:cs typeface="Arial"/>
              </a:rPr>
              <a:t> </a:t>
            </a:r>
            <a:endParaRPr lang="en-US" sz="2800" spc="-60" dirty="0">
              <a:solidFill>
                <a:srgbClr val="003C59"/>
              </a:solidFill>
              <a:cs typeface="Arial"/>
            </a:endParaRPr>
          </a:p>
          <a:p>
            <a:pPr marL="926465" marR="5080" indent="-513715">
              <a:spcBef>
                <a:spcPts val="690"/>
              </a:spcBef>
              <a:tabLst>
                <a:tab pos="926465" algn="l"/>
              </a:tabLst>
            </a:pPr>
            <a:r>
              <a:rPr sz="2800" dirty="0">
                <a:solidFill>
                  <a:srgbClr val="003C59"/>
                </a:solidFill>
                <a:cs typeface="Arial"/>
              </a:rPr>
              <a:t>the</a:t>
            </a:r>
            <a:r>
              <a:rPr sz="2800" spc="-55" dirty="0">
                <a:solidFill>
                  <a:srgbClr val="003C59"/>
                </a:solidFill>
                <a:cs typeface="Arial"/>
              </a:rPr>
              <a:t> </a:t>
            </a:r>
            <a:r>
              <a:rPr sz="2800" spc="-25" dirty="0">
                <a:solidFill>
                  <a:srgbClr val="003C59"/>
                </a:solidFill>
                <a:cs typeface="Arial"/>
              </a:rPr>
              <a:t>eye </a:t>
            </a:r>
            <a:r>
              <a:rPr sz="2800" dirty="0">
                <a:solidFill>
                  <a:srgbClr val="003C59"/>
                </a:solidFill>
                <a:cs typeface="Arial"/>
              </a:rPr>
              <a:t>causing</a:t>
            </a:r>
            <a:r>
              <a:rPr sz="2800" spc="-45" dirty="0">
                <a:solidFill>
                  <a:srgbClr val="003C59"/>
                </a:solidFill>
                <a:cs typeface="Arial"/>
              </a:rPr>
              <a:t> </a:t>
            </a:r>
            <a:r>
              <a:rPr sz="2800" dirty="0">
                <a:solidFill>
                  <a:srgbClr val="003C59"/>
                </a:solidFill>
                <a:cs typeface="Arial"/>
              </a:rPr>
              <a:t>blurry</a:t>
            </a:r>
            <a:r>
              <a:rPr sz="2800" spc="-45" dirty="0">
                <a:solidFill>
                  <a:srgbClr val="003C59"/>
                </a:solidFill>
                <a:cs typeface="Arial"/>
              </a:rPr>
              <a:t> </a:t>
            </a:r>
            <a:r>
              <a:rPr sz="2800" dirty="0">
                <a:solidFill>
                  <a:srgbClr val="003C59"/>
                </a:solidFill>
                <a:cs typeface="Arial"/>
              </a:rPr>
              <a:t>vision</a:t>
            </a:r>
            <a:r>
              <a:rPr sz="2800" spc="-60" dirty="0">
                <a:solidFill>
                  <a:srgbClr val="003C59"/>
                </a:solidFill>
                <a:cs typeface="Arial"/>
              </a:rPr>
              <a:t> </a:t>
            </a:r>
            <a:r>
              <a:rPr sz="2800" dirty="0">
                <a:solidFill>
                  <a:srgbClr val="003C59"/>
                </a:solidFill>
                <a:cs typeface="Arial"/>
              </a:rPr>
              <a:t>at</a:t>
            </a:r>
            <a:r>
              <a:rPr sz="2800" spc="-50" dirty="0">
                <a:solidFill>
                  <a:srgbClr val="003C59"/>
                </a:solidFill>
                <a:cs typeface="Arial"/>
              </a:rPr>
              <a:t> </a:t>
            </a:r>
            <a:r>
              <a:rPr sz="2800" dirty="0">
                <a:solidFill>
                  <a:srgbClr val="003C59"/>
                </a:solidFill>
                <a:cs typeface="Arial"/>
              </a:rPr>
              <a:t>all</a:t>
            </a:r>
            <a:r>
              <a:rPr sz="2800" spc="-45" dirty="0">
                <a:solidFill>
                  <a:srgbClr val="003C59"/>
                </a:solidFill>
                <a:cs typeface="Arial"/>
              </a:rPr>
              <a:t> </a:t>
            </a:r>
            <a:endParaRPr lang="en-US" sz="2800" spc="-45" dirty="0">
              <a:solidFill>
                <a:srgbClr val="003C59"/>
              </a:solidFill>
              <a:cs typeface="Arial"/>
            </a:endParaRPr>
          </a:p>
          <a:p>
            <a:pPr marL="926465" marR="5080" indent="-513715">
              <a:spcBef>
                <a:spcPts val="690"/>
              </a:spcBef>
              <a:tabLst>
                <a:tab pos="926465" algn="l"/>
              </a:tabLst>
            </a:pPr>
            <a:r>
              <a:rPr sz="2800" spc="-10" dirty="0">
                <a:solidFill>
                  <a:srgbClr val="003C59"/>
                </a:solidFill>
                <a:cs typeface="Arial"/>
              </a:rPr>
              <a:t>distances</a:t>
            </a:r>
            <a:endParaRPr sz="2800" dirty="0">
              <a:cs typeface="Arial"/>
            </a:endParaRPr>
          </a:p>
        </p:txBody>
      </p:sp>
      <p:pic>
        <p:nvPicPr>
          <p:cNvPr id="4" name="object 4"/>
          <p:cNvPicPr/>
          <p:nvPr/>
        </p:nvPicPr>
        <p:blipFill>
          <a:blip r:embed="rId3" cstate="print"/>
          <a:stretch>
            <a:fillRect/>
          </a:stretch>
        </p:blipFill>
        <p:spPr>
          <a:xfrm>
            <a:off x="6748273" y="1289304"/>
            <a:ext cx="4830582" cy="4629837"/>
          </a:xfrm>
          <a:prstGeom prst="rect">
            <a:avLst/>
          </a:prstGeom>
        </p:spPr>
      </p:pic>
      <p:sp>
        <p:nvSpPr>
          <p:cNvPr id="5" name="object 5"/>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6" name="object 6"/>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27</a:t>
            </a:fld>
            <a:endParaRPr spc="-25" dirty="0"/>
          </a:p>
        </p:txBody>
      </p:sp>
      <p:pic>
        <p:nvPicPr>
          <p:cNvPr id="3074" name="Picture 2" descr="Blurred vision distorted Black and White Stock Photos &amp; Images - Alamy">
            <a:extLst>
              <a:ext uri="{FF2B5EF4-FFF2-40B4-BE49-F238E27FC236}">
                <a16:creationId xmlns:a16="http://schemas.microsoft.com/office/drawing/2014/main" id="{269E8CCE-CB0D-BE5B-A5A3-3B95FA69A0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339" y="3214583"/>
            <a:ext cx="5297686" cy="24912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A11383-F84C-9B21-F85E-D284FB614F46}"/>
              </a:ext>
            </a:extLst>
          </p:cNvPr>
          <p:cNvSpPr txBox="1"/>
          <p:nvPr/>
        </p:nvSpPr>
        <p:spPr>
          <a:xfrm>
            <a:off x="1069339" y="5383766"/>
            <a:ext cx="5294885" cy="340378"/>
          </a:xfrm>
          <a:prstGeom prst="rect">
            <a:avLst/>
          </a:prstGeom>
          <a:solidFill>
            <a:srgbClr val="333333"/>
          </a:solidFill>
        </p:spPr>
        <p:txBody>
          <a:bodyPr wrap="square" lIns="0" tIns="0" rIns="0" bIns="0" rtlCol="0">
            <a:spAutoFit/>
          </a:bodyPr>
          <a:lstStyle/>
          <a:p>
            <a:endParaRPr lang="en-US" sz="1100" b="1"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85" y="370918"/>
            <a:ext cx="10978219" cy="627736"/>
          </a:xfrm>
          <a:prstGeom prst="rect">
            <a:avLst/>
          </a:prstGeom>
        </p:spPr>
        <p:txBody>
          <a:bodyPr vert="horz" wrap="square" lIns="0" tIns="12065" rIns="0" bIns="0" rtlCol="0" anchor="t" anchorCtr="0">
            <a:spAutoFit/>
          </a:bodyPr>
          <a:lstStyle/>
          <a:p>
            <a:pPr marL="2225040" marR="5080" indent="-1061085">
              <a:lnSpc>
                <a:spcPct val="100000"/>
              </a:lnSpc>
              <a:spcBef>
                <a:spcPts val="95"/>
              </a:spcBef>
            </a:pPr>
            <a:r>
              <a:rPr lang="en-US" sz="4000" b="1" dirty="0">
                <a:solidFill>
                  <a:schemeClr val="accent5">
                    <a:lumMod val="75000"/>
                  </a:schemeClr>
                </a:solidFill>
              </a:rPr>
              <a:t>Amblyopia: Common Causes</a:t>
            </a:r>
            <a:endParaRPr sz="4000" b="1" dirty="0">
              <a:solidFill>
                <a:schemeClr val="accent5">
                  <a:lumMod val="75000"/>
                </a:schemeClr>
              </a:solidFill>
            </a:endParaRPr>
          </a:p>
        </p:txBody>
      </p:sp>
      <p:sp>
        <p:nvSpPr>
          <p:cNvPr id="3" name="object 3"/>
          <p:cNvSpPr txBox="1"/>
          <p:nvPr/>
        </p:nvSpPr>
        <p:spPr>
          <a:xfrm>
            <a:off x="967105" y="998654"/>
            <a:ext cx="5128895" cy="4405437"/>
          </a:xfrm>
          <a:prstGeom prst="rect">
            <a:avLst/>
          </a:prstGeom>
        </p:spPr>
        <p:txBody>
          <a:bodyPr vert="horz" wrap="square" lIns="0" tIns="113030" rIns="0" bIns="0" rtlCol="0">
            <a:spAutoFit/>
          </a:bodyPr>
          <a:lstStyle/>
          <a:p>
            <a:pPr marL="12700" marR="217170" indent="424180">
              <a:lnSpc>
                <a:spcPct val="80000"/>
              </a:lnSpc>
              <a:spcBef>
                <a:spcPts val="890"/>
              </a:spcBef>
              <a:buSzPct val="90909"/>
              <a:buAutoNum type="arabicPeriod" startAt="2"/>
              <a:tabLst>
                <a:tab pos="436880" algn="l"/>
              </a:tabLst>
            </a:pPr>
            <a:r>
              <a:rPr sz="3300" dirty="0">
                <a:solidFill>
                  <a:srgbClr val="003C59"/>
                </a:solidFill>
                <a:cs typeface="Arial"/>
              </a:rPr>
              <a:t>Strabismus</a:t>
            </a:r>
            <a:r>
              <a:rPr sz="3300" spc="-20" dirty="0">
                <a:solidFill>
                  <a:srgbClr val="003C59"/>
                </a:solidFill>
                <a:cs typeface="Arial"/>
              </a:rPr>
              <a:t> </a:t>
            </a:r>
            <a:r>
              <a:rPr sz="3300" spc="-10" dirty="0">
                <a:solidFill>
                  <a:srgbClr val="003C59"/>
                </a:solidFill>
                <a:cs typeface="Arial"/>
              </a:rPr>
              <a:t>“crossed </a:t>
            </a:r>
            <a:r>
              <a:rPr sz="3300" dirty="0">
                <a:solidFill>
                  <a:srgbClr val="003C59"/>
                </a:solidFill>
                <a:cs typeface="Arial"/>
              </a:rPr>
              <a:t>eyes”:</a:t>
            </a:r>
            <a:r>
              <a:rPr sz="3300" spc="-40" dirty="0">
                <a:solidFill>
                  <a:srgbClr val="003C59"/>
                </a:solidFill>
                <a:cs typeface="Arial"/>
              </a:rPr>
              <a:t> </a:t>
            </a:r>
            <a:r>
              <a:rPr sz="3300" dirty="0">
                <a:solidFill>
                  <a:srgbClr val="003C59"/>
                </a:solidFill>
                <a:cs typeface="Arial"/>
              </a:rPr>
              <a:t>misalignment</a:t>
            </a:r>
            <a:r>
              <a:rPr sz="3300" spc="-5" dirty="0">
                <a:solidFill>
                  <a:srgbClr val="003C59"/>
                </a:solidFill>
                <a:cs typeface="Arial"/>
              </a:rPr>
              <a:t> </a:t>
            </a:r>
            <a:r>
              <a:rPr sz="3300" dirty="0">
                <a:solidFill>
                  <a:srgbClr val="003C59"/>
                </a:solidFill>
                <a:cs typeface="Arial"/>
              </a:rPr>
              <a:t>of</a:t>
            </a:r>
            <a:r>
              <a:rPr sz="3300" spc="-25" dirty="0">
                <a:solidFill>
                  <a:srgbClr val="003C59"/>
                </a:solidFill>
                <a:cs typeface="Arial"/>
              </a:rPr>
              <a:t> the</a:t>
            </a:r>
            <a:endParaRPr sz="3300" dirty="0">
              <a:cs typeface="Arial"/>
            </a:endParaRPr>
          </a:p>
          <a:p>
            <a:pPr marL="360045"/>
            <a:r>
              <a:rPr sz="3300" spc="-20" dirty="0">
                <a:solidFill>
                  <a:srgbClr val="003C59"/>
                </a:solidFill>
                <a:cs typeface="Arial"/>
              </a:rPr>
              <a:t>eyes</a:t>
            </a:r>
            <a:endParaRPr sz="3300" dirty="0">
              <a:cs typeface="Arial"/>
            </a:endParaRPr>
          </a:p>
          <a:p>
            <a:pPr marL="927100" lvl="1" indent="-339090">
              <a:spcBef>
                <a:spcPts val="15"/>
              </a:spcBef>
              <a:buChar char="–"/>
              <a:tabLst>
                <a:tab pos="927735" algn="l"/>
              </a:tabLst>
            </a:pPr>
            <a:r>
              <a:rPr sz="3000" dirty="0">
                <a:solidFill>
                  <a:srgbClr val="003C59"/>
                </a:solidFill>
                <a:cs typeface="Arial"/>
              </a:rPr>
              <a:t>May</a:t>
            </a:r>
            <a:r>
              <a:rPr sz="3000" spc="-10" dirty="0">
                <a:solidFill>
                  <a:srgbClr val="003C59"/>
                </a:solidFill>
                <a:cs typeface="Arial"/>
              </a:rPr>
              <a:t> </a:t>
            </a:r>
            <a:r>
              <a:rPr sz="3000" dirty="0">
                <a:solidFill>
                  <a:srgbClr val="003C59"/>
                </a:solidFill>
                <a:cs typeface="Arial"/>
              </a:rPr>
              <a:t>have</a:t>
            </a:r>
            <a:r>
              <a:rPr sz="3000" spc="-35" dirty="0">
                <a:solidFill>
                  <a:srgbClr val="003C59"/>
                </a:solidFill>
                <a:cs typeface="Arial"/>
              </a:rPr>
              <a:t> </a:t>
            </a:r>
            <a:r>
              <a:rPr sz="3000" dirty="0">
                <a:solidFill>
                  <a:srgbClr val="003C59"/>
                </a:solidFill>
                <a:cs typeface="Arial"/>
              </a:rPr>
              <a:t>double</a:t>
            </a:r>
            <a:r>
              <a:rPr sz="3000" spc="-45" dirty="0">
                <a:solidFill>
                  <a:srgbClr val="003C59"/>
                </a:solidFill>
                <a:cs typeface="Arial"/>
              </a:rPr>
              <a:t> </a:t>
            </a:r>
            <a:r>
              <a:rPr sz="3000" spc="-10" dirty="0">
                <a:solidFill>
                  <a:srgbClr val="003C59"/>
                </a:solidFill>
                <a:cs typeface="Arial"/>
              </a:rPr>
              <a:t>vision</a:t>
            </a:r>
            <a:endParaRPr sz="3000" dirty="0">
              <a:cs typeface="Arial"/>
            </a:endParaRPr>
          </a:p>
          <a:p>
            <a:pPr marL="927100" marR="5080" lvl="1" indent="-338455">
              <a:lnSpc>
                <a:spcPts val="2880"/>
              </a:lnSpc>
              <a:spcBef>
                <a:spcPts val="695"/>
              </a:spcBef>
              <a:buChar char="–"/>
              <a:tabLst>
                <a:tab pos="927735" algn="l"/>
              </a:tabLst>
            </a:pPr>
            <a:r>
              <a:rPr sz="3000" dirty="0">
                <a:solidFill>
                  <a:srgbClr val="003C59"/>
                </a:solidFill>
                <a:cs typeface="Arial"/>
              </a:rPr>
              <a:t>One</a:t>
            </a:r>
            <a:r>
              <a:rPr sz="3000" spc="-10" dirty="0">
                <a:solidFill>
                  <a:srgbClr val="003C59"/>
                </a:solidFill>
                <a:cs typeface="Arial"/>
              </a:rPr>
              <a:t> </a:t>
            </a:r>
            <a:r>
              <a:rPr sz="3000" dirty="0">
                <a:solidFill>
                  <a:srgbClr val="003C59"/>
                </a:solidFill>
                <a:cs typeface="Arial"/>
              </a:rPr>
              <a:t>or</a:t>
            </a:r>
            <a:r>
              <a:rPr sz="3000" spc="-25" dirty="0">
                <a:solidFill>
                  <a:srgbClr val="003C59"/>
                </a:solidFill>
                <a:cs typeface="Arial"/>
              </a:rPr>
              <a:t> </a:t>
            </a:r>
            <a:r>
              <a:rPr sz="3000" dirty="0">
                <a:solidFill>
                  <a:srgbClr val="003C59"/>
                </a:solidFill>
                <a:cs typeface="Arial"/>
              </a:rPr>
              <a:t>both</a:t>
            </a:r>
            <a:r>
              <a:rPr sz="3000" spc="-10" dirty="0">
                <a:solidFill>
                  <a:srgbClr val="003C59"/>
                </a:solidFill>
                <a:cs typeface="Arial"/>
              </a:rPr>
              <a:t> </a:t>
            </a:r>
            <a:r>
              <a:rPr sz="3000" dirty="0">
                <a:solidFill>
                  <a:srgbClr val="003C59"/>
                </a:solidFill>
                <a:cs typeface="Arial"/>
              </a:rPr>
              <a:t>eyes</a:t>
            </a:r>
            <a:r>
              <a:rPr sz="3000" spc="-30" dirty="0">
                <a:solidFill>
                  <a:srgbClr val="003C59"/>
                </a:solidFill>
                <a:cs typeface="Arial"/>
              </a:rPr>
              <a:t> </a:t>
            </a:r>
            <a:r>
              <a:rPr sz="3000" spc="-10" dirty="0">
                <a:solidFill>
                  <a:srgbClr val="003C59"/>
                </a:solidFill>
                <a:cs typeface="Arial"/>
              </a:rPr>
              <a:t>turning inward</a:t>
            </a:r>
            <a:endParaRPr sz="3000" dirty="0">
              <a:cs typeface="Arial"/>
            </a:endParaRPr>
          </a:p>
          <a:p>
            <a:pPr marL="927100" marR="5080" lvl="1" indent="-338455">
              <a:lnSpc>
                <a:spcPts val="2880"/>
              </a:lnSpc>
              <a:spcBef>
                <a:spcPts val="720"/>
              </a:spcBef>
              <a:buChar char="–"/>
              <a:tabLst>
                <a:tab pos="927735" algn="l"/>
              </a:tabLst>
            </a:pPr>
            <a:r>
              <a:rPr sz="3000" dirty="0">
                <a:solidFill>
                  <a:srgbClr val="003C59"/>
                </a:solidFill>
                <a:cs typeface="Arial"/>
              </a:rPr>
              <a:t>One</a:t>
            </a:r>
            <a:r>
              <a:rPr sz="3000" spc="-10" dirty="0">
                <a:solidFill>
                  <a:srgbClr val="003C59"/>
                </a:solidFill>
                <a:cs typeface="Arial"/>
              </a:rPr>
              <a:t> </a:t>
            </a:r>
            <a:r>
              <a:rPr sz="3000" dirty="0">
                <a:solidFill>
                  <a:srgbClr val="003C59"/>
                </a:solidFill>
                <a:cs typeface="Arial"/>
              </a:rPr>
              <a:t>or</a:t>
            </a:r>
            <a:r>
              <a:rPr sz="3000" spc="-25" dirty="0">
                <a:solidFill>
                  <a:srgbClr val="003C59"/>
                </a:solidFill>
                <a:cs typeface="Arial"/>
              </a:rPr>
              <a:t> </a:t>
            </a:r>
            <a:r>
              <a:rPr sz="3000" dirty="0">
                <a:solidFill>
                  <a:srgbClr val="003C59"/>
                </a:solidFill>
                <a:cs typeface="Arial"/>
              </a:rPr>
              <a:t>both</a:t>
            </a:r>
            <a:r>
              <a:rPr sz="3000" spc="-10" dirty="0">
                <a:solidFill>
                  <a:srgbClr val="003C59"/>
                </a:solidFill>
                <a:cs typeface="Arial"/>
              </a:rPr>
              <a:t> </a:t>
            </a:r>
            <a:r>
              <a:rPr sz="3000" dirty="0">
                <a:solidFill>
                  <a:srgbClr val="003C59"/>
                </a:solidFill>
                <a:cs typeface="Arial"/>
              </a:rPr>
              <a:t>eyes</a:t>
            </a:r>
            <a:r>
              <a:rPr sz="3000" spc="-30" dirty="0">
                <a:solidFill>
                  <a:srgbClr val="003C59"/>
                </a:solidFill>
                <a:cs typeface="Arial"/>
              </a:rPr>
              <a:t> </a:t>
            </a:r>
            <a:r>
              <a:rPr sz="3000" spc="-10" dirty="0">
                <a:solidFill>
                  <a:srgbClr val="003C59"/>
                </a:solidFill>
                <a:cs typeface="Arial"/>
              </a:rPr>
              <a:t>turning outward</a:t>
            </a:r>
            <a:endParaRPr sz="3000" dirty="0">
              <a:cs typeface="Arial"/>
            </a:endParaRPr>
          </a:p>
          <a:p>
            <a:pPr marL="927100" marR="513080" lvl="1" indent="-338455">
              <a:lnSpc>
                <a:spcPts val="2880"/>
              </a:lnSpc>
              <a:spcBef>
                <a:spcPts val="720"/>
              </a:spcBef>
              <a:buChar char="–"/>
              <a:tabLst>
                <a:tab pos="927735" algn="l"/>
              </a:tabLst>
            </a:pPr>
            <a:r>
              <a:rPr sz="3000" dirty="0">
                <a:solidFill>
                  <a:srgbClr val="003C59"/>
                </a:solidFill>
                <a:cs typeface="Arial"/>
              </a:rPr>
              <a:t>One</a:t>
            </a:r>
            <a:r>
              <a:rPr sz="3000" spc="-20" dirty="0">
                <a:solidFill>
                  <a:srgbClr val="003C59"/>
                </a:solidFill>
                <a:cs typeface="Arial"/>
              </a:rPr>
              <a:t> </a:t>
            </a:r>
            <a:r>
              <a:rPr sz="3000" dirty="0">
                <a:solidFill>
                  <a:srgbClr val="003C59"/>
                </a:solidFill>
                <a:cs typeface="Arial"/>
              </a:rPr>
              <a:t>eye</a:t>
            </a:r>
            <a:r>
              <a:rPr sz="3000" spc="-25" dirty="0">
                <a:solidFill>
                  <a:srgbClr val="003C59"/>
                </a:solidFill>
                <a:cs typeface="Arial"/>
              </a:rPr>
              <a:t> </a:t>
            </a:r>
            <a:r>
              <a:rPr sz="3000" dirty="0">
                <a:solidFill>
                  <a:srgbClr val="003C59"/>
                </a:solidFill>
                <a:cs typeface="Arial"/>
              </a:rPr>
              <a:t>turning</a:t>
            </a:r>
            <a:r>
              <a:rPr sz="3000" spc="-35" dirty="0">
                <a:solidFill>
                  <a:srgbClr val="003C59"/>
                </a:solidFill>
                <a:cs typeface="Arial"/>
              </a:rPr>
              <a:t> </a:t>
            </a:r>
            <a:r>
              <a:rPr sz="3000" dirty="0">
                <a:solidFill>
                  <a:srgbClr val="003C59"/>
                </a:solidFill>
                <a:cs typeface="Arial"/>
              </a:rPr>
              <a:t>up</a:t>
            </a:r>
            <a:r>
              <a:rPr sz="3000" spc="-20" dirty="0">
                <a:solidFill>
                  <a:srgbClr val="003C59"/>
                </a:solidFill>
                <a:cs typeface="Arial"/>
              </a:rPr>
              <a:t> </a:t>
            </a:r>
            <a:r>
              <a:rPr sz="3000" spc="-25" dirty="0">
                <a:solidFill>
                  <a:srgbClr val="003C59"/>
                </a:solidFill>
                <a:cs typeface="Arial"/>
              </a:rPr>
              <a:t>or </a:t>
            </a:r>
            <a:r>
              <a:rPr sz="3000" spc="-20" dirty="0">
                <a:solidFill>
                  <a:srgbClr val="003C59"/>
                </a:solidFill>
                <a:cs typeface="Arial"/>
              </a:rPr>
              <a:t>down</a:t>
            </a:r>
            <a:endParaRPr sz="3000" dirty="0">
              <a:cs typeface="Arial"/>
            </a:endParaRPr>
          </a:p>
        </p:txBody>
      </p:sp>
      <p:sp>
        <p:nvSpPr>
          <p:cNvPr id="7" name="object 7"/>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8" name="object 8"/>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28</a:t>
            </a:fld>
            <a:endParaRPr spc="-25" dirty="0"/>
          </a:p>
        </p:txBody>
      </p:sp>
      <p:pic>
        <p:nvPicPr>
          <p:cNvPr id="4098" name="Picture 2" descr="Strabismus (Crossed Eyes) - All About Vision">
            <a:extLst>
              <a:ext uri="{FF2B5EF4-FFF2-40B4-BE49-F238E27FC236}">
                <a16:creationId xmlns:a16="http://schemas.microsoft.com/office/drawing/2014/main" id="{93C6A9F7-B795-00F5-C7E8-02D41B1AC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553" y="1155941"/>
            <a:ext cx="5655183"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005" y="328221"/>
            <a:ext cx="10978219" cy="627736"/>
          </a:xfrm>
          <a:prstGeom prst="rect">
            <a:avLst/>
          </a:prstGeom>
        </p:spPr>
        <p:txBody>
          <a:bodyPr vert="horz" wrap="square" lIns="0" tIns="12065" rIns="0" bIns="0" rtlCol="0" anchor="t" anchorCtr="0">
            <a:spAutoFit/>
          </a:bodyPr>
          <a:lstStyle/>
          <a:p>
            <a:pPr marL="2225040" marR="5080" indent="-1061085">
              <a:lnSpc>
                <a:spcPct val="100000"/>
              </a:lnSpc>
              <a:spcBef>
                <a:spcPts val="95"/>
              </a:spcBef>
            </a:pPr>
            <a:r>
              <a:rPr sz="4000" b="1" dirty="0">
                <a:solidFill>
                  <a:schemeClr val="accent5">
                    <a:lumMod val="75000"/>
                  </a:schemeClr>
                </a:solidFill>
              </a:rPr>
              <a:t>Common</a:t>
            </a:r>
            <a:r>
              <a:rPr sz="4000" b="1" spc="-125" dirty="0">
                <a:solidFill>
                  <a:schemeClr val="accent5">
                    <a:lumMod val="75000"/>
                  </a:schemeClr>
                </a:solidFill>
              </a:rPr>
              <a:t> </a:t>
            </a:r>
            <a:r>
              <a:rPr sz="4000" b="1" dirty="0">
                <a:solidFill>
                  <a:schemeClr val="accent5">
                    <a:lumMod val="75000"/>
                  </a:schemeClr>
                </a:solidFill>
              </a:rPr>
              <a:t>Causes</a:t>
            </a:r>
            <a:r>
              <a:rPr sz="4000" b="1" spc="-145" dirty="0">
                <a:solidFill>
                  <a:schemeClr val="accent5">
                    <a:lumMod val="75000"/>
                  </a:schemeClr>
                </a:solidFill>
              </a:rPr>
              <a:t> </a:t>
            </a:r>
            <a:r>
              <a:rPr sz="4000" b="1" spc="-25" dirty="0">
                <a:solidFill>
                  <a:schemeClr val="accent5">
                    <a:lumMod val="75000"/>
                  </a:schemeClr>
                </a:solidFill>
              </a:rPr>
              <a:t>of </a:t>
            </a:r>
            <a:r>
              <a:rPr sz="4000" b="1" spc="-10" dirty="0">
                <a:solidFill>
                  <a:schemeClr val="accent5">
                    <a:lumMod val="75000"/>
                  </a:schemeClr>
                </a:solidFill>
              </a:rPr>
              <a:t>Amblyopia</a:t>
            </a:r>
            <a:endParaRPr sz="4000" b="1" dirty="0">
              <a:solidFill>
                <a:schemeClr val="accent5">
                  <a:lumMod val="75000"/>
                </a:schemeClr>
              </a:solidFill>
            </a:endParaRPr>
          </a:p>
        </p:txBody>
      </p:sp>
      <p:sp>
        <p:nvSpPr>
          <p:cNvPr id="3" name="object 3"/>
          <p:cNvSpPr txBox="1"/>
          <p:nvPr/>
        </p:nvSpPr>
        <p:spPr>
          <a:xfrm>
            <a:off x="961327" y="955957"/>
            <a:ext cx="6247468" cy="2451311"/>
          </a:xfrm>
          <a:prstGeom prst="rect">
            <a:avLst/>
          </a:prstGeom>
        </p:spPr>
        <p:txBody>
          <a:bodyPr vert="horz" wrap="square" lIns="0" tIns="113664" rIns="0" bIns="0" rtlCol="0">
            <a:spAutoFit/>
          </a:bodyPr>
          <a:lstStyle/>
          <a:p>
            <a:pPr marL="12700">
              <a:spcBef>
                <a:spcPts val="894"/>
              </a:spcBef>
              <a:tabLst>
                <a:tab pos="527685" algn="l"/>
              </a:tabLst>
            </a:pPr>
            <a:r>
              <a:rPr sz="3200" spc="-25" dirty="0">
                <a:solidFill>
                  <a:srgbClr val="003C59"/>
                </a:solidFill>
                <a:latin typeface="Arial"/>
                <a:cs typeface="Arial"/>
              </a:rPr>
              <a:t>3.</a:t>
            </a:r>
            <a:r>
              <a:rPr sz="3200" dirty="0">
                <a:solidFill>
                  <a:srgbClr val="003C59"/>
                </a:solidFill>
                <a:latin typeface="Arial"/>
                <a:cs typeface="Arial"/>
              </a:rPr>
              <a:t>	</a:t>
            </a:r>
            <a:r>
              <a:rPr sz="3200" spc="-10" dirty="0">
                <a:solidFill>
                  <a:srgbClr val="003C59"/>
                </a:solidFill>
                <a:cs typeface="Arial"/>
              </a:rPr>
              <a:t>Obstruction</a:t>
            </a:r>
            <a:endParaRPr sz="3200" dirty="0">
              <a:cs typeface="Arial"/>
            </a:endParaRPr>
          </a:p>
          <a:p>
            <a:pPr marL="984885" marR="5080" indent="-515620">
              <a:spcBef>
                <a:spcPts val="690"/>
              </a:spcBef>
              <a:tabLst>
                <a:tab pos="984885" algn="l"/>
              </a:tabLst>
            </a:pPr>
            <a:r>
              <a:rPr sz="2800" spc="-25" dirty="0">
                <a:solidFill>
                  <a:srgbClr val="003C59"/>
                </a:solidFill>
                <a:cs typeface="Arial"/>
              </a:rPr>
              <a:t>a.</a:t>
            </a:r>
            <a:r>
              <a:rPr sz="2800" dirty="0">
                <a:solidFill>
                  <a:srgbClr val="003C59"/>
                </a:solidFill>
                <a:cs typeface="Arial"/>
              </a:rPr>
              <a:t>	Ptosis:</a:t>
            </a:r>
            <a:r>
              <a:rPr sz="2800" spc="-60" dirty="0">
                <a:solidFill>
                  <a:srgbClr val="003C59"/>
                </a:solidFill>
                <a:cs typeface="Arial"/>
              </a:rPr>
              <a:t> </a:t>
            </a:r>
            <a:r>
              <a:rPr sz="2800" dirty="0">
                <a:solidFill>
                  <a:srgbClr val="003C59"/>
                </a:solidFill>
                <a:cs typeface="Arial"/>
              </a:rPr>
              <a:t>drooping</a:t>
            </a:r>
            <a:r>
              <a:rPr sz="2800" spc="-35" dirty="0">
                <a:solidFill>
                  <a:srgbClr val="003C59"/>
                </a:solidFill>
                <a:cs typeface="Arial"/>
              </a:rPr>
              <a:t> </a:t>
            </a:r>
            <a:r>
              <a:rPr sz="2800" dirty="0">
                <a:solidFill>
                  <a:srgbClr val="003C59"/>
                </a:solidFill>
                <a:cs typeface="Arial"/>
              </a:rPr>
              <a:t>of</a:t>
            </a:r>
            <a:r>
              <a:rPr sz="2800" spc="-55" dirty="0">
                <a:solidFill>
                  <a:srgbClr val="003C59"/>
                </a:solidFill>
                <a:cs typeface="Arial"/>
              </a:rPr>
              <a:t> </a:t>
            </a:r>
            <a:r>
              <a:rPr sz="2800" dirty="0">
                <a:solidFill>
                  <a:srgbClr val="003C59"/>
                </a:solidFill>
                <a:cs typeface="Arial"/>
              </a:rPr>
              <a:t>an</a:t>
            </a:r>
            <a:r>
              <a:rPr sz="2800" spc="-45" dirty="0">
                <a:solidFill>
                  <a:srgbClr val="003C59"/>
                </a:solidFill>
                <a:cs typeface="Arial"/>
              </a:rPr>
              <a:t> </a:t>
            </a:r>
            <a:r>
              <a:rPr sz="2800" dirty="0">
                <a:solidFill>
                  <a:srgbClr val="003C59"/>
                </a:solidFill>
                <a:cs typeface="Arial"/>
              </a:rPr>
              <a:t>eyelid</a:t>
            </a:r>
            <a:r>
              <a:rPr sz="2800" spc="-40" dirty="0">
                <a:solidFill>
                  <a:srgbClr val="003C59"/>
                </a:solidFill>
                <a:cs typeface="Arial"/>
              </a:rPr>
              <a:t> </a:t>
            </a:r>
            <a:r>
              <a:rPr sz="2800" dirty="0">
                <a:solidFill>
                  <a:srgbClr val="003C59"/>
                </a:solidFill>
                <a:cs typeface="Arial"/>
              </a:rPr>
              <a:t>due</a:t>
            </a:r>
            <a:r>
              <a:rPr sz="2800" spc="-45" dirty="0">
                <a:solidFill>
                  <a:srgbClr val="003C59"/>
                </a:solidFill>
                <a:cs typeface="Arial"/>
              </a:rPr>
              <a:t> </a:t>
            </a:r>
            <a:r>
              <a:rPr sz="2800" dirty="0">
                <a:solidFill>
                  <a:srgbClr val="003C59"/>
                </a:solidFill>
                <a:cs typeface="Arial"/>
              </a:rPr>
              <a:t>to</a:t>
            </a:r>
            <a:r>
              <a:rPr sz="2800" spc="-45" dirty="0">
                <a:solidFill>
                  <a:srgbClr val="003C59"/>
                </a:solidFill>
                <a:cs typeface="Arial"/>
              </a:rPr>
              <a:t> </a:t>
            </a:r>
            <a:r>
              <a:rPr sz="2800" spc="-50" dirty="0">
                <a:solidFill>
                  <a:srgbClr val="003C59"/>
                </a:solidFill>
                <a:cs typeface="Arial"/>
              </a:rPr>
              <a:t>a </a:t>
            </a:r>
            <a:r>
              <a:rPr sz="2800" dirty="0">
                <a:solidFill>
                  <a:srgbClr val="003C59"/>
                </a:solidFill>
                <a:cs typeface="Arial"/>
              </a:rPr>
              <a:t>weak</a:t>
            </a:r>
            <a:r>
              <a:rPr sz="2800" spc="-45" dirty="0">
                <a:solidFill>
                  <a:srgbClr val="003C59"/>
                </a:solidFill>
                <a:cs typeface="Arial"/>
              </a:rPr>
              <a:t> </a:t>
            </a:r>
            <a:r>
              <a:rPr sz="2800" dirty="0">
                <a:solidFill>
                  <a:srgbClr val="003C59"/>
                </a:solidFill>
                <a:cs typeface="Arial"/>
              </a:rPr>
              <a:t>lid</a:t>
            </a:r>
            <a:r>
              <a:rPr sz="2800" spc="-45" dirty="0">
                <a:solidFill>
                  <a:srgbClr val="003C59"/>
                </a:solidFill>
                <a:cs typeface="Arial"/>
              </a:rPr>
              <a:t> </a:t>
            </a:r>
            <a:r>
              <a:rPr sz="2800" spc="-10" dirty="0">
                <a:solidFill>
                  <a:srgbClr val="003C59"/>
                </a:solidFill>
                <a:cs typeface="Arial"/>
              </a:rPr>
              <a:t>muscle.</a:t>
            </a:r>
            <a:endParaRPr sz="2800" dirty="0">
              <a:cs typeface="Arial"/>
            </a:endParaRPr>
          </a:p>
          <a:p>
            <a:pPr marL="1155700" indent="-229235">
              <a:spcBef>
                <a:spcPts val="590"/>
              </a:spcBef>
              <a:buChar char="•"/>
              <a:tabLst>
                <a:tab pos="1155700" algn="l"/>
              </a:tabLst>
            </a:pPr>
            <a:r>
              <a:rPr sz="2400" dirty="0">
                <a:solidFill>
                  <a:srgbClr val="003C59"/>
                </a:solidFill>
                <a:cs typeface="Arial"/>
              </a:rPr>
              <a:t>May</a:t>
            </a:r>
            <a:r>
              <a:rPr sz="2400" spc="-25" dirty="0">
                <a:solidFill>
                  <a:srgbClr val="003C59"/>
                </a:solidFill>
                <a:cs typeface="Arial"/>
              </a:rPr>
              <a:t> </a:t>
            </a:r>
            <a:r>
              <a:rPr sz="2400" dirty="0">
                <a:solidFill>
                  <a:srgbClr val="003C59"/>
                </a:solidFill>
                <a:cs typeface="Arial"/>
              </a:rPr>
              <a:t>obstruct</a:t>
            </a:r>
            <a:r>
              <a:rPr sz="2400" spc="-15" dirty="0">
                <a:solidFill>
                  <a:srgbClr val="003C59"/>
                </a:solidFill>
                <a:cs typeface="Arial"/>
              </a:rPr>
              <a:t> </a:t>
            </a:r>
            <a:r>
              <a:rPr sz="2400" spc="-10" dirty="0">
                <a:solidFill>
                  <a:srgbClr val="003C59"/>
                </a:solidFill>
                <a:cs typeface="Arial"/>
              </a:rPr>
              <a:t>vision</a:t>
            </a:r>
            <a:endParaRPr sz="2400" dirty="0">
              <a:cs typeface="Arial"/>
            </a:endParaRPr>
          </a:p>
          <a:p>
            <a:pPr marL="1155700" indent="-229235">
              <a:spcBef>
                <a:spcPts val="575"/>
              </a:spcBef>
              <a:buChar char="•"/>
              <a:tabLst>
                <a:tab pos="1155700" algn="l"/>
              </a:tabLst>
            </a:pPr>
            <a:r>
              <a:rPr sz="2400" dirty="0">
                <a:solidFill>
                  <a:srgbClr val="003C59"/>
                </a:solidFill>
                <a:cs typeface="Arial"/>
              </a:rPr>
              <a:t>Look</a:t>
            </a:r>
            <a:r>
              <a:rPr sz="2400" spc="-15" dirty="0">
                <a:solidFill>
                  <a:srgbClr val="003C59"/>
                </a:solidFill>
                <a:cs typeface="Arial"/>
              </a:rPr>
              <a:t> </a:t>
            </a:r>
            <a:r>
              <a:rPr sz="2400" dirty="0">
                <a:solidFill>
                  <a:srgbClr val="003C59"/>
                </a:solidFill>
                <a:cs typeface="Arial"/>
              </a:rPr>
              <a:t>for</a:t>
            </a:r>
            <a:r>
              <a:rPr sz="2400" spc="-25" dirty="0">
                <a:solidFill>
                  <a:srgbClr val="003C59"/>
                </a:solidFill>
                <a:cs typeface="Arial"/>
              </a:rPr>
              <a:t> </a:t>
            </a:r>
            <a:r>
              <a:rPr sz="2400" dirty="0">
                <a:solidFill>
                  <a:srgbClr val="003C59"/>
                </a:solidFill>
                <a:cs typeface="Arial"/>
              </a:rPr>
              <a:t>chin</a:t>
            </a:r>
            <a:r>
              <a:rPr sz="2400" spc="-5" dirty="0">
                <a:solidFill>
                  <a:srgbClr val="003C59"/>
                </a:solidFill>
                <a:cs typeface="Arial"/>
              </a:rPr>
              <a:t> </a:t>
            </a:r>
            <a:r>
              <a:rPr sz="2400" dirty="0">
                <a:solidFill>
                  <a:srgbClr val="003C59"/>
                </a:solidFill>
                <a:cs typeface="Arial"/>
              </a:rPr>
              <a:t>elevation</a:t>
            </a:r>
            <a:r>
              <a:rPr sz="2400" spc="5" dirty="0">
                <a:solidFill>
                  <a:srgbClr val="003C59"/>
                </a:solidFill>
                <a:cs typeface="Arial"/>
              </a:rPr>
              <a:t> </a:t>
            </a:r>
            <a:r>
              <a:rPr sz="2400" dirty="0">
                <a:solidFill>
                  <a:srgbClr val="003C59"/>
                </a:solidFill>
                <a:cs typeface="Arial"/>
              </a:rPr>
              <a:t>in</a:t>
            </a:r>
            <a:r>
              <a:rPr sz="2400" spc="-5" dirty="0">
                <a:solidFill>
                  <a:srgbClr val="003C59"/>
                </a:solidFill>
                <a:cs typeface="Arial"/>
              </a:rPr>
              <a:t> </a:t>
            </a:r>
            <a:r>
              <a:rPr sz="2400" dirty="0">
                <a:solidFill>
                  <a:srgbClr val="003C59"/>
                </a:solidFill>
                <a:cs typeface="Arial"/>
              </a:rPr>
              <a:t>these</a:t>
            </a:r>
            <a:r>
              <a:rPr sz="2400" spc="-10" dirty="0">
                <a:solidFill>
                  <a:srgbClr val="003C59"/>
                </a:solidFill>
                <a:cs typeface="Arial"/>
              </a:rPr>
              <a:t> children.</a:t>
            </a:r>
            <a:endParaRPr sz="2400" dirty="0">
              <a:cs typeface="Arial"/>
            </a:endParaRPr>
          </a:p>
        </p:txBody>
      </p:sp>
      <p:grpSp>
        <p:nvGrpSpPr>
          <p:cNvPr id="4" name="object 4"/>
          <p:cNvGrpSpPr/>
          <p:nvPr/>
        </p:nvGrpSpPr>
        <p:grpSpPr>
          <a:xfrm>
            <a:off x="7406916" y="942371"/>
            <a:ext cx="4532630" cy="2927985"/>
            <a:chOff x="2671572" y="3930396"/>
            <a:chExt cx="4532630" cy="2927985"/>
          </a:xfrm>
        </p:grpSpPr>
        <p:pic>
          <p:nvPicPr>
            <p:cNvPr id="5" name="object 5"/>
            <p:cNvPicPr/>
            <p:nvPr/>
          </p:nvPicPr>
          <p:blipFill>
            <a:blip r:embed="rId3" cstate="print"/>
            <a:stretch>
              <a:fillRect/>
            </a:stretch>
          </p:blipFill>
          <p:spPr>
            <a:xfrm>
              <a:off x="2671572" y="3930396"/>
              <a:ext cx="4532376" cy="2927604"/>
            </a:xfrm>
            <a:prstGeom prst="rect">
              <a:avLst/>
            </a:prstGeom>
          </p:spPr>
        </p:pic>
        <p:pic>
          <p:nvPicPr>
            <p:cNvPr id="6" name="object 6"/>
            <p:cNvPicPr/>
            <p:nvPr/>
          </p:nvPicPr>
          <p:blipFill>
            <a:blip r:embed="rId4" cstate="print"/>
            <a:stretch>
              <a:fillRect/>
            </a:stretch>
          </p:blipFill>
          <p:spPr>
            <a:xfrm>
              <a:off x="2866644" y="4125468"/>
              <a:ext cx="3944111" cy="2560320"/>
            </a:xfrm>
            <a:prstGeom prst="rect">
              <a:avLst/>
            </a:prstGeom>
          </p:spPr>
        </p:pic>
      </p:grpSp>
      <p:sp>
        <p:nvSpPr>
          <p:cNvPr id="7" name="object 7"/>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8" name="object 8"/>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054" y="637812"/>
            <a:ext cx="8921003" cy="732326"/>
          </a:xfrm>
          <a:prstGeom prst="rect">
            <a:avLst/>
          </a:prstGeom>
        </p:spPr>
        <p:txBody>
          <a:bodyPr vert="horz" wrap="square" lIns="0" tIns="176604" rIns="0" bIns="0" rtlCol="0">
            <a:spAutoFit/>
          </a:bodyPr>
          <a:lstStyle/>
          <a:p>
            <a:pPr marL="11206">
              <a:spcBef>
                <a:spcPts val="88"/>
              </a:spcBef>
            </a:pPr>
            <a:r>
              <a:rPr lang="en-US" b="1" spc="-44" dirty="0">
                <a:solidFill>
                  <a:schemeClr val="accent5">
                    <a:lumMod val="75000"/>
                  </a:schemeClr>
                </a:solidFill>
              </a:rPr>
              <a:t>Learning </a:t>
            </a:r>
            <a:r>
              <a:rPr b="1" spc="-44" dirty="0">
                <a:solidFill>
                  <a:schemeClr val="accent5">
                    <a:lumMod val="75000"/>
                  </a:schemeClr>
                </a:solidFill>
              </a:rPr>
              <a:t>Objectives</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583054" y="1370138"/>
            <a:ext cx="9066119" cy="2839088"/>
          </a:xfrm>
          <a:prstGeom prst="rect">
            <a:avLst/>
          </a:prstGeom>
        </p:spPr>
        <p:txBody>
          <a:bodyPr vert="horz" wrap="square" lIns="0" tIns="10646" rIns="0" bIns="0" rtlCol="0">
            <a:spAutoFit/>
          </a:bodyPr>
          <a:lstStyle/>
          <a:p>
            <a:pPr marL="293610" marR="1297150" indent="-282403" defTabSz="806867">
              <a:spcBef>
                <a:spcPts val="84"/>
              </a:spcBef>
              <a:buClr>
                <a:srgbClr val="EF7E08"/>
              </a:buClr>
              <a:buFont typeface="Wingdings"/>
              <a:buChar char=""/>
              <a:tabLst>
                <a:tab pos="293610" algn="l"/>
                <a:tab pos="294170" algn="l"/>
              </a:tabLst>
            </a:pPr>
            <a:r>
              <a:rPr lang="en-US" sz="2471" kern="0" dirty="0">
                <a:solidFill>
                  <a:sysClr val="windowText" lastClr="000000"/>
                </a:solidFill>
                <a:cs typeface="Segoe UI"/>
              </a:rPr>
              <a:t>Required for any provider/staff performing screenings or teaching others</a:t>
            </a:r>
          </a:p>
          <a:p>
            <a:pPr marL="293610" marR="1297150" indent="-282403" defTabSz="806867">
              <a:spcBef>
                <a:spcPts val="84"/>
              </a:spcBef>
              <a:buClr>
                <a:srgbClr val="EF7E08"/>
              </a:buClr>
              <a:buFont typeface="Wingdings"/>
              <a:buChar char=""/>
              <a:tabLst>
                <a:tab pos="293610" algn="l"/>
                <a:tab pos="294170" algn="l"/>
              </a:tabLst>
            </a:pPr>
            <a:r>
              <a:rPr sz="2471" kern="0" dirty="0">
                <a:solidFill>
                  <a:sysClr val="windowText" lastClr="000000"/>
                </a:solidFill>
                <a:cs typeface="Segoe UI"/>
              </a:rPr>
              <a:t>Understand</a:t>
            </a:r>
            <a:r>
              <a:rPr sz="2471" kern="0" spc="-75" dirty="0">
                <a:solidFill>
                  <a:sysClr val="windowText" lastClr="000000"/>
                </a:solidFill>
                <a:cs typeface="Segoe UI"/>
              </a:rPr>
              <a:t> </a:t>
            </a:r>
            <a:r>
              <a:rPr sz="2471" kern="0" dirty="0">
                <a:solidFill>
                  <a:sysClr val="windowText" lastClr="000000"/>
                </a:solidFill>
                <a:cs typeface="Segoe UI"/>
              </a:rPr>
              <a:t>the</a:t>
            </a:r>
            <a:r>
              <a:rPr sz="2471" kern="0" spc="-84" dirty="0">
                <a:solidFill>
                  <a:sysClr val="windowText" lastClr="000000"/>
                </a:solidFill>
                <a:cs typeface="Segoe UI"/>
              </a:rPr>
              <a:t> </a:t>
            </a:r>
            <a:r>
              <a:rPr sz="2471" kern="0" dirty="0">
                <a:solidFill>
                  <a:sysClr val="windowText" lastClr="000000"/>
                </a:solidFill>
                <a:cs typeface="Segoe UI"/>
              </a:rPr>
              <a:t>importance</a:t>
            </a:r>
            <a:r>
              <a:rPr sz="2471" kern="0" spc="-88" dirty="0">
                <a:solidFill>
                  <a:sysClr val="windowText" lastClr="000000"/>
                </a:solidFill>
                <a:cs typeface="Segoe UI"/>
              </a:rPr>
              <a:t> </a:t>
            </a:r>
            <a:r>
              <a:rPr sz="2471" kern="0" dirty="0">
                <a:solidFill>
                  <a:sysClr val="windowText" lastClr="000000"/>
                </a:solidFill>
                <a:cs typeface="Segoe UI"/>
              </a:rPr>
              <a:t>of</a:t>
            </a:r>
            <a:r>
              <a:rPr sz="2471" kern="0" spc="-97" dirty="0">
                <a:solidFill>
                  <a:sysClr val="windowText" lastClr="000000"/>
                </a:solidFill>
                <a:cs typeface="Segoe UI"/>
              </a:rPr>
              <a:t> </a:t>
            </a:r>
            <a:r>
              <a:rPr sz="2471" kern="0" dirty="0">
                <a:solidFill>
                  <a:sysClr val="windowText" lastClr="000000"/>
                </a:solidFill>
                <a:cs typeface="Segoe UI"/>
              </a:rPr>
              <a:t>vision</a:t>
            </a:r>
            <a:r>
              <a:rPr sz="2471" kern="0" spc="-88" dirty="0">
                <a:solidFill>
                  <a:sysClr val="windowText" lastClr="000000"/>
                </a:solidFill>
                <a:cs typeface="Segoe UI"/>
              </a:rPr>
              <a:t> </a:t>
            </a:r>
            <a:r>
              <a:rPr sz="2471" kern="0" dirty="0">
                <a:solidFill>
                  <a:sysClr val="windowText" lastClr="000000"/>
                </a:solidFill>
                <a:cs typeface="Segoe UI"/>
              </a:rPr>
              <a:t>screening</a:t>
            </a:r>
            <a:r>
              <a:rPr sz="2471" kern="0" spc="-84" dirty="0">
                <a:solidFill>
                  <a:sysClr val="windowText" lastClr="000000"/>
                </a:solidFill>
                <a:cs typeface="Segoe UI"/>
              </a:rPr>
              <a:t> </a:t>
            </a:r>
            <a:r>
              <a:rPr sz="2471" kern="0" spc="-9" dirty="0">
                <a:solidFill>
                  <a:sysClr val="windowText" lastClr="000000"/>
                </a:solidFill>
                <a:cs typeface="Segoe UI"/>
              </a:rPr>
              <a:t>during childhood.</a:t>
            </a:r>
            <a:endParaRPr sz="2471" kern="0" dirty="0">
              <a:solidFill>
                <a:sysClr val="windowText" lastClr="000000"/>
              </a:solidFill>
              <a:cs typeface="Segoe UI"/>
            </a:endParaRPr>
          </a:p>
          <a:p>
            <a:pPr marL="293049" indent="-282403" defTabSz="806867">
              <a:spcBef>
                <a:spcPts val="627"/>
              </a:spcBef>
              <a:buClr>
                <a:srgbClr val="EF7E08"/>
              </a:buClr>
              <a:buFont typeface="Wingdings"/>
              <a:buChar char=""/>
              <a:tabLst>
                <a:tab pos="293049" algn="l"/>
                <a:tab pos="293610" algn="l"/>
              </a:tabLst>
            </a:pPr>
            <a:r>
              <a:rPr sz="2471" kern="0" dirty="0">
                <a:solidFill>
                  <a:sysClr val="windowText" lastClr="000000"/>
                </a:solidFill>
                <a:cs typeface="Segoe UI"/>
              </a:rPr>
              <a:t>Become</a:t>
            </a:r>
            <a:r>
              <a:rPr sz="2471" kern="0" spc="-106" dirty="0">
                <a:solidFill>
                  <a:sysClr val="windowText" lastClr="000000"/>
                </a:solidFill>
                <a:cs typeface="Segoe UI"/>
              </a:rPr>
              <a:t> </a:t>
            </a:r>
            <a:r>
              <a:rPr sz="2471" kern="0" dirty="0">
                <a:solidFill>
                  <a:sysClr val="windowText" lastClr="000000"/>
                </a:solidFill>
                <a:cs typeface="Segoe UI"/>
              </a:rPr>
              <a:t>aware</a:t>
            </a:r>
            <a:r>
              <a:rPr sz="2471" kern="0" spc="-71" dirty="0">
                <a:solidFill>
                  <a:sysClr val="windowText" lastClr="000000"/>
                </a:solidFill>
                <a:cs typeface="Segoe UI"/>
              </a:rPr>
              <a:t> </a:t>
            </a:r>
            <a:r>
              <a:rPr sz="2471" kern="0" dirty="0">
                <a:solidFill>
                  <a:sysClr val="windowText" lastClr="000000"/>
                </a:solidFill>
                <a:cs typeface="Segoe UI"/>
              </a:rPr>
              <a:t>of</a:t>
            </a:r>
            <a:r>
              <a:rPr sz="2471" kern="0" spc="-88" dirty="0">
                <a:solidFill>
                  <a:sysClr val="windowText" lastClr="000000"/>
                </a:solidFill>
                <a:cs typeface="Segoe UI"/>
              </a:rPr>
              <a:t> </a:t>
            </a:r>
            <a:r>
              <a:rPr sz="2471" kern="0" dirty="0">
                <a:solidFill>
                  <a:sysClr val="windowText" lastClr="000000"/>
                </a:solidFill>
                <a:cs typeface="Segoe UI"/>
              </a:rPr>
              <a:t>eye</a:t>
            </a:r>
            <a:r>
              <a:rPr sz="2471" kern="0" spc="-84" dirty="0">
                <a:solidFill>
                  <a:sysClr val="windowText" lastClr="000000"/>
                </a:solidFill>
                <a:cs typeface="Segoe UI"/>
              </a:rPr>
              <a:t> </a:t>
            </a:r>
            <a:r>
              <a:rPr sz="2471" kern="0" dirty="0">
                <a:solidFill>
                  <a:sysClr val="windowText" lastClr="000000"/>
                </a:solidFill>
                <a:cs typeface="Segoe UI"/>
              </a:rPr>
              <a:t>problems</a:t>
            </a:r>
            <a:r>
              <a:rPr sz="2471" kern="0" spc="-75" dirty="0">
                <a:solidFill>
                  <a:sysClr val="windowText" lastClr="000000"/>
                </a:solidFill>
                <a:cs typeface="Segoe UI"/>
              </a:rPr>
              <a:t> </a:t>
            </a:r>
            <a:r>
              <a:rPr sz="2471" kern="0" dirty="0">
                <a:solidFill>
                  <a:sysClr val="windowText" lastClr="000000"/>
                </a:solidFill>
                <a:cs typeface="Segoe UI"/>
              </a:rPr>
              <a:t>that</a:t>
            </a:r>
            <a:r>
              <a:rPr sz="2471" kern="0" spc="-75" dirty="0">
                <a:solidFill>
                  <a:sysClr val="windowText" lastClr="000000"/>
                </a:solidFill>
                <a:cs typeface="Segoe UI"/>
              </a:rPr>
              <a:t> </a:t>
            </a:r>
            <a:r>
              <a:rPr sz="2471" kern="0" dirty="0">
                <a:solidFill>
                  <a:sysClr val="windowText" lastClr="000000"/>
                </a:solidFill>
                <a:cs typeface="Segoe UI"/>
              </a:rPr>
              <a:t>affect</a:t>
            </a:r>
            <a:r>
              <a:rPr sz="2471" kern="0" spc="-93" dirty="0">
                <a:solidFill>
                  <a:sysClr val="windowText" lastClr="000000"/>
                </a:solidFill>
                <a:cs typeface="Segoe UI"/>
              </a:rPr>
              <a:t> </a:t>
            </a:r>
            <a:r>
              <a:rPr sz="2471" kern="0" spc="-9" dirty="0">
                <a:solidFill>
                  <a:sysClr val="windowText" lastClr="000000"/>
                </a:solidFill>
                <a:cs typeface="Segoe UI"/>
              </a:rPr>
              <a:t>vision.</a:t>
            </a:r>
            <a:endParaRPr sz="2471" kern="0" dirty="0">
              <a:solidFill>
                <a:sysClr val="windowText" lastClr="000000"/>
              </a:solidFill>
              <a:cs typeface="Segoe UI"/>
            </a:endParaRPr>
          </a:p>
          <a:p>
            <a:pPr marL="293049" marR="4483" indent="-282403" defTabSz="806867">
              <a:spcBef>
                <a:spcPts val="613"/>
              </a:spcBef>
              <a:buClr>
                <a:srgbClr val="EF7E08"/>
              </a:buClr>
              <a:buFont typeface="Wingdings"/>
              <a:buChar char=""/>
              <a:tabLst>
                <a:tab pos="293049" algn="l"/>
                <a:tab pos="293610" algn="l"/>
              </a:tabLst>
            </a:pPr>
            <a:r>
              <a:rPr sz="2471" kern="0" dirty="0">
                <a:solidFill>
                  <a:sysClr val="windowText" lastClr="000000"/>
                </a:solidFill>
                <a:cs typeface="Segoe UI"/>
              </a:rPr>
              <a:t>Identify</a:t>
            </a:r>
            <a:r>
              <a:rPr sz="2471" kern="0" spc="-79" dirty="0">
                <a:solidFill>
                  <a:sysClr val="windowText" lastClr="000000"/>
                </a:solidFill>
                <a:cs typeface="Segoe UI"/>
              </a:rPr>
              <a:t> </a:t>
            </a:r>
            <a:r>
              <a:rPr sz="2471" kern="0" dirty="0">
                <a:solidFill>
                  <a:sysClr val="windowText" lastClr="000000"/>
                </a:solidFill>
                <a:cs typeface="Segoe UI"/>
              </a:rPr>
              <a:t>the</a:t>
            </a:r>
            <a:r>
              <a:rPr sz="2471" kern="0" spc="-75" dirty="0">
                <a:solidFill>
                  <a:sysClr val="windowText" lastClr="000000"/>
                </a:solidFill>
                <a:cs typeface="Segoe UI"/>
              </a:rPr>
              <a:t> </a:t>
            </a:r>
            <a:r>
              <a:rPr sz="2471" kern="0" dirty="0">
                <a:solidFill>
                  <a:sysClr val="windowText" lastClr="000000"/>
                </a:solidFill>
                <a:cs typeface="Segoe UI"/>
              </a:rPr>
              <a:t>steps</a:t>
            </a:r>
            <a:r>
              <a:rPr sz="2471" kern="0" spc="-79" dirty="0">
                <a:solidFill>
                  <a:sysClr val="windowText" lastClr="000000"/>
                </a:solidFill>
                <a:cs typeface="Segoe UI"/>
              </a:rPr>
              <a:t> </a:t>
            </a:r>
            <a:r>
              <a:rPr sz="2471" kern="0" dirty="0">
                <a:solidFill>
                  <a:sysClr val="windowText" lastClr="000000"/>
                </a:solidFill>
                <a:cs typeface="Segoe UI"/>
              </a:rPr>
              <a:t>of</a:t>
            </a:r>
            <a:r>
              <a:rPr sz="2471" kern="0" spc="-88" dirty="0">
                <a:solidFill>
                  <a:sysClr val="windowText" lastClr="000000"/>
                </a:solidFill>
                <a:cs typeface="Segoe UI"/>
              </a:rPr>
              <a:t> </a:t>
            </a:r>
            <a:r>
              <a:rPr sz="2471" kern="0" dirty="0">
                <a:solidFill>
                  <a:sysClr val="windowText" lastClr="000000"/>
                </a:solidFill>
                <a:cs typeface="Segoe UI"/>
              </a:rPr>
              <a:t>Visual</a:t>
            </a:r>
            <a:r>
              <a:rPr sz="2471" kern="0" spc="-84" dirty="0">
                <a:solidFill>
                  <a:sysClr val="windowText" lastClr="000000"/>
                </a:solidFill>
                <a:cs typeface="Segoe UI"/>
              </a:rPr>
              <a:t> </a:t>
            </a:r>
            <a:r>
              <a:rPr sz="2471" kern="0" dirty="0">
                <a:solidFill>
                  <a:sysClr val="windowText" lastClr="000000"/>
                </a:solidFill>
                <a:cs typeface="Segoe UI"/>
              </a:rPr>
              <a:t>Acuity</a:t>
            </a:r>
            <a:r>
              <a:rPr sz="2471" kern="0" spc="-88" dirty="0">
                <a:solidFill>
                  <a:sysClr val="windowText" lastClr="000000"/>
                </a:solidFill>
                <a:cs typeface="Segoe UI"/>
              </a:rPr>
              <a:t> </a:t>
            </a:r>
            <a:r>
              <a:rPr sz="2471" kern="0" spc="-9" dirty="0">
                <a:solidFill>
                  <a:sysClr val="windowText" lastClr="000000"/>
                </a:solidFill>
                <a:cs typeface="Segoe UI"/>
              </a:rPr>
              <a:t>(VA)</a:t>
            </a:r>
            <a:r>
              <a:rPr sz="2471" kern="0" spc="-75" dirty="0">
                <a:solidFill>
                  <a:sysClr val="windowText" lastClr="000000"/>
                </a:solidFill>
                <a:cs typeface="Segoe UI"/>
              </a:rPr>
              <a:t> </a:t>
            </a:r>
            <a:r>
              <a:rPr sz="2471" kern="0" dirty="0">
                <a:solidFill>
                  <a:sysClr val="windowText" lastClr="000000"/>
                </a:solidFill>
                <a:cs typeface="Segoe UI"/>
              </a:rPr>
              <a:t>screening</a:t>
            </a:r>
            <a:r>
              <a:rPr sz="2471" kern="0" spc="-84" dirty="0">
                <a:solidFill>
                  <a:sysClr val="windowText" lastClr="000000"/>
                </a:solidFill>
                <a:cs typeface="Segoe UI"/>
              </a:rPr>
              <a:t> </a:t>
            </a:r>
            <a:r>
              <a:rPr sz="2471" kern="0" dirty="0">
                <a:solidFill>
                  <a:sysClr val="windowText" lastClr="000000"/>
                </a:solidFill>
                <a:cs typeface="Segoe UI"/>
              </a:rPr>
              <a:t>and</a:t>
            </a:r>
            <a:r>
              <a:rPr sz="2471" kern="0" spc="-79" dirty="0">
                <a:solidFill>
                  <a:sysClr val="windowText" lastClr="000000"/>
                </a:solidFill>
                <a:cs typeface="Segoe UI"/>
              </a:rPr>
              <a:t> </a:t>
            </a:r>
            <a:r>
              <a:rPr sz="2471" kern="0" spc="-9" dirty="0">
                <a:solidFill>
                  <a:sysClr val="windowText" lastClr="000000"/>
                </a:solidFill>
                <a:cs typeface="Segoe UI"/>
              </a:rPr>
              <a:t>document results.</a:t>
            </a:r>
            <a:endParaRPr sz="2471" kern="0" dirty="0">
              <a:solidFill>
                <a:sysClr val="windowText" lastClr="000000"/>
              </a:solidFill>
              <a:cs typeface="Segoe UI"/>
            </a:endParaRPr>
          </a:p>
        </p:txBody>
      </p:sp>
      <p:sp>
        <p:nvSpPr>
          <p:cNvPr id="7" name="Rectangle 2">
            <a:extLst>
              <a:ext uri="{FF2B5EF4-FFF2-40B4-BE49-F238E27FC236}">
                <a16:creationId xmlns:a16="http://schemas.microsoft.com/office/drawing/2014/main" id="{B69543BB-9255-2EB4-B7A0-2493DFD89BD1}"/>
              </a:ext>
            </a:extLst>
          </p:cNvPr>
          <p:cNvSpPr>
            <a:spLocks noChangeArrowheads="1"/>
          </p:cNvSpPr>
          <p:nvPr/>
        </p:nvSpPr>
        <p:spPr bwMode="auto">
          <a:xfrm>
            <a:off x="1583054" y="4423395"/>
            <a:ext cx="8483476" cy="1477328"/>
          </a:xfrm>
          <a:prstGeom prst="rect">
            <a:avLst/>
          </a:prstGeom>
          <a:solidFill>
            <a:schemeClr val="bg2"/>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Who needs to be trained</a:t>
            </a:r>
            <a:r>
              <a:rPr kumimoji="0" lang="en-US" altLang="en-US" sz="1800" b="0" i="0" u="none" strike="noStrike" cap="none" normalizeH="0" baseline="0" dirty="0">
                <a:ln>
                  <a:noFill/>
                </a:ln>
                <a:solidFill>
                  <a:schemeClr val="tx1"/>
                </a:solidFill>
                <a:effectLst/>
              </a:rPr>
              <a:t>: All providers and staff involved in screenings, as well as those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rPr>
              <a:t>responsible for training others.</a:t>
            </a:r>
          </a:p>
          <a:p>
            <a:pPr marL="0" marR="0" lvl="0" indent="0" algn="l" defTabSz="914400" rtl="0" eaLnBrk="0" fontAlgn="base" latinLnBrk="0" hangingPunct="0">
              <a:lnSpc>
                <a:spcPct val="100000"/>
              </a:lnSpc>
              <a:spcBef>
                <a:spcPct val="0"/>
              </a:spcBef>
              <a:spcAft>
                <a:spcPct val="0"/>
              </a:spcAft>
              <a:buClrTx/>
              <a:buSzTx/>
              <a:tabLst/>
            </a:pPr>
            <a:endParaRPr lang="en-US" altLang="en-US" dirty="0"/>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Frequency</a:t>
            </a:r>
            <a:r>
              <a:rPr kumimoji="0" lang="en-US" altLang="en-US" sz="1800" b="0" i="0" u="none" strike="noStrike" cap="none" normalizeH="0" baseline="0" dirty="0">
                <a:ln>
                  <a:noFill/>
                </a:ln>
                <a:solidFill>
                  <a:schemeClr val="tx1"/>
                </a:solidFill>
                <a:effectLst/>
              </a:rPr>
              <a:t>: The training is required for all new hires and must be repeated every 4 years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rPr>
              <a:t>thereafter.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573" y="355653"/>
            <a:ext cx="10978219" cy="627736"/>
          </a:xfrm>
          <a:prstGeom prst="rect">
            <a:avLst/>
          </a:prstGeom>
        </p:spPr>
        <p:txBody>
          <a:bodyPr vert="horz" wrap="square" lIns="0" tIns="12065" rIns="0" bIns="0" rtlCol="0" anchor="t" anchorCtr="0">
            <a:spAutoFit/>
          </a:bodyPr>
          <a:lstStyle/>
          <a:p>
            <a:pPr marL="2225040" marR="5080" indent="-1061085">
              <a:lnSpc>
                <a:spcPct val="100000"/>
              </a:lnSpc>
              <a:spcBef>
                <a:spcPts val="95"/>
              </a:spcBef>
            </a:pPr>
            <a:r>
              <a:rPr sz="4000" b="1" dirty="0">
                <a:solidFill>
                  <a:schemeClr val="accent5">
                    <a:lumMod val="75000"/>
                  </a:schemeClr>
                </a:solidFill>
              </a:rPr>
              <a:t>Common</a:t>
            </a:r>
            <a:r>
              <a:rPr sz="4000" b="1" spc="-125" dirty="0">
                <a:solidFill>
                  <a:schemeClr val="accent5">
                    <a:lumMod val="75000"/>
                  </a:schemeClr>
                </a:solidFill>
              </a:rPr>
              <a:t> </a:t>
            </a:r>
            <a:r>
              <a:rPr sz="4000" b="1" dirty="0">
                <a:solidFill>
                  <a:schemeClr val="accent5">
                    <a:lumMod val="75000"/>
                  </a:schemeClr>
                </a:solidFill>
              </a:rPr>
              <a:t>Causes</a:t>
            </a:r>
            <a:r>
              <a:rPr sz="4000" b="1" spc="-145" dirty="0">
                <a:solidFill>
                  <a:schemeClr val="accent5">
                    <a:lumMod val="75000"/>
                  </a:schemeClr>
                </a:solidFill>
              </a:rPr>
              <a:t> </a:t>
            </a:r>
            <a:r>
              <a:rPr sz="4000" b="1" spc="-25" dirty="0">
                <a:solidFill>
                  <a:schemeClr val="accent5">
                    <a:lumMod val="75000"/>
                  </a:schemeClr>
                </a:solidFill>
              </a:rPr>
              <a:t>of </a:t>
            </a:r>
            <a:r>
              <a:rPr sz="4000" b="1" spc="-10" dirty="0">
                <a:solidFill>
                  <a:schemeClr val="accent5">
                    <a:lumMod val="75000"/>
                  </a:schemeClr>
                </a:solidFill>
              </a:rPr>
              <a:t>Amblyopia</a:t>
            </a:r>
            <a:endParaRPr sz="4000" b="1" dirty="0">
              <a:solidFill>
                <a:schemeClr val="accent5">
                  <a:lumMod val="75000"/>
                </a:schemeClr>
              </a:solidFill>
            </a:endParaRPr>
          </a:p>
        </p:txBody>
      </p:sp>
      <p:sp>
        <p:nvSpPr>
          <p:cNvPr id="3" name="object 3"/>
          <p:cNvSpPr txBox="1"/>
          <p:nvPr/>
        </p:nvSpPr>
        <p:spPr>
          <a:xfrm>
            <a:off x="952246" y="983389"/>
            <a:ext cx="7053580" cy="1981835"/>
          </a:xfrm>
          <a:prstGeom prst="rect">
            <a:avLst/>
          </a:prstGeom>
        </p:spPr>
        <p:txBody>
          <a:bodyPr vert="horz" wrap="square" lIns="0" tIns="113664" rIns="0" bIns="0" rtlCol="0">
            <a:spAutoFit/>
          </a:bodyPr>
          <a:lstStyle/>
          <a:p>
            <a:pPr marL="12700" algn="just">
              <a:spcBef>
                <a:spcPts val="894"/>
              </a:spcBef>
            </a:pPr>
            <a:r>
              <a:rPr lang="en-US" sz="3200" dirty="0">
                <a:solidFill>
                  <a:srgbClr val="003C59"/>
                </a:solidFill>
                <a:latin typeface="Arial"/>
                <a:cs typeface="Arial"/>
              </a:rPr>
              <a:t>3</a:t>
            </a:r>
            <a:r>
              <a:rPr sz="3200" dirty="0">
                <a:solidFill>
                  <a:srgbClr val="003C59"/>
                </a:solidFill>
                <a:latin typeface="Arial"/>
                <a:cs typeface="Arial"/>
              </a:rPr>
              <a:t>.</a:t>
            </a:r>
            <a:r>
              <a:rPr sz="3200" spc="484" dirty="0">
                <a:solidFill>
                  <a:srgbClr val="003C59"/>
                </a:solidFill>
                <a:latin typeface="Arial"/>
                <a:cs typeface="Arial"/>
              </a:rPr>
              <a:t> </a:t>
            </a:r>
            <a:r>
              <a:rPr sz="3200" spc="-10" dirty="0">
                <a:solidFill>
                  <a:srgbClr val="003C59"/>
                </a:solidFill>
                <a:cs typeface="Arial"/>
              </a:rPr>
              <a:t>Obstruction</a:t>
            </a:r>
            <a:endParaRPr sz="3200" dirty="0">
              <a:cs typeface="Arial"/>
            </a:endParaRPr>
          </a:p>
          <a:p>
            <a:pPr marL="800100" marR="5080" indent="-387350">
              <a:spcBef>
                <a:spcPts val="690"/>
              </a:spcBef>
            </a:pPr>
            <a:r>
              <a:rPr sz="2800" dirty="0">
                <a:solidFill>
                  <a:srgbClr val="003C59"/>
                </a:solidFill>
                <a:cs typeface="Arial"/>
              </a:rPr>
              <a:t>b.</a:t>
            </a:r>
            <a:r>
              <a:rPr sz="2800" spc="20" dirty="0">
                <a:solidFill>
                  <a:srgbClr val="003C59"/>
                </a:solidFill>
                <a:cs typeface="Arial"/>
              </a:rPr>
              <a:t> </a:t>
            </a:r>
            <a:r>
              <a:rPr sz="2800" dirty="0">
                <a:solidFill>
                  <a:srgbClr val="003C59"/>
                </a:solidFill>
                <a:cs typeface="Arial"/>
              </a:rPr>
              <a:t>Cataract:</a:t>
            </a:r>
            <a:r>
              <a:rPr sz="2800" spc="-55" dirty="0">
                <a:solidFill>
                  <a:srgbClr val="003C59"/>
                </a:solidFill>
                <a:cs typeface="Arial"/>
              </a:rPr>
              <a:t> </a:t>
            </a:r>
            <a:r>
              <a:rPr sz="2800" dirty="0">
                <a:solidFill>
                  <a:srgbClr val="003C59"/>
                </a:solidFill>
                <a:cs typeface="Arial"/>
              </a:rPr>
              <a:t>condition</a:t>
            </a:r>
            <a:r>
              <a:rPr sz="2800" spc="-35" dirty="0">
                <a:solidFill>
                  <a:srgbClr val="003C59"/>
                </a:solidFill>
                <a:cs typeface="Arial"/>
              </a:rPr>
              <a:t> </a:t>
            </a:r>
            <a:r>
              <a:rPr sz="2800" dirty="0">
                <a:solidFill>
                  <a:srgbClr val="003C59"/>
                </a:solidFill>
                <a:cs typeface="Arial"/>
              </a:rPr>
              <a:t>in</a:t>
            </a:r>
            <a:r>
              <a:rPr sz="2800" spc="-50" dirty="0">
                <a:solidFill>
                  <a:srgbClr val="003C59"/>
                </a:solidFill>
                <a:cs typeface="Arial"/>
              </a:rPr>
              <a:t> </a:t>
            </a:r>
            <a:r>
              <a:rPr sz="2800" dirty="0">
                <a:solidFill>
                  <a:srgbClr val="003C59"/>
                </a:solidFill>
                <a:cs typeface="Arial"/>
              </a:rPr>
              <a:t>which</a:t>
            </a:r>
            <a:r>
              <a:rPr sz="2800" spc="-30" dirty="0">
                <a:solidFill>
                  <a:srgbClr val="003C59"/>
                </a:solidFill>
                <a:cs typeface="Arial"/>
              </a:rPr>
              <a:t> </a:t>
            </a:r>
            <a:r>
              <a:rPr sz="2800" dirty="0">
                <a:solidFill>
                  <a:srgbClr val="003C59"/>
                </a:solidFill>
                <a:cs typeface="Arial"/>
              </a:rPr>
              <a:t>the</a:t>
            </a:r>
            <a:r>
              <a:rPr sz="2800" spc="-40" dirty="0">
                <a:solidFill>
                  <a:srgbClr val="003C59"/>
                </a:solidFill>
                <a:cs typeface="Arial"/>
              </a:rPr>
              <a:t> </a:t>
            </a:r>
            <a:r>
              <a:rPr sz="2800" dirty="0">
                <a:solidFill>
                  <a:srgbClr val="003C59"/>
                </a:solidFill>
                <a:cs typeface="Arial"/>
              </a:rPr>
              <a:t>lens</a:t>
            </a:r>
            <a:r>
              <a:rPr sz="2800" spc="-55" dirty="0">
                <a:solidFill>
                  <a:srgbClr val="003C59"/>
                </a:solidFill>
                <a:cs typeface="Arial"/>
              </a:rPr>
              <a:t> </a:t>
            </a:r>
            <a:r>
              <a:rPr sz="2800" spc="-25" dirty="0">
                <a:solidFill>
                  <a:srgbClr val="003C59"/>
                </a:solidFill>
                <a:cs typeface="Arial"/>
              </a:rPr>
              <a:t>of </a:t>
            </a:r>
            <a:r>
              <a:rPr sz="2800" dirty="0">
                <a:solidFill>
                  <a:srgbClr val="003C59"/>
                </a:solidFill>
                <a:cs typeface="Arial"/>
              </a:rPr>
              <a:t>the</a:t>
            </a:r>
            <a:r>
              <a:rPr sz="2800" spc="-70" dirty="0">
                <a:solidFill>
                  <a:srgbClr val="003C59"/>
                </a:solidFill>
                <a:cs typeface="Arial"/>
              </a:rPr>
              <a:t> </a:t>
            </a:r>
            <a:r>
              <a:rPr sz="2800" dirty="0">
                <a:solidFill>
                  <a:srgbClr val="003C59"/>
                </a:solidFill>
                <a:cs typeface="Arial"/>
              </a:rPr>
              <a:t>eye</a:t>
            </a:r>
            <a:r>
              <a:rPr sz="2800" spc="-85" dirty="0">
                <a:solidFill>
                  <a:srgbClr val="003C59"/>
                </a:solidFill>
                <a:cs typeface="Arial"/>
              </a:rPr>
              <a:t> </a:t>
            </a:r>
            <a:r>
              <a:rPr sz="2800" dirty="0">
                <a:solidFill>
                  <a:srgbClr val="003C59"/>
                </a:solidFill>
                <a:cs typeface="Arial"/>
              </a:rPr>
              <a:t>becomes</a:t>
            </a:r>
            <a:r>
              <a:rPr sz="2800" spc="-60" dirty="0">
                <a:solidFill>
                  <a:srgbClr val="003C59"/>
                </a:solidFill>
                <a:cs typeface="Arial"/>
              </a:rPr>
              <a:t> </a:t>
            </a:r>
            <a:r>
              <a:rPr sz="2800" dirty="0">
                <a:solidFill>
                  <a:srgbClr val="003C59"/>
                </a:solidFill>
                <a:cs typeface="Arial"/>
              </a:rPr>
              <a:t>progressively</a:t>
            </a:r>
            <a:r>
              <a:rPr sz="2800" spc="-70" dirty="0">
                <a:solidFill>
                  <a:srgbClr val="003C59"/>
                </a:solidFill>
                <a:cs typeface="Arial"/>
              </a:rPr>
              <a:t> </a:t>
            </a:r>
            <a:r>
              <a:rPr sz="2800" spc="-10" dirty="0">
                <a:solidFill>
                  <a:srgbClr val="003C59"/>
                </a:solidFill>
                <a:cs typeface="Arial"/>
              </a:rPr>
              <a:t>cloudy, </a:t>
            </a:r>
            <a:r>
              <a:rPr sz="2800" dirty="0">
                <a:solidFill>
                  <a:srgbClr val="003C59"/>
                </a:solidFill>
                <a:cs typeface="Arial"/>
              </a:rPr>
              <a:t>resulting</a:t>
            </a:r>
            <a:r>
              <a:rPr sz="2800" spc="-60" dirty="0">
                <a:solidFill>
                  <a:srgbClr val="003C59"/>
                </a:solidFill>
                <a:cs typeface="Arial"/>
              </a:rPr>
              <a:t> </a:t>
            </a:r>
            <a:r>
              <a:rPr sz="2800" dirty="0">
                <a:solidFill>
                  <a:srgbClr val="003C59"/>
                </a:solidFill>
                <a:cs typeface="Arial"/>
              </a:rPr>
              <a:t>in</a:t>
            </a:r>
            <a:r>
              <a:rPr sz="2800" spc="-60" dirty="0">
                <a:solidFill>
                  <a:srgbClr val="003C59"/>
                </a:solidFill>
                <a:cs typeface="Arial"/>
              </a:rPr>
              <a:t> </a:t>
            </a:r>
            <a:r>
              <a:rPr sz="2800" dirty="0">
                <a:solidFill>
                  <a:srgbClr val="003C59"/>
                </a:solidFill>
                <a:cs typeface="Arial"/>
              </a:rPr>
              <a:t>blurred</a:t>
            </a:r>
            <a:r>
              <a:rPr sz="2800" spc="-45" dirty="0">
                <a:solidFill>
                  <a:srgbClr val="003C59"/>
                </a:solidFill>
                <a:cs typeface="Arial"/>
              </a:rPr>
              <a:t> </a:t>
            </a:r>
            <a:r>
              <a:rPr sz="2800" spc="-10" dirty="0">
                <a:solidFill>
                  <a:srgbClr val="003C59"/>
                </a:solidFill>
                <a:cs typeface="Arial"/>
              </a:rPr>
              <a:t>vision.</a:t>
            </a:r>
            <a:endParaRPr sz="2800" dirty="0">
              <a:cs typeface="Arial"/>
            </a:endParaRPr>
          </a:p>
        </p:txBody>
      </p:sp>
      <p:pic>
        <p:nvPicPr>
          <p:cNvPr id="4" name="object 4"/>
          <p:cNvPicPr/>
          <p:nvPr/>
        </p:nvPicPr>
        <p:blipFill>
          <a:blip r:embed="rId3" cstate="print"/>
          <a:stretch>
            <a:fillRect/>
          </a:stretch>
        </p:blipFill>
        <p:spPr>
          <a:xfrm>
            <a:off x="5932932" y="2747772"/>
            <a:ext cx="3776281" cy="2654373"/>
          </a:xfrm>
          <a:prstGeom prst="rect">
            <a:avLst/>
          </a:prstGeom>
        </p:spPr>
      </p:pic>
      <p:sp>
        <p:nvSpPr>
          <p:cNvPr id="5" name="object 5"/>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6" name="object 6"/>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573" y="355653"/>
            <a:ext cx="10978219" cy="627736"/>
          </a:xfrm>
          <a:prstGeom prst="rect">
            <a:avLst/>
          </a:prstGeom>
        </p:spPr>
        <p:txBody>
          <a:bodyPr vert="horz" wrap="square" lIns="0" tIns="12065" rIns="0" bIns="0" rtlCol="0" anchor="t" anchorCtr="0">
            <a:spAutoFit/>
          </a:bodyPr>
          <a:lstStyle/>
          <a:p>
            <a:pPr marL="2225040" marR="5080" indent="-1061085">
              <a:lnSpc>
                <a:spcPct val="100000"/>
              </a:lnSpc>
              <a:spcBef>
                <a:spcPts val="95"/>
              </a:spcBef>
            </a:pPr>
            <a:r>
              <a:rPr sz="4000" b="1" dirty="0">
                <a:solidFill>
                  <a:schemeClr val="accent5">
                    <a:lumMod val="75000"/>
                  </a:schemeClr>
                </a:solidFill>
              </a:rPr>
              <a:t>Common</a:t>
            </a:r>
            <a:r>
              <a:rPr sz="4000" b="1" spc="-125" dirty="0">
                <a:solidFill>
                  <a:schemeClr val="accent5">
                    <a:lumMod val="75000"/>
                  </a:schemeClr>
                </a:solidFill>
              </a:rPr>
              <a:t> </a:t>
            </a:r>
            <a:r>
              <a:rPr sz="4000" b="1" dirty="0">
                <a:solidFill>
                  <a:schemeClr val="accent5">
                    <a:lumMod val="75000"/>
                  </a:schemeClr>
                </a:solidFill>
              </a:rPr>
              <a:t>Causes</a:t>
            </a:r>
            <a:r>
              <a:rPr sz="4000" b="1" spc="-145" dirty="0">
                <a:solidFill>
                  <a:schemeClr val="accent5">
                    <a:lumMod val="75000"/>
                  </a:schemeClr>
                </a:solidFill>
              </a:rPr>
              <a:t> </a:t>
            </a:r>
            <a:r>
              <a:rPr sz="4000" b="1" spc="-25" dirty="0">
                <a:solidFill>
                  <a:schemeClr val="accent5">
                    <a:lumMod val="75000"/>
                  </a:schemeClr>
                </a:solidFill>
              </a:rPr>
              <a:t>of </a:t>
            </a:r>
            <a:r>
              <a:rPr sz="4000" b="1" spc="-10" dirty="0">
                <a:solidFill>
                  <a:schemeClr val="accent5">
                    <a:lumMod val="75000"/>
                  </a:schemeClr>
                </a:solidFill>
              </a:rPr>
              <a:t>Amblyopia</a:t>
            </a:r>
            <a:endParaRPr sz="4000" b="1" dirty="0">
              <a:solidFill>
                <a:schemeClr val="accent5">
                  <a:lumMod val="75000"/>
                </a:schemeClr>
              </a:solidFill>
            </a:endParaRPr>
          </a:p>
        </p:txBody>
      </p:sp>
      <p:sp>
        <p:nvSpPr>
          <p:cNvPr id="3" name="object 3"/>
          <p:cNvSpPr txBox="1"/>
          <p:nvPr/>
        </p:nvSpPr>
        <p:spPr>
          <a:xfrm>
            <a:off x="952246" y="983389"/>
            <a:ext cx="7053580" cy="1558759"/>
          </a:xfrm>
          <a:prstGeom prst="rect">
            <a:avLst/>
          </a:prstGeom>
        </p:spPr>
        <p:txBody>
          <a:bodyPr vert="horz" wrap="square" lIns="0" tIns="113664" rIns="0" bIns="0" rtlCol="0">
            <a:spAutoFit/>
          </a:bodyPr>
          <a:lstStyle/>
          <a:p>
            <a:pPr marL="12700" algn="just">
              <a:spcBef>
                <a:spcPts val="894"/>
              </a:spcBef>
            </a:pPr>
            <a:r>
              <a:rPr lang="en-US" sz="3200" dirty="0">
                <a:solidFill>
                  <a:srgbClr val="003C59"/>
                </a:solidFill>
                <a:cs typeface="Arial"/>
              </a:rPr>
              <a:t>3. Cyst</a:t>
            </a:r>
            <a:endParaRPr sz="3200" dirty="0">
              <a:cs typeface="Arial"/>
            </a:endParaRPr>
          </a:p>
          <a:p>
            <a:pPr marL="742950" marR="5080" indent="-330200">
              <a:spcBef>
                <a:spcPts val="690"/>
              </a:spcBef>
            </a:pPr>
            <a:r>
              <a:rPr lang="en-US" sz="2800" dirty="0">
                <a:solidFill>
                  <a:srgbClr val="003C59"/>
                </a:solidFill>
                <a:cs typeface="Arial"/>
              </a:rPr>
              <a:t>c</a:t>
            </a:r>
            <a:r>
              <a:rPr sz="2800" dirty="0">
                <a:solidFill>
                  <a:srgbClr val="003C59"/>
                </a:solidFill>
                <a:cs typeface="Arial"/>
              </a:rPr>
              <a:t>.</a:t>
            </a:r>
            <a:r>
              <a:rPr sz="2800" spc="20" dirty="0">
                <a:solidFill>
                  <a:srgbClr val="003C59"/>
                </a:solidFill>
                <a:cs typeface="Arial"/>
              </a:rPr>
              <a:t> </a:t>
            </a:r>
            <a:r>
              <a:rPr lang="en-US" sz="2800" kern="0" dirty="0">
                <a:solidFill>
                  <a:sysClr val="windowText" lastClr="000000"/>
                </a:solidFill>
                <a:cs typeface="Segoe UI"/>
              </a:rPr>
              <a:t>swelling/lump</a:t>
            </a:r>
            <a:r>
              <a:rPr lang="en-US" sz="2800" kern="0" spc="18" dirty="0">
                <a:solidFill>
                  <a:sysClr val="windowText" lastClr="000000"/>
                </a:solidFill>
                <a:cs typeface="Segoe UI"/>
              </a:rPr>
              <a:t> </a:t>
            </a:r>
            <a:r>
              <a:rPr lang="en-US" sz="2800" kern="0" dirty="0">
                <a:solidFill>
                  <a:sysClr val="windowText" lastClr="000000"/>
                </a:solidFill>
                <a:cs typeface="Segoe UI"/>
              </a:rPr>
              <a:t>caused</a:t>
            </a:r>
            <a:r>
              <a:rPr lang="en-US" sz="2800" kern="0" spc="-9" dirty="0">
                <a:solidFill>
                  <a:sysClr val="windowText" lastClr="000000"/>
                </a:solidFill>
                <a:cs typeface="Segoe UI"/>
              </a:rPr>
              <a:t> </a:t>
            </a:r>
            <a:r>
              <a:rPr lang="en-US" sz="2800" kern="0" dirty="0">
                <a:solidFill>
                  <a:sysClr val="windowText" lastClr="000000"/>
                </a:solidFill>
                <a:cs typeface="Segoe UI"/>
              </a:rPr>
              <a:t>by</a:t>
            </a:r>
            <a:r>
              <a:rPr lang="en-US" sz="2800" kern="0" spc="-22" dirty="0">
                <a:solidFill>
                  <a:sysClr val="windowText" lastClr="000000"/>
                </a:solidFill>
                <a:cs typeface="Segoe UI"/>
              </a:rPr>
              <a:t> </a:t>
            </a:r>
            <a:r>
              <a:rPr lang="en-US" sz="2800" kern="0" spc="-9" dirty="0">
                <a:solidFill>
                  <a:sysClr val="windowText" lastClr="000000"/>
                </a:solidFill>
                <a:cs typeface="Segoe UI"/>
              </a:rPr>
              <a:t>liquid, </a:t>
            </a:r>
            <a:r>
              <a:rPr lang="en-US" sz="2800" kern="0" dirty="0">
                <a:solidFill>
                  <a:sysClr val="windowText" lastClr="000000"/>
                </a:solidFill>
                <a:cs typeface="Segoe UI"/>
              </a:rPr>
              <a:t>semisolid,</a:t>
            </a:r>
            <a:r>
              <a:rPr lang="en-US" sz="2800" kern="0" spc="-13" dirty="0">
                <a:solidFill>
                  <a:sysClr val="windowText" lastClr="000000"/>
                </a:solidFill>
                <a:cs typeface="Segoe UI"/>
              </a:rPr>
              <a:t> </a:t>
            </a:r>
            <a:r>
              <a:rPr lang="en-US" sz="2800" kern="0" dirty="0">
                <a:solidFill>
                  <a:sysClr val="windowText" lastClr="000000"/>
                </a:solidFill>
                <a:cs typeface="Segoe UI"/>
              </a:rPr>
              <a:t>or gaseous</a:t>
            </a:r>
            <a:r>
              <a:rPr lang="en-US" sz="2800" kern="0" spc="-22" dirty="0">
                <a:solidFill>
                  <a:sysClr val="windowText" lastClr="000000"/>
                </a:solidFill>
                <a:cs typeface="Segoe UI"/>
              </a:rPr>
              <a:t> </a:t>
            </a:r>
            <a:r>
              <a:rPr lang="en-US" sz="2800" kern="0" dirty="0">
                <a:solidFill>
                  <a:sysClr val="windowText" lastClr="000000"/>
                </a:solidFill>
                <a:cs typeface="Segoe UI"/>
              </a:rPr>
              <a:t>filled</a:t>
            </a:r>
            <a:r>
              <a:rPr lang="en-US" sz="2800" kern="0" spc="-4" dirty="0">
                <a:solidFill>
                  <a:sysClr val="windowText" lastClr="000000"/>
                </a:solidFill>
                <a:cs typeface="Segoe UI"/>
              </a:rPr>
              <a:t> </a:t>
            </a:r>
            <a:r>
              <a:rPr lang="en-US" sz="2800" kern="0" spc="-9" dirty="0">
                <a:solidFill>
                  <a:sysClr val="windowText" lastClr="000000"/>
                </a:solidFill>
                <a:cs typeface="Segoe UI"/>
              </a:rPr>
              <a:t>capsule </a:t>
            </a:r>
            <a:endParaRPr sz="2800" dirty="0">
              <a:cs typeface="Arial"/>
            </a:endParaRPr>
          </a:p>
        </p:txBody>
      </p:sp>
      <p:sp>
        <p:nvSpPr>
          <p:cNvPr id="5" name="object 5"/>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6" name="object 6"/>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31</a:t>
            </a:fld>
            <a:endParaRPr spc="-25" dirty="0"/>
          </a:p>
        </p:txBody>
      </p:sp>
      <p:pic>
        <p:nvPicPr>
          <p:cNvPr id="7" name="object 8">
            <a:extLst>
              <a:ext uri="{FF2B5EF4-FFF2-40B4-BE49-F238E27FC236}">
                <a16:creationId xmlns:a16="http://schemas.microsoft.com/office/drawing/2014/main" id="{9B78DE65-8137-DC9A-1BD1-8FB2CAE1D3C2}"/>
              </a:ext>
            </a:extLst>
          </p:cNvPr>
          <p:cNvPicPr/>
          <p:nvPr/>
        </p:nvPicPr>
        <p:blipFill>
          <a:blip r:embed="rId3" cstate="print"/>
          <a:stretch>
            <a:fillRect/>
          </a:stretch>
        </p:blipFill>
        <p:spPr>
          <a:xfrm>
            <a:off x="6333981" y="2838450"/>
            <a:ext cx="2952893" cy="1999017"/>
          </a:xfrm>
          <a:prstGeom prst="rect">
            <a:avLst/>
          </a:prstGeom>
        </p:spPr>
      </p:pic>
    </p:spTree>
    <p:extLst>
      <p:ext uri="{BB962C8B-B14F-4D97-AF65-F5344CB8AC3E}">
        <p14:creationId xmlns:p14="http://schemas.microsoft.com/office/powerpoint/2010/main" val="2076067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0766" y="286940"/>
            <a:ext cx="8921003" cy="735418"/>
          </a:xfrm>
          <a:prstGeom prst="rect">
            <a:avLst/>
          </a:prstGeom>
        </p:spPr>
        <p:txBody>
          <a:bodyPr vert="horz" wrap="square" lIns="0" tIns="179666" rIns="0" bIns="0" rtlCol="0">
            <a:spAutoFit/>
          </a:bodyPr>
          <a:lstStyle/>
          <a:p>
            <a:pPr marL="11206">
              <a:spcBef>
                <a:spcPts val="88"/>
              </a:spcBef>
            </a:pPr>
            <a:r>
              <a:rPr b="1" spc="-31" dirty="0">
                <a:solidFill>
                  <a:schemeClr val="accent5">
                    <a:lumMod val="75000"/>
                  </a:schemeClr>
                </a:solidFill>
              </a:rPr>
              <a:t>Amblyopia:</a:t>
            </a:r>
            <a:r>
              <a:rPr b="1" spc="-172" dirty="0">
                <a:solidFill>
                  <a:schemeClr val="accent5">
                    <a:lumMod val="75000"/>
                  </a:schemeClr>
                </a:solidFill>
              </a:rPr>
              <a:t> </a:t>
            </a:r>
            <a:r>
              <a:rPr b="1" spc="-44" dirty="0">
                <a:solidFill>
                  <a:schemeClr val="accent5">
                    <a:lumMod val="75000"/>
                  </a:schemeClr>
                </a:solidFill>
              </a:rPr>
              <a:t>Treatment</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32</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040766" y="1195110"/>
            <a:ext cx="8859931" cy="3008490"/>
          </a:xfrm>
          <a:prstGeom prst="rect">
            <a:avLst/>
          </a:prstGeom>
        </p:spPr>
        <p:txBody>
          <a:bodyPr vert="horz" wrap="square" lIns="0" tIns="90207" rIns="0" bIns="0" rtlCol="0">
            <a:spAutoFit/>
          </a:bodyPr>
          <a:lstStyle/>
          <a:p>
            <a:pPr marL="293049" indent="-282403" defTabSz="806867">
              <a:spcBef>
                <a:spcPts val="710"/>
              </a:spcBef>
              <a:buClr>
                <a:srgbClr val="EF7E08"/>
              </a:buClr>
              <a:buFont typeface="Wingdings"/>
              <a:buChar char=""/>
              <a:tabLst>
                <a:tab pos="293049" algn="l"/>
                <a:tab pos="293610" algn="l"/>
              </a:tabLst>
            </a:pPr>
            <a:r>
              <a:rPr sz="2471" kern="0" dirty="0">
                <a:solidFill>
                  <a:sysClr val="windowText" lastClr="000000"/>
                </a:solidFill>
                <a:cs typeface="Segoe UI"/>
              </a:rPr>
              <a:t>Correcting</a:t>
            </a:r>
            <a:r>
              <a:rPr sz="2471" kern="0" spc="-88" dirty="0">
                <a:solidFill>
                  <a:sysClr val="windowText" lastClr="000000"/>
                </a:solidFill>
                <a:cs typeface="Segoe UI"/>
              </a:rPr>
              <a:t> </a:t>
            </a:r>
            <a:r>
              <a:rPr sz="2471" kern="0" dirty="0">
                <a:solidFill>
                  <a:sysClr val="windowText" lastClr="000000"/>
                </a:solidFill>
                <a:cs typeface="Segoe UI"/>
              </a:rPr>
              <a:t>the</a:t>
            </a:r>
            <a:r>
              <a:rPr sz="2471" kern="0" spc="-106" dirty="0">
                <a:solidFill>
                  <a:sysClr val="windowText" lastClr="000000"/>
                </a:solidFill>
                <a:cs typeface="Segoe UI"/>
              </a:rPr>
              <a:t> </a:t>
            </a:r>
            <a:r>
              <a:rPr sz="2471" kern="0" dirty="0">
                <a:solidFill>
                  <a:sysClr val="windowText" lastClr="000000"/>
                </a:solidFill>
                <a:cs typeface="Segoe UI"/>
              </a:rPr>
              <a:t>refractive</a:t>
            </a:r>
            <a:r>
              <a:rPr sz="2471" kern="0" spc="-101" dirty="0">
                <a:solidFill>
                  <a:sysClr val="windowText" lastClr="000000"/>
                </a:solidFill>
                <a:cs typeface="Segoe UI"/>
              </a:rPr>
              <a:t> </a:t>
            </a:r>
            <a:r>
              <a:rPr sz="2471" kern="0" dirty="0">
                <a:solidFill>
                  <a:sysClr val="windowText" lastClr="000000"/>
                </a:solidFill>
                <a:cs typeface="Segoe UI"/>
              </a:rPr>
              <a:t>errors</a:t>
            </a:r>
            <a:r>
              <a:rPr sz="2471" kern="0" spc="-101" dirty="0">
                <a:solidFill>
                  <a:sysClr val="windowText" lastClr="000000"/>
                </a:solidFill>
                <a:cs typeface="Segoe UI"/>
              </a:rPr>
              <a:t> </a:t>
            </a:r>
            <a:r>
              <a:rPr sz="2471" kern="0" dirty="0">
                <a:solidFill>
                  <a:sysClr val="windowText" lastClr="000000"/>
                </a:solidFill>
                <a:cs typeface="Segoe UI"/>
              </a:rPr>
              <a:t>(glasses</a:t>
            </a:r>
            <a:r>
              <a:rPr sz="2471" kern="0" spc="-97" dirty="0">
                <a:solidFill>
                  <a:sysClr val="windowText" lastClr="000000"/>
                </a:solidFill>
                <a:cs typeface="Segoe UI"/>
              </a:rPr>
              <a:t> </a:t>
            </a:r>
            <a:r>
              <a:rPr sz="2471" kern="0" dirty="0">
                <a:solidFill>
                  <a:sysClr val="windowText" lastClr="000000"/>
                </a:solidFill>
                <a:cs typeface="Segoe UI"/>
              </a:rPr>
              <a:t>and/or</a:t>
            </a:r>
            <a:r>
              <a:rPr sz="2471" kern="0" spc="-93" dirty="0">
                <a:solidFill>
                  <a:sysClr val="windowText" lastClr="000000"/>
                </a:solidFill>
                <a:cs typeface="Segoe UI"/>
              </a:rPr>
              <a:t> </a:t>
            </a:r>
            <a:r>
              <a:rPr sz="2471" kern="0" dirty="0">
                <a:solidFill>
                  <a:sysClr val="windowText" lastClr="000000"/>
                </a:solidFill>
                <a:cs typeface="Segoe UI"/>
              </a:rPr>
              <a:t>contact</a:t>
            </a:r>
            <a:r>
              <a:rPr sz="2471" kern="0" spc="-115" dirty="0">
                <a:solidFill>
                  <a:sysClr val="windowText" lastClr="000000"/>
                </a:solidFill>
                <a:cs typeface="Segoe UI"/>
              </a:rPr>
              <a:t> </a:t>
            </a:r>
            <a:r>
              <a:rPr sz="2471" kern="0" spc="-9" dirty="0">
                <a:solidFill>
                  <a:sysClr val="windowText" lastClr="000000"/>
                </a:solidFill>
                <a:cs typeface="Segoe UI"/>
              </a:rPr>
              <a:t>lenses)</a:t>
            </a:r>
            <a:endParaRPr sz="2471" kern="0" dirty="0">
              <a:solidFill>
                <a:sysClr val="windowText" lastClr="000000"/>
              </a:solidFill>
              <a:cs typeface="Segoe UI"/>
            </a:endParaRPr>
          </a:p>
          <a:p>
            <a:pPr marL="293049" marR="4483" indent="-282403" defTabSz="806867">
              <a:spcBef>
                <a:spcPts val="627"/>
              </a:spcBef>
              <a:buClr>
                <a:srgbClr val="EF7E08"/>
              </a:buClr>
              <a:buFont typeface="Wingdings"/>
              <a:buChar char=""/>
              <a:tabLst>
                <a:tab pos="293049" algn="l"/>
                <a:tab pos="293610" algn="l"/>
              </a:tabLst>
            </a:pPr>
            <a:r>
              <a:rPr sz="2471" kern="0" dirty="0">
                <a:solidFill>
                  <a:sysClr val="windowText" lastClr="000000"/>
                </a:solidFill>
                <a:cs typeface="Segoe UI"/>
              </a:rPr>
              <a:t>Forcing</a:t>
            </a:r>
            <a:r>
              <a:rPr sz="2471" kern="0" spc="-84" dirty="0">
                <a:solidFill>
                  <a:sysClr val="windowText" lastClr="000000"/>
                </a:solidFill>
                <a:cs typeface="Segoe UI"/>
              </a:rPr>
              <a:t> </a:t>
            </a:r>
            <a:r>
              <a:rPr sz="2471" kern="0" dirty="0">
                <a:solidFill>
                  <a:sysClr val="windowText" lastClr="000000"/>
                </a:solidFill>
                <a:cs typeface="Segoe UI"/>
              </a:rPr>
              <a:t>child</a:t>
            </a:r>
            <a:r>
              <a:rPr sz="2471" kern="0" spc="-75" dirty="0">
                <a:solidFill>
                  <a:sysClr val="windowText" lastClr="000000"/>
                </a:solidFill>
                <a:cs typeface="Segoe UI"/>
              </a:rPr>
              <a:t> </a:t>
            </a:r>
            <a:r>
              <a:rPr sz="2471" kern="0" dirty="0">
                <a:solidFill>
                  <a:sysClr val="windowText" lastClr="000000"/>
                </a:solidFill>
                <a:cs typeface="Segoe UI"/>
              </a:rPr>
              <a:t>to</a:t>
            </a:r>
            <a:r>
              <a:rPr sz="2471" kern="0" spc="-71" dirty="0">
                <a:solidFill>
                  <a:sysClr val="windowText" lastClr="000000"/>
                </a:solidFill>
                <a:cs typeface="Segoe UI"/>
              </a:rPr>
              <a:t> </a:t>
            </a:r>
            <a:r>
              <a:rPr sz="2471" kern="0" dirty="0">
                <a:solidFill>
                  <a:sysClr val="windowText" lastClr="000000"/>
                </a:solidFill>
                <a:cs typeface="Segoe UI"/>
              </a:rPr>
              <a:t>use</a:t>
            </a:r>
            <a:r>
              <a:rPr sz="2471" kern="0" spc="-79" dirty="0">
                <a:solidFill>
                  <a:sysClr val="windowText" lastClr="000000"/>
                </a:solidFill>
                <a:cs typeface="Segoe UI"/>
              </a:rPr>
              <a:t> </a:t>
            </a:r>
            <a:r>
              <a:rPr sz="2471" kern="0" dirty="0">
                <a:solidFill>
                  <a:sysClr val="windowText" lastClr="000000"/>
                </a:solidFill>
                <a:cs typeface="Segoe UI"/>
              </a:rPr>
              <a:t>the</a:t>
            </a:r>
            <a:r>
              <a:rPr sz="2471" kern="0" spc="-71" dirty="0">
                <a:solidFill>
                  <a:sysClr val="windowText" lastClr="000000"/>
                </a:solidFill>
                <a:cs typeface="Segoe UI"/>
              </a:rPr>
              <a:t> </a:t>
            </a:r>
            <a:r>
              <a:rPr sz="2471" kern="0" dirty="0">
                <a:solidFill>
                  <a:sysClr val="windowText" lastClr="000000"/>
                </a:solidFill>
                <a:cs typeface="Segoe UI"/>
              </a:rPr>
              <a:t>weaker</a:t>
            </a:r>
            <a:r>
              <a:rPr sz="2471" kern="0" spc="-75" dirty="0">
                <a:solidFill>
                  <a:sysClr val="windowText" lastClr="000000"/>
                </a:solidFill>
                <a:cs typeface="Segoe UI"/>
              </a:rPr>
              <a:t> </a:t>
            </a:r>
            <a:r>
              <a:rPr sz="2471" kern="0" dirty="0">
                <a:solidFill>
                  <a:sysClr val="windowText" lastClr="000000"/>
                </a:solidFill>
                <a:cs typeface="Segoe UI"/>
              </a:rPr>
              <a:t>eye</a:t>
            </a:r>
            <a:r>
              <a:rPr sz="2471" kern="0" spc="-75" dirty="0">
                <a:solidFill>
                  <a:sysClr val="windowText" lastClr="000000"/>
                </a:solidFill>
                <a:cs typeface="Segoe UI"/>
              </a:rPr>
              <a:t> </a:t>
            </a:r>
            <a:r>
              <a:rPr sz="2471" kern="0" dirty="0">
                <a:solidFill>
                  <a:sysClr val="windowText" lastClr="000000"/>
                </a:solidFill>
                <a:cs typeface="Segoe UI"/>
              </a:rPr>
              <a:t>(eye</a:t>
            </a:r>
            <a:r>
              <a:rPr sz="2471" kern="0" spc="-79" dirty="0">
                <a:solidFill>
                  <a:sysClr val="windowText" lastClr="000000"/>
                </a:solidFill>
                <a:cs typeface="Segoe UI"/>
              </a:rPr>
              <a:t> </a:t>
            </a:r>
            <a:r>
              <a:rPr sz="2471" kern="0" dirty="0">
                <a:solidFill>
                  <a:sysClr val="windowText" lastClr="000000"/>
                </a:solidFill>
                <a:cs typeface="Segoe UI"/>
              </a:rPr>
              <a:t>patch</a:t>
            </a:r>
            <a:r>
              <a:rPr sz="2471" kern="0" spc="-79" dirty="0">
                <a:solidFill>
                  <a:sysClr val="windowText" lastClr="000000"/>
                </a:solidFill>
                <a:cs typeface="Segoe UI"/>
              </a:rPr>
              <a:t> </a:t>
            </a:r>
            <a:r>
              <a:rPr sz="2471" kern="0" dirty="0">
                <a:solidFill>
                  <a:sysClr val="windowText" lastClr="000000"/>
                </a:solidFill>
                <a:cs typeface="Segoe UI"/>
              </a:rPr>
              <a:t>or</a:t>
            </a:r>
            <a:r>
              <a:rPr sz="2471" kern="0" spc="-71" dirty="0">
                <a:solidFill>
                  <a:sysClr val="windowText" lastClr="000000"/>
                </a:solidFill>
                <a:cs typeface="Segoe UI"/>
              </a:rPr>
              <a:t> </a:t>
            </a:r>
            <a:r>
              <a:rPr sz="2471" kern="0" dirty="0">
                <a:solidFill>
                  <a:sysClr val="windowText" lastClr="000000"/>
                </a:solidFill>
                <a:cs typeface="Segoe UI"/>
              </a:rPr>
              <a:t>eye</a:t>
            </a:r>
            <a:r>
              <a:rPr sz="2471" kern="0" spc="-88" dirty="0">
                <a:solidFill>
                  <a:sysClr val="windowText" lastClr="000000"/>
                </a:solidFill>
                <a:cs typeface="Segoe UI"/>
              </a:rPr>
              <a:t> </a:t>
            </a:r>
            <a:r>
              <a:rPr sz="2471" kern="0" dirty="0">
                <a:solidFill>
                  <a:sysClr val="windowText" lastClr="000000"/>
                </a:solidFill>
                <a:cs typeface="Segoe UI"/>
              </a:rPr>
              <a:t>drops</a:t>
            </a:r>
            <a:r>
              <a:rPr sz="2471" kern="0" spc="-62" dirty="0">
                <a:solidFill>
                  <a:sysClr val="windowText" lastClr="000000"/>
                </a:solidFill>
                <a:cs typeface="Segoe UI"/>
              </a:rPr>
              <a:t> </a:t>
            </a:r>
            <a:r>
              <a:rPr sz="2471" kern="0" spc="-22" dirty="0">
                <a:solidFill>
                  <a:sysClr val="windowText" lastClr="000000"/>
                </a:solidFill>
                <a:cs typeface="Segoe UI"/>
              </a:rPr>
              <a:t>to </a:t>
            </a:r>
            <a:r>
              <a:rPr sz="2471" kern="0" dirty="0">
                <a:solidFill>
                  <a:sysClr val="windowText" lastClr="000000"/>
                </a:solidFill>
                <a:cs typeface="Segoe UI"/>
              </a:rPr>
              <a:t>blur</a:t>
            </a:r>
            <a:r>
              <a:rPr sz="2471" kern="0" spc="-53" dirty="0">
                <a:solidFill>
                  <a:sysClr val="windowText" lastClr="000000"/>
                </a:solidFill>
                <a:cs typeface="Segoe UI"/>
              </a:rPr>
              <a:t> </a:t>
            </a:r>
            <a:r>
              <a:rPr sz="2471" kern="0" dirty="0">
                <a:solidFill>
                  <a:sysClr val="windowText" lastClr="000000"/>
                </a:solidFill>
                <a:cs typeface="Segoe UI"/>
              </a:rPr>
              <a:t>the</a:t>
            </a:r>
            <a:r>
              <a:rPr sz="2471" kern="0" spc="-53" dirty="0">
                <a:solidFill>
                  <a:sysClr val="windowText" lastClr="000000"/>
                </a:solidFill>
                <a:cs typeface="Segoe UI"/>
              </a:rPr>
              <a:t> </a:t>
            </a:r>
            <a:r>
              <a:rPr sz="2471" kern="0" dirty="0">
                <a:solidFill>
                  <a:sysClr val="windowText" lastClr="000000"/>
                </a:solidFill>
                <a:cs typeface="Segoe UI"/>
              </a:rPr>
              <a:t>better</a:t>
            </a:r>
            <a:r>
              <a:rPr sz="2471" kern="0" spc="-57" dirty="0">
                <a:solidFill>
                  <a:sysClr val="windowText" lastClr="000000"/>
                </a:solidFill>
                <a:cs typeface="Segoe UI"/>
              </a:rPr>
              <a:t> </a:t>
            </a:r>
            <a:r>
              <a:rPr sz="2471" kern="0" spc="-18" dirty="0">
                <a:solidFill>
                  <a:sysClr val="windowText" lastClr="000000"/>
                </a:solidFill>
                <a:cs typeface="Segoe UI"/>
              </a:rPr>
              <a:t>eye)</a:t>
            </a:r>
            <a:endParaRPr sz="2471" kern="0" dirty="0">
              <a:solidFill>
                <a:sysClr val="windowText" lastClr="000000"/>
              </a:solidFill>
              <a:cs typeface="Segoe UI"/>
            </a:endParaRPr>
          </a:p>
          <a:p>
            <a:pPr marL="293049" indent="-282403" defTabSz="806867">
              <a:spcBef>
                <a:spcPts val="618"/>
              </a:spcBef>
              <a:buClr>
                <a:srgbClr val="EF7E08"/>
              </a:buClr>
              <a:buFont typeface="Wingdings"/>
              <a:buChar char=""/>
              <a:tabLst>
                <a:tab pos="293049" algn="l"/>
                <a:tab pos="293610" algn="l"/>
              </a:tabLst>
            </a:pPr>
            <a:r>
              <a:rPr sz="2471" kern="0" spc="-9" dirty="0">
                <a:solidFill>
                  <a:sysClr val="windowText" lastClr="000000"/>
                </a:solidFill>
                <a:cs typeface="Segoe UI"/>
              </a:rPr>
              <a:t>Removing</a:t>
            </a:r>
            <a:r>
              <a:rPr sz="2471" kern="0" spc="-101" dirty="0">
                <a:solidFill>
                  <a:sysClr val="windowText" lastClr="000000"/>
                </a:solidFill>
                <a:cs typeface="Segoe UI"/>
              </a:rPr>
              <a:t> </a:t>
            </a:r>
            <a:r>
              <a:rPr sz="2471" kern="0" dirty="0">
                <a:solidFill>
                  <a:sysClr val="windowText" lastClr="000000"/>
                </a:solidFill>
                <a:cs typeface="Segoe UI"/>
              </a:rPr>
              <a:t>the</a:t>
            </a:r>
            <a:r>
              <a:rPr sz="2471" kern="0" spc="-97" dirty="0">
                <a:solidFill>
                  <a:sysClr val="windowText" lastClr="000000"/>
                </a:solidFill>
                <a:cs typeface="Segoe UI"/>
              </a:rPr>
              <a:t> </a:t>
            </a:r>
            <a:r>
              <a:rPr sz="2471" kern="0" dirty="0">
                <a:solidFill>
                  <a:sysClr val="windowText" lastClr="000000"/>
                </a:solidFill>
                <a:cs typeface="Segoe UI"/>
              </a:rPr>
              <a:t>obstruction</a:t>
            </a:r>
            <a:r>
              <a:rPr sz="2471" kern="0" spc="-97" dirty="0">
                <a:solidFill>
                  <a:sysClr val="windowText" lastClr="000000"/>
                </a:solidFill>
                <a:cs typeface="Segoe UI"/>
              </a:rPr>
              <a:t> </a:t>
            </a:r>
            <a:r>
              <a:rPr sz="2471" kern="0" spc="-9" dirty="0">
                <a:solidFill>
                  <a:sysClr val="windowText" lastClr="000000"/>
                </a:solidFill>
                <a:cs typeface="Segoe UI"/>
              </a:rPr>
              <a:t>(surgery)</a:t>
            </a:r>
            <a:endParaRPr sz="2471" kern="0" dirty="0">
              <a:solidFill>
                <a:sysClr val="windowText" lastClr="000000"/>
              </a:solidFill>
              <a:cs typeface="Segoe UI"/>
            </a:endParaRPr>
          </a:p>
          <a:p>
            <a:pPr defTabSz="806867">
              <a:spcBef>
                <a:spcPts val="35"/>
              </a:spcBef>
            </a:pPr>
            <a:endParaRPr sz="3133" kern="0" dirty="0">
              <a:solidFill>
                <a:sysClr val="windowText" lastClr="000000"/>
              </a:solidFill>
              <a:cs typeface="Segoe UI"/>
            </a:endParaRPr>
          </a:p>
          <a:p>
            <a:pPr marL="817513" marR="874105" indent="-806867" defTabSz="806867"/>
            <a:r>
              <a:rPr sz="2471" b="1" kern="0" dirty="0">
                <a:solidFill>
                  <a:srgbClr val="EF7E08"/>
                </a:solidFill>
                <a:cs typeface="Segoe UI"/>
              </a:rPr>
              <a:t>Goal:</a:t>
            </a:r>
            <a:r>
              <a:rPr sz="2471" b="1" kern="0" spc="-57" dirty="0">
                <a:solidFill>
                  <a:srgbClr val="EF7E08"/>
                </a:solidFill>
                <a:cs typeface="Segoe UI"/>
              </a:rPr>
              <a:t> </a:t>
            </a:r>
            <a:r>
              <a:rPr sz="2471" kern="0" dirty="0">
                <a:solidFill>
                  <a:sysClr val="windowText" lastClr="000000"/>
                </a:solidFill>
                <a:cs typeface="Segoe UI"/>
              </a:rPr>
              <a:t>to</a:t>
            </a:r>
            <a:r>
              <a:rPr sz="2471" kern="0" spc="-84" dirty="0">
                <a:solidFill>
                  <a:sysClr val="windowText" lastClr="000000"/>
                </a:solidFill>
                <a:cs typeface="Segoe UI"/>
              </a:rPr>
              <a:t> </a:t>
            </a:r>
            <a:r>
              <a:rPr sz="2471" kern="0" dirty="0">
                <a:solidFill>
                  <a:sysClr val="windowText" lastClr="000000"/>
                </a:solidFill>
                <a:cs typeface="Segoe UI"/>
              </a:rPr>
              <a:t>improve</a:t>
            </a:r>
            <a:r>
              <a:rPr sz="2471" kern="0" spc="-79" dirty="0">
                <a:solidFill>
                  <a:sysClr val="windowText" lastClr="000000"/>
                </a:solidFill>
                <a:cs typeface="Segoe UI"/>
              </a:rPr>
              <a:t> </a:t>
            </a:r>
            <a:r>
              <a:rPr sz="2471" kern="0" dirty="0">
                <a:solidFill>
                  <a:sysClr val="windowText" lastClr="000000"/>
                </a:solidFill>
                <a:cs typeface="Segoe UI"/>
              </a:rPr>
              <a:t>vision,</a:t>
            </a:r>
            <a:r>
              <a:rPr sz="2471" kern="0" spc="-79" dirty="0">
                <a:solidFill>
                  <a:sysClr val="windowText" lastClr="000000"/>
                </a:solidFill>
                <a:cs typeface="Segoe UI"/>
              </a:rPr>
              <a:t> </a:t>
            </a:r>
            <a:r>
              <a:rPr sz="2471" kern="0" dirty="0">
                <a:solidFill>
                  <a:sysClr val="windowText" lastClr="000000"/>
                </a:solidFill>
                <a:cs typeface="Segoe UI"/>
              </a:rPr>
              <a:t>enabling</a:t>
            </a:r>
            <a:r>
              <a:rPr sz="2471" kern="0" spc="-53" dirty="0">
                <a:solidFill>
                  <a:sysClr val="windowText" lastClr="000000"/>
                </a:solidFill>
                <a:cs typeface="Segoe UI"/>
              </a:rPr>
              <a:t> </a:t>
            </a:r>
            <a:r>
              <a:rPr sz="2471" kern="0" dirty="0">
                <a:solidFill>
                  <a:sysClr val="windowText" lastClr="000000"/>
                </a:solidFill>
                <a:cs typeface="Segoe UI"/>
              </a:rPr>
              <a:t>child</a:t>
            </a:r>
            <a:r>
              <a:rPr sz="2471" kern="0" spc="-75" dirty="0">
                <a:solidFill>
                  <a:sysClr val="windowText" lastClr="000000"/>
                </a:solidFill>
                <a:cs typeface="Segoe UI"/>
              </a:rPr>
              <a:t> </a:t>
            </a:r>
            <a:r>
              <a:rPr sz="2471" kern="0" dirty="0">
                <a:solidFill>
                  <a:sysClr val="windowText" lastClr="000000"/>
                </a:solidFill>
                <a:cs typeface="Segoe UI"/>
              </a:rPr>
              <a:t>to</a:t>
            </a:r>
            <a:r>
              <a:rPr sz="2471" kern="0" spc="-79" dirty="0">
                <a:solidFill>
                  <a:sysClr val="windowText" lastClr="000000"/>
                </a:solidFill>
                <a:cs typeface="Segoe UI"/>
              </a:rPr>
              <a:t> </a:t>
            </a:r>
            <a:r>
              <a:rPr sz="2471" kern="0" dirty="0">
                <a:solidFill>
                  <a:sysClr val="windowText" lastClr="000000"/>
                </a:solidFill>
                <a:cs typeface="Segoe UI"/>
              </a:rPr>
              <a:t>see</a:t>
            </a:r>
            <a:r>
              <a:rPr sz="2471" kern="0" spc="-79" dirty="0">
                <a:solidFill>
                  <a:sysClr val="windowText" lastClr="000000"/>
                </a:solidFill>
                <a:cs typeface="Segoe UI"/>
              </a:rPr>
              <a:t> </a:t>
            </a:r>
            <a:r>
              <a:rPr sz="2471" kern="0" dirty="0">
                <a:solidFill>
                  <a:sysClr val="windowText" lastClr="000000"/>
                </a:solidFill>
                <a:cs typeface="Segoe UI"/>
              </a:rPr>
              <a:t>as</a:t>
            </a:r>
            <a:r>
              <a:rPr sz="2471" kern="0" spc="-75" dirty="0">
                <a:solidFill>
                  <a:sysClr val="windowText" lastClr="000000"/>
                </a:solidFill>
                <a:cs typeface="Segoe UI"/>
              </a:rPr>
              <a:t> </a:t>
            </a:r>
            <a:r>
              <a:rPr sz="2471" kern="0" dirty="0">
                <a:solidFill>
                  <a:sysClr val="windowText" lastClr="000000"/>
                </a:solidFill>
                <a:cs typeface="Segoe UI"/>
              </a:rPr>
              <a:t>clearly</a:t>
            </a:r>
            <a:r>
              <a:rPr sz="2471" kern="0" spc="-84" dirty="0">
                <a:solidFill>
                  <a:sysClr val="windowText" lastClr="000000"/>
                </a:solidFill>
                <a:cs typeface="Segoe UI"/>
              </a:rPr>
              <a:t> </a:t>
            </a:r>
            <a:r>
              <a:rPr sz="2471" kern="0" spc="-22" dirty="0">
                <a:solidFill>
                  <a:sysClr val="windowText" lastClr="000000"/>
                </a:solidFill>
                <a:cs typeface="Segoe UI"/>
              </a:rPr>
              <a:t>as </a:t>
            </a:r>
            <a:r>
              <a:rPr sz="2471" kern="0" spc="-9" dirty="0">
                <a:solidFill>
                  <a:sysClr val="windowText" lastClr="000000"/>
                </a:solidFill>
                <a:cs typeface="Segoe UI"/>
              </a:rPr>
              <a:t>possible.</a:t>
            </a:r>
            <a:endParaRPr sz="2471" kern="0" dirty="0">
              <a:solidFill>
                <a:sysClr val="windowText" lastClr="000000"/>
              </a:solidFill>
              <a:cs typeface="Segoe U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0766" y="355599"/>
            <a:ext cx="4346201" cy="565313"/>
          </a:xfrm>
          <a:prstGeom prst="rect">
            <a:avLst/>
          </a:prstGeom>
        </p:spPr>
        <p:txBody>
          <a:bodyPr vert="horz" wrap="square" lIns="0" tIns="11206" rIns="0" bIns="0" rtlCol="0">
            <a:spAutoFit/>
          </a:bodyPr>
          <a:lstStyle/>
          <a:p>
            <a:pPr marL="11206">
              <a:spcBef>
                <a:spcPts val="88"/>
              </a:spcBef>
            </a:pPr>
            <a:r>
              <a:rPr b="1" spc="-31" dirty="0">
                <a:solidFill>
                  <a:schemeClr val="accent5">
                    <a:lumMod val="75000"/>
                  </a:schemeClr>
                </a:solidFill>
              </a:rPr>
              <a:t>Screening</a:t>
            </a:r>
            <a:r>
              <a:rPr b="1" spc="-185" dirty="0">
                <a:solidFill>
                  <a:schemeClr val="accent5">
                    <a:lumMod val="75000"/>
                  </a:schemeClr>
                </a:solidFill>
              </a:rPr>
              <a:t> </a:t>
            </a:r>
            <a:r>
              <a:rPr b="1" spc="-18" dirty="0">
                <a:solidFill>
                  <a:schemeClr val="accent5">
                    <a:lumMod val="75000"/>
                  </a:schemeClr>
                </a:solidFill>
              </a:rPr>
              <a:t>Early</a:t>
            </a:r>
            <a:r>
              <a:rPr b="1" spc="-163" dirty="0">
                <a:solidFill>
                  <a:schemeClr val="accent5">
                    <a:lumMod val="75000"/>
                  </a:schemeClr>
                </a:solidFill>
              </a:rPr>
              <a:t> </a:t>
            </a:r>
            <a:r>
              <a:rPr b="1" dirty="0">
                <a:solidFill>
                  <a:schemeClr val="accent5">
                    <a:lumMod val="75000"/>
                  </a:schemeClr>
                </a:solidFill>
              </a:rPr>
              <a:t>is</a:t>
            </a:r>
            <a:r>
              <a:rPr b="1" spc="-159" dirty="0">
                <a:solidFill>
                  <a:schemeClr val="accent5">
                    <a:lumMod val="75000"/>
                  </a:schemeClr>
                </a:solidFill>
              </a:rPr>
              <a:t> </a:t>
            </a:r>
            <a:r>
              <a:rPr b="1" spc="-26" dirty="0">
                <a:solidFill>
                  <a:schemeClr val="accent5">
                    <a:lumMod val="75000"/>
                  </a:schemeClr>
                </a:solidFill>
              </a:rPr>
              <a:t>Best</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33</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122848" y="1047147"/>
            <a:ext cx="8528237" cy="3535983"/>
          </a:xfrm>
          <a:prstGeom prst="rect">
            <a:avLst/>
          </a:prstGeom>
        </p:spPr>
        <p:txBody>
          <a:bodyPr vert="horz" wrap="square" lIns="0" tIns="91328" rIns="0" bIns="0" rtlCol="0">
            <a:spAutoFit/>
          </a:bodyPr>
          <a:lstStyle/>
          <a:p>
            <a:pPr marL="293049" indent="-281843" defTabSz="806867">
              <a:spcBef>
                <a:spcPts val="719"/>
              </a:spcBef>
              <a:buClr>
                <a:srgbClr val="EF7E08"/>
              </a:buClr>
              <a:buFont typeface="Wingdings"/>
              <a:buChar char=""/>
              <a:tabLst>
                <a:tab pos="293049" algn="l"/>
                <a:tab pos="293610" algn="l"/>
              </a:tabLst>
            </a:pPr>
            <a:r>
              <a:rPr sz="2471" kern="0" dirty="0">
                <a:solidFill>
                  <a:sysClr val="windowText" lastClr="000000"/>
                </a:solidFill>
                <a:cs typeface="Segoe UI"/>
              </a:rPr>
              <a:t>National</a:t>
            </a:r>
            <a:r>
              <a:rPr sz="2471" kern="0" spc="-93" dirty="0">
                <a:solidFill>
                  <a:sysClr val="windowText" lastClr="000000"/>
                </a:solidFill>
                <a:cs typeface="Segoe UI"/>
              </a:rPr>
              <a:t> </a:t>
            </a:r>
            <a:r>
              <a:rPr sz="2471" kern="0" dirty="0">
                <a:solidFill>
                  <a:sysClr val="windowText" lastClr="000000"/>
                </a:solidFill>
                <a:cs typeface="Segoe UI"/>
              </a:rPr>
              <a:t>Eye</a:t>
            </a:r>
            <a:r>
              <a:rPr sz="2471" kern="0" spc="-93" dirty="0">
                <a:solidFill>
                  <a:sysClr val="windowText" lastClr="000000"/>
                </a:solidFill>
                <a:cs typeface="Segoe UI"/>
              </a:rPr>
              <a:t> </a:t>
            </a:r>
            <a:r>
              <a:rPr sz="2471" kern="0" dirty="0">
                <a:solidFill>
                  <a:sysClr val="windowText" lastClr="000000"/>
                </a:solidFill>
                <a:cs typeface="Segoe UI"/>
              </a:rPr>
              <a:t>Institute</a:t>
            </a:r>
            <a:r>
              <a:rPr sz="2471" kern="0" spc="-71" dirty="0">
                <a:solidFill>
                  <a:sysClr val="windowText" lastClr="000000"/>
                </a:solidFill>
                <a:cs typeface="Segoe UI"/>
              </a:rPr>
              <a:t> </a:t>
            </a:r>
            <a:r>
              <a:rPr sz="2471" kern="0" spc="-9" dirty="0">
                <a:solidFill>
                  <a:sysClr val="windowText" lastClr="000000"/>
                </a:solidFill>
                <a:cs typeface="Segoe UI"/>
              </a:rPr>
              <a:t>(NEI)</a:t>
            </a:r>
            <a:endParaRPr sz="2471" kern="0" dirty="0">
              <a:solidFill>
                <a:sysClr val="windowText" lastClr="000000"/>
              </a:solidFill>
              <a:cs typeface="Segoe UI"/>
            </a:endParaRPr>
          </a:p>
          <a:p>
            <a:pPr marL="575453" lvl="1" indent="-242060" defTabSz="806867">
              <a:spcBef>
                <a:spcPts val="543"/>
              </a:spcBef>
              <a:buClr>
                <a:srgbClr val="B45F06"/>
              </a:buClr>
              <a:buFont typeface="Wingdings"/>
              <a:buChar char=""/>
              <a:tabLst>
                <a:tab pos="575453" algn="l"/>
                <a:tab pos="576013" algn="l"/>
              </a:tabLst>
            </a:pPr>
            <a:r>
              <a:rPr sz="2118" kern="0" dirty="0">
                <a:solidFill>
                  <a:sysClr val="windowText" lastClr="000000"/>
                </a:solidFill>
                <a:cs typeface="Segoe UI"/>
              </a:rPr>
              <a:t>Amblyopia</a:t>
            </a:r>
            <a:r>
              <a:rPr sz="2118" kern="0" spc="-13" dirty="0">
                <a:solidFill>
                  <a:sysClr val="windowText" lastClr="000000"/>
                </a:solidFill>
                <a:cs typeface="Segoe UI"/>
              </a:rPr>
              <a:t> </a:t>
            </a:r>
            <a:r>
              <a:rPr sz="2118" kern="0" dirty="0">
                <a:solidFill>
                  <a:sysClr val="windowText" lastClr="000000"/>
                </a:solidFill>
                <a:cs typeface="Segoe UI"/>
              </a:rPr>
              <a:t>affects</a:t>
            </a:r>
            <a:r>
              <a:rPr sz="2118" kern="0" spc="-31" dirty="0">
                <a:solidFill>
                  <a:sysClr val="windowText" lastClr="000000"/>
                </a:solidFill>
                <a:cs typeface="Segoe UI"/>
              </a:rPr>
              <a:t> </a:t>
            </a:r>
            <a:r>
              <a:rPr sz="2118" kern="0" dirty="0">
                <a:solidFill>
                  <a:sysClr val="windowText" lastClr="000000"/>
                </a:solidFill>
                <a:cs typeface="Segoe UI"/>
              </a:rPr>
              <a:t>2-3%</a:t>
            </a:r>
            <a:r>
              <a:rPr sz="2118" kern="0" spc="-18" dirty="0">
                <a:solidFill>
                  <a:sysClr val="windowText" lastClr="000000"/>
                </a:solidFill>
                <a:cs typeface="Segoe UI"/>
              </a:rPr>
              <a:t> </a:t>
            </a:r>
            <a:r>
              <a:rPr sz="2118" kern="0" dirty="0">
                <a:solidFill>
                  <a:sysClr val="windowText" lastClr="000000"/>
                </a:solidFill>
                <a:cs typeface="Segoe UI"/>
              </a:rPr>
              <a:t>of</a:t>
            </a:r>
            <a:r>
              <a:rPr sz="2118" kern="0" spc="-9" dirty="0">
                <a:solidFill>
                  <a:sysClr val="windowText" lastClr="000000"/>
                </a:solidFill>
                <a:cs typeface="Segoe UI"/>
              </a:rPr>
              <a:t> </a:t>
            </a:r>
            <a:r>
              <a:rPr sz="2118" kern="0" dirty="0">
                <a:solidFill>
                  <a:sysClr val="windowText" lastClr="000000"/>
                </a:solidFill>
                <a:cs typeface="Segoe UI"/>
              </a:rPr>
              <a:t>children</a:t>
            </a:r>
            <a:r>
              <a:rPr sz="2118" kern="0" spc="9" dirty="0">
                <a:solidFill>
                  <a:sysClr val="windowText" lastClr="000000"/>
                </a:solidFill>
                <a:cs typeface="Segoe UI"/>
              </a:rPr>
              <a:t> </a:t>
            </a:r>
            <a:r>
              <a:rPr sz="2118" kern="0" dirty="0">
                <a:solidFill>
                  <a:sysClr val="windowText" lastClr="000000"/>
                </a:solidFill>
                <a:cs typeface="Segoe UI"/>
              </a:rPr>
              <a:t>in</a:t>
            </a:r>
            <a:r>
              <a:rPr sz="2118" kern="0" spc="-4" dirty="0">
                <a:solidFill>
                  <a:sysClr val="windowText" lastClr="000000"/>
                </a:solidFill>
                <a:cs typeface="Segoe UI"/>
              </a:rPr>
              <a:t> </a:t>
            </a:r>
            <a:r>
              <a:rPr sz="2118" kern="0" dirty="0">
                <a:solidFill>
                  <a:sysClr val="windowText" lastClr="000000"/>
                </a:solidFill>
                <a:cs typeface="Segoe UI"/>
              </a:rPr>
              <a:t>the</a:t>
            </a:r>
            <a:r>
              <a:rPr sz="2118" kern="0" spc="-26" dirty="0">
                <a:solidFill>
                  <a:sysClr val="windowText" lastClr="000000"/>
                </a:solidFill>
                <a:cs typeface="Segoe UI"/>
              </a:rPr>
              <a:t> </a:t>
            </a:r>
            <a:r>
              <a:rPr sz="2118" kern="0" dirty="0">
                <a:solidFill>
                  <a:sysClr val="windowText" lastClr="000000"/>
                </a:solidFill>
                <a:cs typeface="Segoe UI"/>
              </a:rPr>
              <a:t>United</a:t>
            </a:r>
            <a:r>
              <a:rPr sz="2118" kern="0" spc="-9" dirty="0">
                <a:solidFill>
                  <a:sysClr val="windowText" lastClr="000000"/>
                </a:solidFill>
                <a:cs typeface="Segoe UI"/>
              </a:rPr>
              <a:t> States.</a:t>
            </a:r>
            <a:r>
              <a:rPr lang="en-US" sz="2118" kern="0" spc="-9" dirty="0">
                <a:solidFill>
                  <a:sysClr val="windowText" lastClr="000000"/>
                </a:solidFill>
                <a:cs typeface="Segoe UI"/>
              </a:rPr>
              <a:t> </a:t>
            </a:r>
            <a:endParaRPr lang="en-US" sz="2118" kern="0" dirty="0">
              <a:solidFill>
                <a:srgbClr val="FF0000"/>
              </a:solidFill>
              <a:highlight>
                <a:srgbClr val="FFFF00"/>
              </a:highlight>
              <a:cs typeface="Segoe UI"/>
            </a:endParaRPr>
          </a:p>
          <a:p>
            <a:pPr marL="575453" lvl="1" indent="-242060" defTabSz="806867">
              <a:spcBef>
                <a:spcPts val="529"/>
              </a:spcBef>
              <a:buClr>
                <a:srgbClr val="B45F06"/>
              </a:buClr>
              <a:buFont typeface="Wingdings"/>
              <a:buChar char=""/>
              <a:tabLst>
                <a:tab pos="575453" algn="l"/>
                <a:tab pos="576013" algn="l"/>
              </a:tabLst>
            </a:pPr>
            <a:r>
              <a:rPr lang="en-US" sz="2118" kern="0" dirty="0">
                <a:solidFill>
                  <a:sysClr val="windowText" lastClr="000000"/>
                </a:solidFill>
                <a:cs typeface="Segoe UI"/>
              </a:rPr>
              <a:t>About</a:t>
            </a:r>
            <a:r>
              <a:rPr lang="en-US" sz="2118" kern="0" spc="-22" dirty="0">
                <a:solidFill>
                  <a:sysClr val="windowText" lastClr="000000"/>
                </a:solidFill>
                <a:cs typeface="Segoe UI"/>
              </a:rPr>
              <a:t> </a:t>
            </a:r>
            <a:r>
              <a:rPr lang="en-US" sz="2118" kern="0" dirty="0">
                <a:solidFill>
                  <a:sysClr val="windowText" lastClr="000000"/>
                </a:solidFill>
                <a:cs typeface="Segoe UI"/>
              </a:rPr>
              <a:t>4.5</a:t>
            </a:r>
            <a:r>
              <a:rPr lang="en-US" sz="2118" kern="0" spc="-4" dirty="0">
                <a:solidFill>
                  <a:sysClr val="windowText" lastClr="000000"/>
                </a:solidFill>
                <a:cs typeface="Segoe UI"/>
              </a:rPr>
              <a:t> </a:t>
            </a:r>
            <a:r>
              <a:rPr lang="en-US" sz="2118" kern="0" dirty="0">
                <a:solidFill>
                  <a:sysClr val="windowText" lastClr="000000"/>
                </a:solidFill>
                <a:cs typeface="Segoe UI"/>
              </a:rPr>
              <a:t>million</a:t>
            </a:r>
            <a:r>
              <a:rPr lang="en-US" sz="2118" kern="0" spc="26" dirty="0">
                <a:solidFill>
                  <a:sysClr val="windowText" lastClr="000000"/>
                </a:solidFill>
                <a:cs typeface="Segoe UI"/>
              </a:rPr>
              <a:t> </a:t>
            </a:r>
            <a:r>
              <a:rPr lang="en-US" sz="2118" kern="0" dirty="0">
                <a:solidFill>
                  <a:sysClr val="windowText" lastClr="000000"/>
                </a:solidFill>
                <a:cs typeface="Segoe UI"/>
              </a:rPr>
              <a:t>children</a:t>
            </a:r>
            <a:r>
              <a:rPr lang="en-US" sz="2118" kern="0" spc="4" dirty="0">
                <a:solidFill>
                  <a:sysClr val="windowText" lastClr="000000"/>
                </a:solidFill>
                <a:cs typeface="Segoe UI"/>
              </a:rPr>
              <a:t> </a:t>
            </a:r>
            <a:r>
              <a:rPr lang="en-US" sz="2118" kern="0" dirty="0">
                <a:solidFill>
                  <a:sysClr val="windowText" lastClr="000000"/>
                </a:solidFill>
                <a:cs typeface="Segoe UI"/>
              </a:rPr>
              <a:t>with</a:t>
            </a:r>
            <a:r>
              <a:rPr lang="en-US" sz="2118" kern="0" spc="-18" dirty="0">
                <a:solidFill>
                  <a:sysClr val="windowText" lastClr="000000"/>
                </a:solidFill>
                <a:cs typeface="Segoe UI"/>
              </a:rPr>
              <a:t> </a:t>
            </a:r>
            <a:r>
              <a:rPr lang="en-US" sz="2118" kern="0" dirty="0">
                <a:solidFill>
                  <a:sysClr val="windowText" lastClr="000000"/>
                </a:solidFill>
                <a:cs typeface="Segoe UI"/>
              </a:rPr>
              <a:t>preventable</a:t>
            </a:r>
            <a:r>
              <a:rPr lang="en-US" sz="2118" kern="0" spc="-44" dirty="0">
                <a:solidFill>
                  <a:sysClr val="windowText" lastClr="000000"/>
                </a:solidFill>
                <a:cs typeface="Segoe UI"/>
              </a:rPr>
              <a:t> </a:t>
            </a:r>
            <a:r>
              <a:rPr lang="en-US" sz="2118" kern="0" dirty="0">
                <a:solidFill>
                  <a:sysClr val="windowText" lastClr="000000"/>
                </a:solidFill>
                <a:cs typeface="Segoe UI"/>
              </a:rPr>
              <a:t>vision</a:t>
            </a:r>
            <a:r>
              <a:rPr lang="en-US" sz="2118" kern="0" spc="9" dirty="0">
                <a:solidFill>
                  <a:sysClr val="windowText" lastClr="000000"/>
                </a:solidFill>
                <a:cs typeface="Segoe UI"/>
              </a:rPr>
              <a:t> </a:t>
            </a:r>
            <a:r>
              <a:rPr lang="en-US" sz="2118" kern="0" spc="-9" dirty="0">
                <a:solidFill>
                  <a:sysClr val="windowText" lastClr="000000"/>
                </a:solidFill>
                <a:cs typeface="Segoe UI"/>
              </a:rPr>
              <a:t>loss.</a:t>
            </a:r>
            <a:endParaRPr lang="en-US" sz="2118" kern="0" dirty="0">
              <a:solidFill>
                <a:sysClr val="windowText" lastClr="000000"/>
              </a:solidFill>
              <a:cs typeface="Segoe UI"/>
            </a:endParaRPr>
          </a:p>
          <a:p>
            <a:pPr marL="293049" indent="-281843" defTabSz="806867">
              <a:spcBef>
                <a:spcPts val="609"/>
              </a:spcBef>
              <a:buClr>
                <a:srgbClr val="EF7E08"/>
              </a:buClr>
              <a:buFont typeface="Wingdings"/>
              <a:buChar char=""/>
              <a:tabLst>
                <a:tab pos="293049" algn="l"/>
                <a:tab pos="293610" algn="l"/>
              </a:tabLst>
            </a:pPr>
            <a:r>
              <a:rPr sz="2471" kern="0" spc="-18" dirty="0">
                <a:solidFill>
                  <a:sysClr val="windowText" lastClr="000000"/>
                </a:solidFill>
                <a:cs typeface="Segoe UI"/>
              </a:rPr>
              <a:t>School-</a:t>
            </a:r>
            <a:r>
              <a:rPr sz="2471" kern="0" dirty="0">
                <a:solidFill>
                  <a:sysClr val="windowText" lastClr="000000"/>
                </a:solidFill>
                <a:cs typeface="Segoe UI"/>
              </a:rPr>
              <a:t>aged</a:t>
            </a:r>
            <a:r>
              <a:rPr sz="2471" kern="0" spc="-66" dirty="0">
                <a:solidFill>
                  <a:sysClr val="windowText" lastClr="000000"/>
                </a:solidFill>
                <a:cs typeface="Segoe UI"/>
              </a:rPr>
              <a:t> </a:t>
            </a:r>
            <a:r>
              <a:rPr sz="2471" kern="0" dirty="0">
                <a:solidFill>
                  <a:sysClr val="windowText" lastClr="000000"/>
                </a:solidFill>
                <a:cs typeface="Segoe UI"/>
              </a:rPr>
              <a:t>vision</a:t>
            </a:r>
            <a:r>
              <a:rPr sz="2471" kern="0" spc="-66" dirty="0">
                <a:solidFill>
                  <a:sysClr val="windowText" lastClr="000000"/>
                </a:solidFill>
                <a:cs typeface="Segoe UI"/>
              </a:rPr>
              <a:t> </a:t>
            </a:r>
            <a:r>
              <a:rPr sz="2471" kern="0" dirty="0">
                <a:solidFill>
                  <a:sysClr val="windowText" lastClr="000000"/>
                </a:solidFill>
                <a:cs typeface="Segoe UI"/>
              </a:rPr>
              <a:t>screening</a:t>
            </a:r>
            <a:r>
              <a:rPr sz="2471" kern="0" spc="-66" dirty="0">
                <a:solidFill>
                  <a:sysClr val="windowText" lastClr="000000"/>
                </a:solidFill>
                <a:cs typeface="Segoe UI"/>
              </a:rPr>
              <a:t> </a:t>
            </a:r>
            <a:r>
              <a:rPr sz="2471" kern="0" dirty="0">
                <a:solidFill>
                  <a:sysClr val="windowText" lastClr="000000"/>
                </a:solidFill>
                <a:cs typeface="Segoe UI"/>
              </a:rPr>
              <a:t>may</a:t>
            </a:r>
            <a:r>
              <a:rPr sz="2471" kern="0" spc="-66" dirty="0">
                <a:solidFill>
                  <a:sysClr val="windowText" lastClr="000000"/>
                </a:solidFill>
                <a:cs typeface="Segoe UI"/>
              </a:rPr>
              <a:t> </a:t>
            </a:r>
            <a:r>
              <a:rPr sz="2471" kern="0" dirty="0">
                <a:solidFill>
                  <a:sysClr val="windowText" lastClr="000000"/>
                </a:solidFill>
                <a:cs typeface="Segoe UI"/>
              </a:rPr>
              <a:t>be</a:t>
            </a:r>
            <a:r>
              <a:rPr sz="2471" kern="0" spc="-57" dirty="0">
                <a:solidFill>
                  <a:sysClr val="windowText" lastClr="000000"/>
                </a:solidFill>
                <a:cs typeface="Segoe UI"/>
              </a:rPr>
              <a:t> </a:t>
            </a:r>
            <a:r>
              <a:rPr sz="2471" kern="0" dirty="0">
                <a:solidFill>
                  <a:sysClr val="windowText" lastClr="000000"/>
                </a:solidFill>
                <a:cs typeface="Segoe UI"/>
              </a:rPr>
              <a:t>too</a:t>
            </a:r>
            <a:r>
              <a:rPr sz="2471" kern="0" spc="-75" dirty="0">
                <a:solidFill>
                  <a:sysClr val="windowText" lastClr="000000"/>
                </a:solidFill>
                <a:cs typeface="Segoe UI"/>
              </a:rPr>
              <a:t> </a:t>
            </a:r>
            <a:r>
              <a:rPr sz="2471" kern="0" spc="-9" dirty="0">
                <a:solidFill>
                  <a:sysClr val="windowText" lastClr="000000"/>
                </a:solidFill>
                <a:cs typeface="Segoe UI"/>
              </a:rPr>
              <a:t>late.</a:t>
            </a:r>
            <a:endParaRPr sz="2471"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sz="2206" kern="0" dirty="0">
                <a:solidFill>
                  <a:sysClr val="windowText" lastClr="000000"/>
                </a:solidFill>
                <a:cs typeface="Segoe UI"/>
              </a:rPr>
              <a:t>Amblyopia</a:t>
            </a:r>
            <a:r>
              <a:rPr sz="2206" kern="0" spc="-35" dirty="0">
                <a:solidFill>
                  <a:sysClr val="windowText" lastClr="000000"/>
                </a:solidFill>
                <a:cs typeface="Segoe UI"/>
              </a:rPr>
              <a:t> </a:t>
            </a:r>
            <a:r>
              <a:rPr sz="2206" kern="0" dirty="0">
                <a:solidFill>
                  <a:sysClr val="windowText" lastClr="000000"/>
                </a:solidFill>
                <a:cs typeface="Segoe UI"/>
              </a:rPr>
              <a:t>is</a:t>
            </a:r>
            <a:r>
              <a:rPr sz="2206" kern="0" spc="-57" dirty="0">
                <a:solidFill>
                  <a:sysClr val="windowText" lastClr="000000"/>
                </a:solidFill>
                <a:cs typeface="Segoe UI"/>
              </a:rPr>
              <a:t> </a:t>
            </a:r>
            <a:r>
              <a:rPr sz="2206" kern="0" dirty="0">
                <a:solidFill>
                  <a:sysClr val="windowText" lastClr="000000"/>
                </a:solidFill>
                <a:cs typeface="Segoe UI"/>
              </a:rPr>
              <a:t>harder</a:t>
            </a:r>
            <a:r>
              <a:rPr sz="2206" kern="0" spc="-40" dirty="0">
                <a:solidFill>
                  <a:sysClr val="windowText" lastClr="000000"/>
                </a:solidFill>
                <a:cs typeface="Segoe UI"/>
              </a:rPr>
              <a:t> </a:t>
            </a:r>
            <a:r>
              <a:rPr sz="2206" kern="0" dirty="0">
                <a:solidFill>
                  <a:sysClr val="windowText" lastClr="000000"/>
                </a:solidFill>
                <a:cs typeface="Segoe UI"/>
              </a:rPr>
              <a:t>to</a:t>
            </a:r>
            <a:r>
              <a:rPr sz="2206" kern="0" spc="-40" dirty="0">
                <a:solidFill>
                  <a:sysClr val="windowText" lastClr="000000"/>
                </a:solidFill>
                <a:cs typeface="Segoe UI"/>
              </a:rPr>
              <a:t> </a:t>
            </a:r>
            <a:r>
              <a:rPr sz="2206" kern="0" dirty="0">
                <a:solidFill>
                  <a:sysClr val="windowText" lastClr="000000"/>
                </a:solidFill>
                <a:cs typeface="Segoe UI"/>
              </a:rPr>
              <a:t>treat</a:t>
            </a:r>
            <a:r>
              <a:rPr sz="2206" kern="0" spc="-40" dirty="0">
                <a:solidFill>
                  <a:sysClr val="windowText" lastClr="000000"/>
                </a:solidFill>
                <a:cs typeface="Segoe UI"/>
              </a:rPr>
              <a:t> </a:t>
            </a:r>
            <a:r>
              <a:rPr sz="2206" kern="0" dirty="0">
                <a:solidFill>
                  <a:sysClr val="windowText" lastClr="000000"/>
                </a:solidFill>
                <a:cs typeface="Segoe UI"/>
              </a:rPr>
              <a:t>after</a:t>
            </a:r>
            <a:r>
              <a:rPr sz="2206" kern="0" spc="-31" dirty="0">
                <a:solidFill>
                  <a:sysClr val="windowText" lastClr="000000"/>
                </a:solidFill>
                <a:cs typeface="Segoe UI"/>
              </a:rPr>
              <a:t> </a:t>
            </a:r>
            <a:r>
              <a:rPr sz="2206" kern="0" dirty="0">
                <a:solidFill>
                  <a:sysClr val="windowText" lastClr="000000"/>
                </a:solidFill>
                <a:cs typeface="Segoe UI"/>
              </a:rPr>
              <a:t>5</a:t>
            </a:r>
            <a:r>
              <a:rPr sz="2206" kern="0" spc="-57" dirty="0">
                <a:solidFill>
                  <a:sysClr val="windowText" lastClr="000000"/>
                </a:solidFill>
                <a:cs typeface="Segoe UI"/>
              </a:rPr>
              <a:t> </a:t>
            </a:r>
            <a:r>
              <a:rPr sz="2206" kern="0" dirty="0">
                <a:solidFill>
                  <a:sysClr val="windowText" lastClr="000000"/>
                </a:solidFill>
                <a:cs typeface="Segoe UI"/>
              </a:rPr>
              <a:t>years</a:t>
            </a:r>
            <a:r>
              <a:rPr sz="2206" kern="0" spc="-44" dirty="0">
                <a:solidFill>
                  <a:sysClr val="windowText" lastClr="000000"/>
                </a:solidFill>
                <a:cs typeface="Segoe UI"/>
              </a:rPr>
              <a:t> </a:t>
            </a:r>
            <a:r>
              <a:rPr sz="2206" kern="0" dirty="0">
                <a:solidFill>
                  <a:sysClr val="windowText" lastClr="000000"/>
                </a:solidFill>
                <a:cs typeface="Segoe UI"/>
              </a:rPr>
              <a:t>of</a:t>
            </a:r>
            <a:r>
              <a:rPr sz="2206" kern="0" spc="-49" dirty="0">
                <a:solidFill>
                  <a:sysClr val="windowText" lastClr="000000"/>
                </a:solidFill>
                <a:cs typeface="Segoe UI"/>
              </a:rPr>
              <a:t> </a:t>
            </a:r>
            <a:r>
              <a:rPr sz="2206" kern="0" spc="-18" dirty="0">
                <a:solidFill>
                  <a:sysClr val="windowText" lastClr="000000"/>
                </a:solidFill>
                <a:cs typeface="Segoe UI"/>
              </a:rPr>
              <a:t>age.</a:t>
            </a:r>
            <a:endParaRPr sz="2206" kern="0" dirty="0">
              <a:solidFill>
                <a:sysClr val="windowText" lastClr="000000"/>
              </a:solidFill>
              <a:cs typeface="Segoe UI"/>
            </a:endParaRPr>
          </a:p>
          <a:p>
            <a:pPr marL="575453" marR="4483" lvl="1" indent="-241500" defTabSz="806867">
              <a:spcBef>
                <a:spcPts val="529"/>
              </a:spcBef>
              <a:buClr>
                <a:srgbClr val="B45F06"/>
              </a:buClr>
              <a:buFont typeface="Wingdings"/>
              <a:buChar char=""/>
              <a:tabLst>
                <a:tab pos="575453" algn="l"/>
                <a:tab pos="576013" algn="l"/>
              </a:tabLst>
            </a:pPr>
            <a:r>
              <a:rPr sz="2206" kern="0" dirty="0">
                <a:solidFill>
                  <a:sysClr val="windowText" lastClr="000000"/>
                </a:solidFill>
                <a:cs typeface="Segoe UI"/>
              </a:rPr>
              <a:t>By</a:t>
            </a:r>
            <a:r>
              <a:rPr sz="2206" kern="0" spc="-57" dirty="0">
                <a:solidFill>
                  <a:sysClr val="windowText" lastClr="000000"/>
                </a:solidFill>
                <a:cs typeface="Segoe UI"/>
              </a:rPr>
              <a:t> </a:t>
            </a:r>
            <a:r>
              <a:rPr sz="2206" kern="0" dirty="0">
                <a:solidFill>
                  <a:sysClr val="windowText" lastClr="000000"/>
                </a:solidFill>
                <a:cs typeface="Segoe UI"/>
              </a:rPr>
              <a:t>7</a:t>
            </a:r>
            <a:r>
              <a:rPr sz="2206" kern="0" spc="-49" dirty="0">
                <a:solidFill>
                  <a:sysClr val="windowText" lastClr="000000"/>
                </a:solidFill>
                <a:cs typeface="Segoe UI"/>
              </a:rPr>
              <a:t> </a:t>
            </a:r>
            <a:r>
              <a:rPr sz="2206" kern="0" dirty="0">
                <a:solidFill>
                  <a:sysClr val="windowText" lastClr="000000"/>
                </a:solidFill>
                <a:cs typeface="Segoe UI"/>
              </a:rPr>
              <a:t>years</a:t>
            </a:r>
            <a:r>
              <a:rPr sz="2206" kern="0" spc="-35" dirty="0">
                <a:solidFill>
                  <a:sysClr val="windowText" lastClr="000000"/>
                </a:solidFill>
                <a:cs typeface="Segoe UI"/>
              </a:rPr>
              <a:t> </a:t>
            </a:r>
            <a:r>
              <a:rPr sz="2206" kern="0" dirty="0">
                <a:solidFill>
                  <a:sysClr val="windowText" lastClr="000000"/>
                </a:solidFill>
                <a:cs typeface="Segoe UI"/>
              </a:rPr>
              <a:t>of</a:t>
            </a:r>
            <a:r>
              <a:rPr sz="2206" kern="0" spc="-49" dirty="0">
                <a:solidFill>
                  <a:sysClr val="windowText" lastClr="000000"/>
                </a:solidFill>
                <a:cs typeface="Segoe UI"/>
              </a:rPr>
              <a:t> </a:t>
            </a:r>
            <a:r>
              <a:rPr sz="2206" kern="0" dirty="0">
                <a:solidFill>
                  <a:sysClr val="windowText" lastClr="000000"/>
                </a:solidFill>
                <a:cs typeface="Segoe UI"/>
              </a:rPr>
              <a:t>age,</a:t>
            </a:r>
            <a:r>
              <a:rPr sz="2206" kern="0" spc="-53" dirty="0">
                <a:solidFill>
                  <a:sysClr val="windowText" lastClr="000000"/>
                </a:solidFill>
                <a:cs typeface="Segoe UI"/>
              </a:rPr>
              <a:t> </a:t>
            </a:r>
            <a:r>
              <a:rPr sz="2206" kern="0" dirty="0">
                <a:solidFill>
                  <a:sysClr val="windowText" lastClr="000000"/>
                </a:solidFill>
                <a:cs typeface="Segoe UI"/>
              </a:rPr>
              <a:t>some</a:t>
            </a:r>
            <a:r>
              <a:rPr sz="2206" kern="0" spc="-40" dirty="0">
                <a:solidFill>
                  <a:sysClr val="windowText" lastClr="000000"/>
                </a:solidFill>
                <a:cs typeface="Segoe UI"/>
              </a:rPr>
              <a:t> </a:t>
            </a:r>
            <a:r>
              <a:rPr sz="2206" kern="0" dirty="0">
                <a:solidFill>
                  <a:sysClr val="windowText" lastClr="000000"/>
                </a:solidFill>
                <a:cs typeface="Segoe UI"/>
              </a:rPr>
              <a:t>vision</a:t>
            </a:r>
            <a:r>
              <a:rPr sz="2206" kern="0" spc="-57" dirty="0">
                <a:solidFill>
                  <a:sysClr val="windowText" lastClr="000000"/>
                </a:solidFill>
                <a:cs typeface="Segoe UI"/>
              </a:rPr>
              <a:t> </a:t>
            </a:r>
            <a:r>
              <a:rPr sz="2206" kern="0" dirty="0">
                <a:solidFill>
                  <a:sysClr val="windowText" lastClr="000000"/>
                </a:solidFill>
                <a:cs typeface="Segoe UI"/>
              </a:rPr>
              <a:t>loss</a:t>
            </a:r>
            <a:r>
              <a:rPr sz="2206" kern="0" spc="-53" dirty="0">
                <a:solidFill>
                  <a:sysClr val="windowText" lastClr="000000"/>
                </a:solidFill>
                <a:cs typeface="Segoe UI"/>
              </a:rPr>
              <a:t> </a:t>
            </a:r>
            <a:r>
              <a:rPr sz="2206" kern="0" dirty="0">
                <a:solidFill>
                  <a:sysClr val="windowText" lastClr="000000"/>
                </a:solidFill>
                <a:cs typeface="Segoe UI"/>
              </a:rPr>
              <a:t>from</a:t>
            </a:r>
            <a:r>
              <a:rPr sz="2206" kern="0" spc="-40" dirty="0">
                <a:solidFill>
                  <a:sysClr val="windowText" lastClr="000000"/>
                </a:solidFill>
                <a:cs typeface="Segoe UI"/>
              </a:rPr>
              <a:t> </a:t>
            </a:r>
            <a:r>
              <a:rPr sz="2206" kern="0" dirty="0">
                <a:solidFill>
                  <a:sysClr val="windowText" lastClr="000000"/>
                </a:solidFill>
                <a:cs typeface="Segoe UI"/>
              </a:rPr>
              <a:t>amblyopia</a:t>
            </a:r>
            <a:r>
              <a:rPr sz="2206" kern="0" spc="-31" dirty="0">
                <a:solidFill>
                  <a:sysClr val="windowText" lastClr="000000"/>
                </a:solidFill>
                <a:cs typeface="Segoe UI"/>
              </a:rPr>
              <a:t> </a:t>
            </a:r>
            <a:r>
              <a:rPr sz="2206" kern="0" dirty="0">
                <a:solidFill>
                  <a:sysClr val="windowText" lastClr="000000"/>
                </a:solidFill>
                <a:cs typeface="Segoe UI"/>
              </a:rPr>
              <a:t>may</a:t>
            </a:r>
            <a:r>
              <a:rPr sz="2206" kern="0" spc="-44" dirty="0">
                <a:solidFill>
                  <a:sysClr val="windowText" lastClr="000000"/>
                </a:solidFill>
                <a:cs typeface="Segoe UI"/>
              </a:rPr>
              <a:t> </a:t>
            </a:r>
            <a:r>
              <a:rPr sz="2206" kern="0" spc="-9" dirty="0">
                <a:solidFill>
                  <a:sysClr val="windowText" lastClr="000000"/>
                </a:solidFill>
                <a:cs typeface="Segoe UI"/>
              </a:rPr>
              <a:t>become permanent.</a:t>
            </a:r>
            <a:endParaRPr lang="en-US" sz="2206" kern="0" spc="-9" dirty="0">
              <a:solidFill>
                <a:sysClr val="windowText" lastClr="000000"/>
              </a:solidFill>
              <a:cs typeface="Segoe UI"/>
            </a:endParaRPr>
          </a:p>
          <a:p>
            <a:pPr marL="118253" marR="4483" indent="-241500" defTabSz="806867">
              <a:spcBef>
                <a:spcPts val="529"/>
              </a:spcBef>
              <a:buClr>
                <a:srgbClr val="B45F06"/>
              </a:buClr>
              <a:buFont typeface="Wingdings"/>
              <a:buChar char=""/>
              <a:tabLst>
                <a:tab pos="575453" algn="l"/>
                <a:tab pos="576013" algn="l"/>
              </a:tabLst>
            </a:pPr>
            <a:r>
              <a:rPr lang="en-US" sz="2000" b="0" i="0" u="sng" dirty="0">
                <a:solidFill>
                  <a:srgbClr val="FF0000"/>
                </a:solidFill>
                <a:effectLst/>
                <a:hlinkClick r:id="rId3">
                  <a:extLst>
                    <a:ext uri="{A12FA001-AC4F-418D-AE19-62706E023703}">
                      <ahyp:hlinkClr xmlns:ahyp="http://schemas.microsoft.com/office/drawing/2018/hyperlinkcolor" val="tx"/>
                    </a:ext>
                  </a:extLst>
                </a:hlinkClick>
              </a:rPr>
              <a:t>https://www.uspreventiveservicestaskforce.org/Page/Document/evidence-summary/vision-in-children-ages-6-months-to-5-years-screening</a:t>
            </a:r>
            <a:endParaRPr sz="2000" kern="0" dirty="0">
              <a:solidFill>
                <a:srgbClr val="FF0000"/>
              </a:solidFill>
              <a:cs typeface="Segoe U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8748" y="290032"/>
            <a:ext cx="8921003" cy="732326"/>
          </a:xfrm>
          <a:prstGeom prst="rect">
            <a:avLst/>
          </a:prstGeom>
        </p:spPr>
        <p:txBody>
          <a:bodyPr vert="horz" wrap="square" lIns="0" tIns="176604" rIns="0" bIns="0" rtlCol="0">
            <a:spAutoFit/>
          </a:bodyPr>
          <a:lstStyle/>
          <a:p>
            <a:pPr marL="11206">
              <a:spcBef>
                <a:spcPts val="88"/>
              </a:spcBef>
            </a:pPr>
            <a:r>
              <a:rPr b="1" spc="-26" dirty="0">
                <a:solidFill>
                  <a:schemeClr val="accent5">
                    <a:lumMod val="75000"/>
                  </a:schemeClr>
                </a:solidFill>
              </a:rPr>
              <a:t>Newborn</a:t>
            </a:r>
            <a:r>
              <a:rPr b="1" spc="-159" dirty="0">
                <a:solidFill>
                  <a:schemeClr val="accent5">
                    <a:lumMod val="75000"/>
                  </a:schemeClr>
                </a:solidFill>
              </a:rPr>
              <a:t> </a:t>
            </a:r>
            <a:r>
              <a:rPr b="1" dirty="0">
                <a:solidFill>
                  <a:schemeClr val="accent5">
                    <a:lumMod val="75000"/>
                  </a:schemeClr>
                </a:solidFill>
              </a:rPr>
              <a:t>to</a:t>
            </a:r>
            <a:r>
              <a:rPr b="1" spc="-141" dirty="0">
                <a:solidFill>
                  <a:schemeClr val="accent5">
                    <a:lumMod val="75000"/>
                  </a:schemeClr>
                </a:solidFill>
              </a:rPr>
              <a:t> </a:t>
            </a:r>
            <a:r>
              <a:rPr b="1" dirty="0">
                <a:solidFill>
                  <a:schemeClr val="accent5">
                    <a:lumMod val="75000"/>
                  </a:schemeClr>
                </a:solidFill>
              </a:rPr>
              <a:t>35</a:t>
            </a:r>
            <a:r>
              <a:rPr b="1" spc="-137" dirty="0">
                <a:solidFill>
                  <a:schemeClr val="accent5">
                    <a:lumMod val="75000"/>
                  </a:schemeClr>
                </a:solidFill>
              </a:rPr>
              <a:t> </a:t>
            </a:r>
            <a:r>
              <a:rPr b="1" spc="-22" dirty="0">
                <a:solidFill>
                  <a:schemeClr val="accent5">
                    <a:lumMod val="75000"/>
                  </a:schemeClr>
                </a:solidFill>
              </a:rPr>
              <a:t>Months</a:t>
            </a:r>
            <a:r>
              <a:rPr b="1" spc="-137" dirty="0">
                <a:solidFill>
                  <a:schemeClr val="accent5">
                    <a:lumMod val="75000"/>
                  </a:schemeClr>
                </a:solidFill>
              </a:rPr>
              <a:t> </a:t>
            </a:r>
            <a:r>
              <a:rPr b="1" spc="-44" dirty="0">
                <a:solidFill>
                  <a:schemeClr val="accent5">
                    <a:lumMod val="75000"/>
                  </a:schemeClr>
                </a:solidFill>
              </a:rPr>
              <a:t>(0-</a:t>
            </a:r>
            <a:r>
              <a:rPr b="1" dirty="0">
                <a:solidFill>
                  <a:schemeClr val="accent5">
                    <a:lumMod val="75000"/>
                  </a:schemeClr>
                </a:solidFill>
              </a:rPr>
              <a:t>3</a:t>
            </a:r>
            <a:r>
              <a:rPr b="1" spc="-137" dirty="0">
                <a:solidFill>
                  <a:schemeClr val="accent5">
                    <a:lumMod val="75000"/>
                  </a:schemeClr>
                </a:solidFill>
              </a:rPr>
              <a:t> </a:t>
            </a:r>
            <a:r>
              <a:rPr b="1" spc="-35" dirty="0">
                <a:solidFill>
                  <a:schemeClr val="accent5">
                    <a:lumMod val="75000"/>
                  </a:schemeClr>
                </a:solidFill>
              </a:rPr>
              <a:t>Years)</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34</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968748" y="1121955"/>
            <a:ext cx="8956301" cy="3904870"/>
          </a:xfrm>
          <a:prstGeom prst="rect">
            <a:avLst/>
          </a:prstGeom>
        </p:spPr>
        <p:txBody>
          <a:bodyPr vert="horz" wrap="square" lIns="0" tIns="78441" rIns="0" bIns="0" rtlCol="0">
            <a:spAutoFit/>
          </a:bodyPr>
          <a:lstStyle/>
          <a:p>
            <a:pPr marL="293610" indent="-282964" defTabSz="806867">
              <a:spcBef>
                <a:spcPts val="618"/>
              </a:spcBef>
              <a:buClr>
                <a:srgbClr val="EF7E08"/>
              </a:buClr>
              <a:buFont typeface="Wingdings"/>
              <a:buChar char=""/>
              <a:tabLst>
                <a:tab pos="293610" algn="l"/>
                <a:tab pos="294170" algn="l"/>
              </a:tabLst>
            </a:pPr>
            <a:r>
              <a:rPr sz="1941" u="sng" kern="0" spc="-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Procedures</a:t>
            </a:r>
            <a:r>
              <a:rPr sz="1941" u="sng" kern="0" spc="-71"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for</a:t>
            </a:r>
            <a:r>
              <a:rPr sz="1941" u="sng" kern="0" spc="-6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the</a:t>
            </a:r>
            <a:r>
              <a:rPr sz="1941" u="sng" kern="0" spc="-5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Evaluation</a:t>
            </a:r>
            <a:r>
              <a:rPr sz="1941" u="sng" kern="0" spc="-35"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of</a:t>
            </a:r>
            <a:r>
              <a:rPr sz="1941" u="sng" kern="0" spc="-66"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the</a:t>
            </a:r>
            <a:r>
              <a:rPr sz="1941" u="sng" kern="0" spc="-5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Visual</a:t>
            </a:r>
            <a:r>
              <a:rPr sz="1941" u="sng" kern="0" spc="-5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System</a:t>
            </a:r>
            <a:r>
              <a:rPr sz="1941" u="sng" kern="0" spc="-5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by</a:t>
            </a:r>
            <a:r>
              <a:rPr sz="1941" u="sng" kern="0" spc="-66"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1941" u="sng" kern="0" spc="-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Pediatricians</a:t>
            </a:r>
            <a:endParaRPr sz="1941" kern="0" dirty="0">
              <a:solidFill>
                <a:srgbClr val="0070C0"/>
              </a:solidFill>
              <a:cs typeface="Segoe UI"/>
            </a:endParaRPr>
          </a:p>
          <a:p>
            <a:pPr marL="293610" defTabSz="806867">
              <a:spcBef>
                <a:spcPts val="529"/>
              </a:spcBef>
            </a:pPr>
            <a:r>
              <a:rPr sz="1941" i="1" kern="0" dirty="0">
                <a:solidFill>
                  <a:sysClr val="windowText" lastClr="000000"/>
                </a:solidFill>
                <a:cs typeface="Segoe UI"/>
              </a:rPr>
              <a:t>Pediatrics,</a:t>
            </a:r>
            <a:r>
              <a:rPr sz="1941" i="1" kern="0" spc="-66" dirty="0">
                <a:solidFill>
                  <a:sysClr val="windowText" lastClr="000000"/>
                </a:solidFill>
                <a:cs typeface="Segoe UI"/>
              </a:rPr>
              <a:t> </a:t>
            </a:r>
            <a:r>
              <a:rPr sz="1941" kern="0" dirty="0">
                <a:solidFill>
                  <a:sysClr val="windowText" lastClr="000000"/>
                </a:solidFill>
                <a:cs typeface="Segoe UI"/>
              </a:rPr>
              <a:t>January</a:t>
            </a:r>
            <a:r>
              <a:rPr sz="1941" kern="0" spc="-75" dirty="0">
                <a:solidFill>
                  <a:sysClr val="windowText" lastClr="000000"/>
                </a:solidFill>
                <a:cs typeface="Segoe UI"/>
              </a:rPr>
              <a:t> </a:t>
            </a:r>
            <a:r>
              <a:rPr sz="1941" kern="0" spc="-18" dirty="0">
                <a:solidFill>
                  <a:sysClr val="windowText" lastClr="000000"/>
                </a:solidFill>
                <a:cs typeface="Segoe UI"/>
              </a:rPr>
              <a:t>2016</a:t>
            </a:r>
            <a:endParaRPr sz="1941" kern="0" dirty="0">
              <a:solidFill>
                <a:sysClr val="windowText" lastClr="000000"/>
              </a:solidFill>
              <a:cs typeface="Segoe UI"/>
            </a:endParaRPr>
          </a:p>
          <a:p>
            <a:pPr marL="293049" indent="-281843" defTabSz="806867">
              <a:spcBef>
                <a:spcPts val="604"/>
              </a:spcBef>
              <a:buClr>
                <a:srgbClr val="EF7E08"/>
              </a:buClr>
              <a:buFont typeface="Wingdings"/>
              <a:buChar char=""/>
              <a:tabLst>
                <a:tab pos="293049" algn="l"/>
                <a:tab pos="293610" algn="l"/>
              </a:tabLst>
            </a:pPr>
            <a:r>
              <a:rPr sz="2118" kern="0" dirty="0">
                <a:solidFill>
                  <a:sysClr val="windowText" lastClr="000000"/>
                </a:solidFill>
                <a:cs typeface="Segoe UI"/>
              </a:rPr>
              <a:t>Ask</a:t>
            </a:r>
            <a:r>
              <a:rPr sz="2118" kern="0" spc="-26" dirty="0">
                <a:solidFill>
                  <a:sysClr val="windowText" lastClr="000000"/>
                </a:solidFill>
                <a:cs typeface="Segoe UI"/>
              </a:rPr>
              <a:t> </a:t>
            </a:r>
            <a:r>
              <a:rPr sz="2118" kern="0" dirty="0">
                <a:solidFill>
                  <a:sysClr val="windowText" lastClr="000000"/>
                </a:solidFill>
                <a:cs typeface="Segoe UI"/>
              </a:rPr>
              <a:t>health history</a:t>
            </a:r>
            <a:r>
              <a:rPr sz="2118" kern="0" spc="9" dirty="0">
                <a:solidFill>
                  <a:sysClr val="windowText" lastClr="000000"/>
                </a:solidFill>
                <a:cs typeface="Segoe UI"/>
              </a:rPr>
              <a:t> </a:t>
            </a:r>
            <a:r>
              <a:rPr sz="2118" kern="0" dirty="0">
                <a:solidFill>
                  <a:sysClr val="windowText" lastClr="000000"/>
                </a:solidFill>
                <a:cs typeface="Segoe UI"/>
              </a:rPr>
              <a:t>of</a:t>
            </a:r>
            <a:r>
              <a:rPr sz="2118" kern="0" spc="-4" dirty="0">
                <a:solidFill>
                  <a:sysClr val="windowText" lastClr="000000"/>
                </a:solidFill>
                <a:cs typeface="Segoe UI"/>
              </a:rPr>
              <a:t> </a:t>
            </a:r>
            <a:r>
              <a:rPr sz="2118" kern="0" dirty="0">
                <a:solidFill>
                  <a:sysClr val="windowText" lastClr="000000"/>
                </a:solidFill>
                <a:cs typeface="Segoe UI"/>
              </a:rPr>
              <a:t>child</a:t>
            </a:r>
            <a:r>
              <a:rPr sz="2118" kern="0" spc="26" dirty="0">
                <a:solidFill>
                  <a:sysClr val="windowText" lastClr="000000"/>
                </a:solidFill>
                <a:cs typeface="Segoe UI"/>
              </a:rPr>
              <a:t> </a:t>
            </a:r>
            <a:r>
              <a:rPr sz="2118" kern="0" dirty="0">
                <a:solidFill>
                  <a:sysClr val="windowText" lastClr="000000"/>
                </a:solidFill>
                <a:cs typeface="Segoe UI"/>
              </a:rPr>
              <a:t>and immediate</a:t>
            </a:r>
            <a:r>
              <a:rPr sz="2118" kern="0" spc="-4" dirty="0">
                <a:solidFill>
                  <a:sysClr val="windowText" lastClr="000000"/>
                </a:solidFill>
                <a:cs typeface="Segoe UI"/>
              </a:rPr>
              <a:t> </a:t>
            </a:r>
            <a:r>
              <a:rPr sz="2118" kern="0" dirty="0">
                <a:solidFill>
                  <a:sysClr val="windowText" lastClr="000000"/>
                </a:solidFill>
                <a:cs typeface="Segoe UI"/>
              </a:rPr>
              <a:t>family</a:t>
            </a:r>
            <a:r>
              <a:rPr sz="2118" kern="0" spc="13" dirty="0">
                <a:solidFill>
                  <a:sysClr val="windowText" lastClr="000000"/>
                </a:solidFill>
                <a:cs typeface="Segoe UI"/>
              </a:rPr>
              <a:t> </a:t>
            </a:r>
            <a:r>
              <a:rPr sz="2118" kern="0" dirty="0">
                <a:solidFill>
                  <a:sysClr val="windowText" lastClr="000000"/>
                </a:solidFill>
                <a:cs typeface="Segoe UI"/>
              </a:rPr>
              <a:t>history of</a:t>
            </a:r>
            <a:r>
              <a:rPr sz="2118" kern="0" spc="4" dirty="0">
                <a:solidFill>
                  <a:sysClr val="windowText" lastClr="000000"/>
                </a:solidFill>
                <a:cs typeface="Segoe UI"/>
              </a:rPr>
              <a:t> </a:t>
            </a:r>
            <a:r>
              <a:rPr sz="2118" kern="0" dirty="0">
                <a:solidFill>
                  <a:sysClr val="windowText" lastClr="000000"/>
                </a:solidFill>
                <a:cs typeface="Segoe UI"/>
              </a:rPr>
              <a:t>eye</a:t>
            </a:r>
            <a:r>
              <a:rPr sz="2118" kern="0" spc="-26" dirty="0">
                <a:solidFill>
                  <a:sysClr val="windowText" lastClr="000000"/>
                </a:solidFill>
                <a:cs typeface="Segoe UI"/>
              </a:rPr>
              <a:t> </a:t>
            </a:r>
            <a:r>
              <a:rPr sz="2118" kern="0" spc="-9" dirty="0">
                <a:solidFill>
                  <a:sysClr val="windowText" lastClr="000000"/>
                </a:solidFill>
                <a:cs typeface="Segoe UI"/>
              </a:rPr>
              <a:t>problems.</a:t>
            </a:r>
            <a:endParaRPr sz="2118" kern="0" dirty="0">
              <a:solidFill>
                <a:sysClr val="windowText" lastClr="000000"/>
              </a:solidFill>
              <a:cs typeface="Segoe UI"/>
            </a:endParaRPr>
          </a:p>
          <a:p>
            <a:pPr marL="293049" marR="1172198" indent="-281843" defTabSz="806867">
              <a:spcBef>
                <a:spcPts val="618"/>
              </a:spcBef>
              <a:buClr>
                <a:srgbClr val="EF7E08"/>
              </a:buClr>
              <a:buFont typeface="Wingdings"/>
              <a:buChar char=""/>
              <a:tabLst>
                <a:tab pos="293049" algn="l"/>
                <a:tab pos="293610" algn="l"/>
              </a:tabLst>
            </a:pPr>
            <a:r>
              <a:rPr sz="2118" kern="0" dirty="0">
                <a:solidFill>
                  <a:sysClr val="windowText" lastClr="000000"/>
                </a:solidFill>
                <a:cs typeface="Segoe UI"/>
              </a:rPr>
              <a:t>Check</a:t>
            </a:r>
            <a:r>
              <a:rPr sz="2118" kern="0" spc="-22" dirty="0">
                <a:solidFill>
                  <a:sysClr val="windowText" lastClr="000000"/>
                </a:solidFill>
                <a:cs typeface="Segoe UI"/>
              </a:rPr>
              <a:t> </a:t>
            </a:r>
            <a:r>
              <a:rPr sz="2118" kern="0" dirty="0">
                <a:solidFill>
                  <a:sysClr val="windowText" lastClr="000000"/>
                </a:solidFill>
                <a:cs typeface="Segoe UI"/>
              </a:rPr>
              <a:t>vision (tracking),</a:t>
            </a:r>
            <a:r>
              <a:rPr sz="2118" kern="0" spc="9" dirty="0">
                <a:solidFill>
                  <a:sysClr val="windowText" lastClr="000000"/>
                </a:solidFill>
                <a:cs typeface="Segoe UI"/>
              </a:rPr>
              <a:t> </a:t>
            </a:r>
            <a:r>
              <a:rPr sz="2118" kern="0" dirty="0">
                <a:solidFill>
                  <a:sysClr val="windowText" lastClr="000000"/>
                </a:solidFill>
                <a:cs typeface="Segoe UI"/>
              </a:rPr>
              <a:t>eye</a:t>
            </a:r>
            <a:r>
              <a:rPr sz="2118" kern="0" spc="-26" dirty="0">
                <a:solidFill>
                  <a:sysClr val="windowText" lastClr="000000"/>
                </a:solidFill>
                <a:cs typeface="Segoe UI"/>
              </a:rPr>
              <a:t> </a:t>
            </a:r>
            <a:r>
              <a:rPr sz="2118" kern="0" dirty="0">
                <a:solidFill>
                  <a:sysClr val="windowText" lastClr="000000"/>
                </a:solidFill>
                <a:cs typeface="Segoe UI"/>
              </a:rPr>
              <a:t>movement</a:t>
            </a:r>
            <a:r>
              <a:rPr sz="2118" kern="0" spc="-26" dirty="0">
                <a:solidFill>
                  <a:sysClr val="windowText" lastClr="000000"/>
                </a:solidFill>
                <a:cs typeface="Segoe UI"/>
              </a:rPr>
              <a:t> </a:t>
            </a:r>
            <a:r>
              <a:rPr sz="2118" kern="0" dirty="0">
                <a:solidFill>
                  <a:sysClr val="windowText" lastClr="000000"/>
                </a:solidFill>
                <a:cs typeface="Segoe UI"/>
              </a:rPr>
              <a:t>(motility)</a:t>
            </a:r>
            <a:r>
              <a:rPr sz="2118" kern="0" spc="22" dirty="0">
                <a:solidFill>
                  <a:sysClr val="windowText" lastClr="000000"/>
                </a:solidFill>
                <a:cs typeface="Segoe UI"/>
              </a:rPr>
              <a:t> </a:t>
            </a:r>
            <a:r>
              <a:rPr sz="2118" kern="0" dirty="0">
                <a:solidFill>
                  <a:sysClr val="windowText" lastClr="000000"/>
                </a:solidFill>
                <a:cs typeface="Segoe UI"/>
              </a:rPr>
              <a:t>and</a:t>
            </a:r>
            <a:r>
              <a:rPr sz="2118" kern="0" spc="-13" dirty="0">
                <a:solidFill>
                  <a:sysClr val="windowText" lastClr="000000"/>
                </a:solidFill>
                <a:cs typeface="Segoe UI"/>
              </a:rPr>
              <a:t> </a:t>
            </a:r>
            <a:r>
              <a:rPr sz="2118" kern="0" spc="-9" dirty="0">
                <a:solidFill>
                  <a:sysClr val="windowText" lastClr="000000"/>
                </a:solidFill>
                <a:cs typeface="Segoe UI"/>
              </a:rPr>
              <a:t>alignment (strabismus)</a:t>
            </a:r>
            <a:endParaRPr sz="2118" kern="0" dirty="0">
              <a:solidFill>
                <a:sysClr val="windowText" lastClr="000000"/>
              </a:solidFill>
              <a:cs typeface="Segoe UI"/>
            </a:endParaRPr>
          </a:p>
          <a:p>
            <a:pPr marL="575453" lvl="1" indent="-242060" defTabSz="806867">
              <a:spcBef>
                <a:spcPts val="543"/>
              </a:spcBef>
              <a:buClr>
                <a:srgbClr val="B45F06"/>
              </a:buClr>
              <a:buFont typeface="Wingdings"/>
              <a:buChar char=""/>
              <a:tabLst>
                <a:tab pos="575453" algn="l"/>
                <a:tab pos="576013" algn="l"/>
              </a:tabLst>
            </a:pPr>
            <a:r>
              <a:rPr sz="1765" b="1" kern="0" dirty="0">
                <a:solidFill>
                  <a:sysClr val="windowText" lastClr="000000"/>
                </a:solidFill>
                <a:cs typeface="Segoe UI"/>
              </a:rPr>
              <a:t>PERRLA</a:t>
            </a:r>
            <a:r>
              <a:rPr sz="1765" kern="0" dirty="0">
                <a:solidFill>
                  <a:srgbClr val="7AB123"/>
                </a:solidFill>
                <a:cs typeface="Segoe UI"/>
              </a:rPr>
              <a:t>:</a:t>
            </a:r>
            <a:r>
              <a:rPr sz="1765" kern="0" spc="-40" dirty="0">
                <a:solidFill>
                  <a:srgbClr val="7AB123"/>
                </a:solidFill>
                <a:cs typeface="Segoe UI"/>
              </a:rPr>
              <a:t> </a:t>
            </a:r>
            <a:r>
              <a:rPr sz="1765" b="1" kern="0" dirty="0">
                <a:solidFill>
                  <a:sysClr val="windowText" lastClr="000000"/>
                </a:solidFill>
                <a:cs typeface="Segoe UI"/>
              </a:rPr>
              <a:t>P</a:t>
            </a:r>
            <a:r>
              <a:rPr sz="1765" kern="0" dirty="0">
                <a:solidFill>
                  <a:sysClr val="windowText" lastClr="000000"/>
                </a:solidFill>
                <a:cs typeface="Segoe UI"/>
              </a:rPr>
              <a:t>upil</a:t>
            </a:r>
            <a:r>
              <a:rPr sz="1765" kern="0" spc="-9" dirty="0">
                <a:solidFill>
                  <a:sysClr val="windowText" lastClr="000000"/>
                </a:solidFill>
                <a:cs typeface="Segoe UI"/>
              </a:rPr>
              <a:t> </a:t>
            </a:r>
            <a:r>
              <a:rPr sz="1765" kern="0" dirty="0">
                <a:solidFill>
                  <a:sysClr val="windowText" lastClr="000000"/>
                </a:solidFill>
                <a:cs typeface="Segoe UI"/>
              </a:rPr>
              <a:t>are</a:t>
            </a:r>
            <a:r>
              <a:rPr sz="1765" kern="0" spc="-4" dirty="0">
                <a:solidFill>
                  <a:sysClr val="windowText" lastClr="000000"/>
                </a:solidFill>
                <a:cs typeface="Segoe UI"/>
              </a:rPr>
              <a:t> </a:t>
            </a:r>
            <a:r>
              <a:rPr sz="1765" b="1" kern="0" dirty="0">
                <a:solidFill>
                  <a:sysClr val="windowText" lastClr="000000"/>
                </a:solidFill>
                <a:cs typeface="Segoe UI"/>
              </a:rPr>
              <a:t>E</a:t>
            </a:r>
            <a:r>
              <a:rPr sz="1765" kern="0" dirty="0">
                <a:solidFill>
                  <a:sysClr val="windowText" lastClr="000000"/>
                </a:solidFill>
                <a:cs typeface="Segoe UI"/>
              </a:rPr>
              <a:t>qual,</a:t>
            </a:r>
            <a:r>
              <a:rPr sz="1765" kern="0" spc="-4" dirty="0">
                <a:solidFill>
                  <a:sysClr val="windowText" lastClr="000000"/>
                </a:solidFill>
                <a:cs typeface="Segoe UI"/>
              </a:rPr>
              <a:t> </a:t>
            </a:r>
            <a:r>
              <a:rPr sz="1765" b="1" kern="0" dirty="0">
                <a:solidFill>
                  <a:sysClr val="windowText" lastClr="000000"/>
                </a:solidFill>
                <a:cs typeface="Segoe UI"/>
              </a:rPr>
              <a:t>R</a:t>
            </a:r>
            <a:r>
              <a:rPr sz="1765" kern="0" dirty="0">
                <a:solidFill>
                  <a:sysClr val="windowText" lastClr="000000"/>
                </a:solidFill>
                <a:cs typeface="Segoe UI"/>
              </a:rPr>
              <a:t>ound,</a:t>
            </a:r>
            <a:r>
              <a:rPr sz="1765" kern="0" spc="-22" dirty="0">
                <a:solidFill>
                  <a:sysClr val="windowText" lastClr="000000"/>
                </a:solidFill>
                <a:cs typeface="Segoe UI"/>
              </a:rPr>
              <a:t> </a:t>
            </a:r>
            <a:r>
              <a:rPr sz="1765" b="1" kern="0" dirty="0">
                <a:solidFill>
                  <a:sysClr val="windowText" lastClr="000000"/>
                </a:solidFill>
                <a:cs typeface="Segoe UI"/>
              </a:rPr>
              <a:t>R</a:t>
            </a:r>
            <a:r>
              <a:rPr sz="1765" kern="0" dirty="0">
                <a:solidFill>
                  <a:sysClr val="windowText" lastClr="000000"/>
                </a:solidFill>
                <a:cs typeface="Segoe UI"/>
              </a:rPr>
              <a:t>eactive</a:t>
            </a:r>
            <a:r>
              <a:rPr sz="1765" kern="0" spc="-18" dirty="0">
                <a:solidFill>
                  <a:sysClr val="windowText" lastClr="000000"/>
                </a:solidFill>
                <a:cs typeface="Segoe UI"/>
              </a:rPr>
              <a:t> </a:t>
            </a:r>
            <a:r>
              <a:rPr sz="1765" kern="0" dirty="0">
                <a:solidFill>
                  <a:sysClr val="windowText" lastClr="000000"/>
                </a:solidFill>
                <a:cs typeface="Segoe UI"/>
              </a:rPr>
              <a:t>to</a:t>
            </a:r>
            <a:r>
              <a:rPr sz="1765" kern="0" spc="-13" dirty="0">
                <a:solidFill>
                  <a:sysClr val="windowText" lastClr="000000"/>
                </a:solidFill>
                <a:cs typeface="Segoe UI"/>
              </a:rPr>
              <a:t> </a:t>
            </a:r>
            <a:r>
              <a:rPr sz="1765" b="1" kern="0" dirty="0">
                <a:solidFill>
                  <a:sysClr val="windowText" lastClr="000000"/>
                </a:solidFill>
                <a:cs typeface="Segoe UI"/>
              </a:rPr>
              <a:t>L</a:t>
            </a:r>
            <a:r>
              <a:rPr sz="1765" kern="0" dirty="0">
                <a:solidFill>
                  <a:sysClr val="windowText" lastClr="000000"/>
                </a:solidFill>
                <a:cs typeface="Segoe UI"/>
              </a:rPr>
              <a:t>ight,</a:t>
            </a:r>
            <a:r>
              <a:rPr sz="1765" kern="0" spc="-4" dirty="0">
                <a:solidFill>
                  <a:sysClr val="windowText" lastClr="000000"/>
                </a:solidFill>
                <a:cs typeface="Segoe UI"/>
              </a:rPr>
              <a:t> </a:t>
            </a:r>
            <a:r>
              <a:rPr sz="1765" kern="0" dirty="0">
                <a:solidFill>
                  <a:sysClr val="windowText" lastClr="000000"/>
                </a:solidFill>
                <a:cs typeface="Segoe UI"/>
              </a:rPr>
              <a:t>and</a:t>
            </a:r>
            <a:r>
              <a:rPr sz="1765" kern="0" spc="-18" dirty="0">
                <a:solidFill>
                  <a:sysClr val="windowText" lastClr="000000"/>
                </a:solidFill>
                <a:cs typeface="Segoe UI"/>
              </a:rPr>
              <a:t> </a:t>
            </a:r>
            <a:r>
              <a:rPr sz="1765" b="1" kern="0" spc="-9" dirty="0">
                <a:solidFill>
                  <a:sysClr val="windowText" lastClr="000000"/>
                </a:solidFill>
                <a:cs typeface="Segoe UI"/>
              </a:rPr>
              <a:t>A</a:t>
            </a:r>
            <a:r>
              <a:rPr sz="1765" kern="0" spc="-9" dirty="0">
                <a:solidFill>
                  <a:sysClr val="windowText" lastClr="000000"/>
                </a:solidFill>
                <a:cs typeface="Segoe UI"/>
              </a:rPr>
              <a:t>ccommodating</a:t>
            </a:r>
            <a:endParaRPr sz="1765"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sz="1765" kern="0" dirty="0">
                <a:solidFill>
                  <a:sysClr val="windowText" lastClr="000000"/>
                </a:solidFill>
                <a:cs typeface="Segoe UI"/>
              </a:rPr>
              <a:t>Corneal</a:t>
            </a:r>
            <a:r>
              <a:rPr sz="1765" kern="0" spc="-13" dirty="0">
                <a:solidFill>
                  <a:sysClr val="windowText" lastClr="000000"/>
                </a:solidFill>
                <a:cs typeface="Segoe UI"/>
              </a:rPr>
              <a:t> </a:t>
            </a:r>
            <a:r>
              <a:rPr sz="1765" kern="0" dirty="0">
                <a:solidFill>
                  <a:sysClr val="windowText" lastClr="000000"/>
                </a:solidFill>
                <a:cs typeface="Segoe UI"/>
              </a:rPr>
              <a:t>Light</a:t>
            </a:r>
            <a:r>
              <a:rPr sz="1765" kern="0" spc="-13" dirty="0">
                <a:solidFill>
                  <a:sysClr val="windowText" lastClr="000000"/>
                </a:solidFill>
                <a:cs typeface="Segoe UI"/>
              </a:rPr>
              <a:t> </a:t>
            </a:r>
            <a:r>
              <a:rPr sz="1765" kern="0" spc="-9" dirty="0">
                <a:solidFill>
                  <a:sysClr val="windowText" lastClr="000000"/>
                </a:solidFill>
                <a:cs typeface="Segoe UI"/>
              </a:rPr>
              <a:t>Reflex</a:t>
            </a:r>
            <a:endParaRPr sz="1765"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sz="1765" kern="0" dirty="0">
                <a:solidFill>
                  <a:sysClr val="windowText" lastClr="000000"/>
                </a:solidFill>
                <a:cs typeface="Segoe UI"/>
              </a:rPr>
              <a:t>Retinal</a:t>
            </a:r>
            <a:r>
              <a:rPr sz="1765" kern="0" spc="-62" dirty="0">
                <a:solidFill>
                  <a:sysClr val="windowText" lastClr="000000"/>
                </a:solidFill>
                <a:cs typeface="Segoe UI"/>
              </a:rPr>
              <a:t> </a:t>
            </a:r>
            <a:r>
              <a:rPr sz="1765" kern="0" dirty="0">
                <a:solidFill>
                  <a:sysClr val="windowText" lastClr="000000"/>
                </a:solidFill>
                <a:cs typeface="Segoe UI"/>
              </a:rPr>
              <a:t>Red</a:t>
            </a:r>
            <a:r>
              <a:rPr sz="1765" kern="0" spc="-49" dirty="0">
                <a:solidFill>
                  <a:sysClr val="windowText" lastClr="000000"/>
                </a:solidFill>
                <a:cs typeface="Segoe UI"/>
              </a:rPr>
              <a:t> </a:t>
            </a:r>
            <a:r>
              <a:rPr sz="1765" kern="0" spc="-9" dirty="0">
                <a:solidFill>
                  <a:sysClr val="windowText" lastClr="000000"/>
                </a:solidFill>
                <a:cs typeface="Segoe UI"/>
              </a:rPr>
              <a:t>Reflex</a:t>
            </a:r>
            <a:endParaRPr sz="1765" kern="0" dirty="0">
              <a:solidFill>
                <a:sysClr val="windowText" lastClr="000000"/>
              </a:solidFill>
              <a:cs typeface="Segoe UI"/>
            </a:endParaRPr>
          </a:p>
          <a:p>
            <a:pPr defTabSz="806867">
              <a:spcBef>
                <a:spcPts val="31"/>
              </a:spcBef>
            </a:pPr>
            <a:endParaRPr sz="2427" kern="0" dirty="0">
              <a:solidFill>
                <a:sysClr val="windowText" lastClr="000000"/>
              </a:solidFill>
              <a:cs typeface="Segoe UI"/>
            </a:endParaRPr>
          </a:p>
          <a:p>
            <a:pPr marL="818073" marR="181545" indent="-806867" defTabSz="806867"/>
            <a:r>
              <a:rPr sz="2118" b="1" kern="0" dirty="0">
                <a:solidFill>
                  <a:srgbClr val="EF7E08"/>
                </a:solidFill>
                <a:cs typeface="Segoe UI"/>
              </a:rPr>
              <a:t>Note:</a:t>
            </a:r>
            <a:r>
              <a:rPr sz="2118" b="1" kern="0" spc="-13" dirty="0">
                <a:solidFill>
                  <a:srgbClr val="EF7E08"/>
                </a:solidFill>
                <a:cs typeface="Segoe UI"/>
              </a:rPr>
              <a:t> </a:t>
            </a:r>
            <a:r>
              <a:rPr sz="2118" kern="0" dirty="0">
                <a:solidFill>
                  <a:sysClr val="windowText" lastClr="000000"/>
                </a:solidFill>
                <a:cs typeface="Segoe UI"/>
              </a:rPr>
              <a:t>This</a:t>
            </a:r>
            <a:r>
              <a:rPr sz="2118" kern="0" spc="4" dirty="0">
                <a:solidFill>
                  <a:sysClr val="windowText" lastClr="000000"/>
                </a:solidFill>
                <a:cs typeface="Segoe UI"/>
              </a:rPr>
              <a:t> </a:t>
            </a:r>
            <a:r>
              <a:rPr sz="2118" kern="0" dirty="0">
                <a:solidFill>
                  <a:sysClr val="windowText" lastClr="000000"/>
                </a:solidFill>
                <a:cs typeface="Segoe UI"/>
              </a:rPr>
              <a:t>assessment</a:t>
            </a:r>
            <a:r>
              <a:rPr sz="2118" kern="0" spc="-31" dirty="0">
                <a:solidFill>
                  <a:sysClr val="windowText" lastClr="000000"/>
                </a:solidFill>
                <a:cs typeface="Segoe UI"/>
              </a:rPr>
              <a:t> </a:t>
            </a:r>
            <a:r>
              <a:rPr sz="2118" kern="0" dirty="0">
                <a:solidFill>
                  <a:sysClr val="windowText" lastClr="000000"/>
                </a:solidFill>
                <a:cs typeface="Segoe UI"/>
              </a:rPr>
              <a:t>can</a:t>
            </a:r>
            <a:r>
              <a:rPr sz="2118" kern="0" spc="-9" dirty="0">
                <a:solidFill>
                  <a:sysClr val="windowText" lastClr="000000"/>
                </a:solidFill>
                <a:cs typeface="Segoe UI"/>
              </a:rPr>
              <a:t> </a:t>
            </a:r>
            <a:r>
              <a:rPr sz="2118" kern="0" dirty="0">
                <a:solidFill>
                  <a:sysClr val="windowText" lastClr="000000"/>
                </a:solidFill>
                <a:cs typeface="Segoe UI"/>
              </a:rPr>
              <a:t>also</a:t>
            </a:r>
            <a:r>
              <a:rPr sz="2118" kern="0" spc="4" dirty="0">
                <a:solidFill>
                  <a:sysClr val="windowText" lastClr="000000"/>
                </a:solidFill>
                <a:cs typeface="Segoe UI"/>
              </a:rPr>
              <a:t> </a:t>
            </a:r>
            <a:r>
              <a:rPr sz="2118" kern="0" dirty="0">
                <a:solidFill>
                  <a:sysClr val="windowText" lastClr="000000"/>
                </a:solidFill>
                <a:cs typeface="Segoe UI"/>
              </a:rPr>
              <a:t>be</a:t>
            </a:r>
            <a:r>
              <a:rPr sz="2118" kern="0" spc="-22" dirty="0">
                <a:solidFill>
                  <a:sysClr val="windowText" lastClr="000000"/>
                </a:solidFill>
                <a:cs typeface="Segoe UI"/>
              </a:rPr>
              <a:t> </a:t>
            </a:r>
            <a:r>
              <a:rPr sz="2118" kern="0" dirty="0">
                <a:solidFill>
                  <a:sysClr val="windowText" lastClr="000000"/>
                </a:solidFill>
                <a:cs typeface="Segoe UI"/>
              </a:rPr>
              <a:t>done</a:t>
            </a:r>
            <a:r>
              <a:rPr sz="2118" kern="0" spc="-9" dirty="0">
                <a:solidFill>
                  <a:sysClr val="windowText" lastClr="000000"/>
                </a:solidFill>
                <a:cs typeface="Segoe UI"/>
              </a:rPr>
              <a:t> </a:t>
            </a:r>
            <a:r>
              <a:rPr sz="2118" kern="0" dirty="0">
                <a:solidFill>
                  <a:sysClr val="windowText" lastClr="000000"/>
                </a:solidFill>
                <a:cs typeface="Segoe UI"/>
              </a:rPr>
              <a:t>on older</a:t>
            </a:r>
            <a:r>
              <a:rPr sz="2118" kern="0" spc="-9" dirty="0">
                <a:solidFill>
                  <a:sysClr val="windowText" lastClr="000000"/>
                </a:solidFill>
                <a:cs typeface="Segoe UI"/>
              </a:rPr>
              <a:t> </a:t>
            </a:r>
            <a:r>
              <a:rPr sz="2118" kern="0" dirty="0">
                <a:solidFill>
                  <a:sysClr val="windowText" lastClr="000000"/>
                </a:solidFill>
                <a:cs typeface="Segoe UI"/>
              </a:rPr>
              <a:t>children</a:t>
            </a:r>
            <a:r>
              <a:rPr sz="2118" kern="0" spc="13" dirty="0">
                <a:solidFill>
                  <a:sysClr val="windowText" lastClr="000000"/>
                </a:solidFill>
                <a:cs typeface="Segoe UI"/>
              </a:rPr>
              <a:t> </a:t>
            </a:r>
            <a:r>
              <a:rPr sz="2118" kern="0" dirty="0">
                <a:solidFill>
                  <a:sysClr val="windowText" lastClr="000000"/>
                </a:solidFill>
                <a:cs typeface="Segoe UI"/>
              </a:rPr>
              <a:t>of any</a:t>
            </a:r>
            <a:r>
              <a:rPr sz="2118" kern="0" spc="-4" dirty="0">
                <a:solidFill>
                  <a:sysClr val="windowText" lastClr="000000"/>
                </a:solidFill>
                <a:cs typeface="Segoe UI"/>
              </a:rPr>
              <a:t> </a:t>
            </a:r>
            <a:r>
              <a:rPr sz="2118" kern="0" dirty="0">
                <a:solidFill>
                  <a:sysClr val="windowText" lastClr="000000"/>
                </a:solidFill>
                <a:cs typeface="Segoe UI"/>
              </a:rPr>
              <a:t>age</a:t>
            </a:r>
            <a:r>
              <a:rPr sz="2118" kern="0" spc="-18" dirty="0">
                <a:solidFill>
                  <a:sysClr val="windowText" lastClr="000000"/>
                </a:solidFill>
                <a:cs typeface="Segoe UI"/>
              </a:rPr>
              <a:t> with </a:t>
            </a:r>
            <a:r>
              <a:rPr sz="2118" kern="0" dirty="0">
                <a:solidFill>
                  <a:sysClr val="windowText" lastClr="000000"/>
                </a:solidFill>
                <a:cs typeface="Segoe UI"/>
              </a:rPr>
              <a:t>developmental</a:t>
            </a:r>
            <a:r>
              <a:rPr sz="2118" kern="0" spc="-26" dirty="0">
                <a:solidFill>
                  <a:sysClr val="windowText" lastClr="000000"/>
                </a:solidFill>
                <a:cs typeface="Segoe UI"/>
              </a:rPr>
              <a:t> </a:t>
            </a:r>
            <a:r>
              <a:rPr sz="2118" kern="0" spc="-9" dirty="0">
                <a:solidFill>
                  <a:sysClr val="windowText" lastClr="000000"/>
                </a:solidFill>
                <a:cs typeface="Segoe UI"/>
              </a:rPr>
              <a:t>delays.</a:t>
            </a:r>
            <a:endParaRPr sz="2118" kern="0" dirty="0">
              <a:solidFill>
                <a:sysClr val="windowText" lastClr="000000"/>
              </a:solidFill>
              <a:cs typeface="Segoe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1910" y="585007"/>
            <a:ext cx="5037604" cy="565313"/>
          </a:xfrm>
          <a:prstGeom prst="rect">
            <a:avLst/>
          </a:prstGeom>
        </p:spPr>
        <p:txBody>
          <a:bodyPr vert="horz" wrap="square" lIns="0" tIns="11206" rIns="0" bIns="0" rtlCol="0">
            <a:spAutoFit/>
          </a:bodyPr>
          <a:lstStyle/>
          <a:p>
            <a:pPr marL="11206">
              <a:spcBef>
                <a:spcPts val="88"/>
              </a:spcBef>
            </a:pPr>
            <a:r>
              <a:rPr b="1" dirty="0">
                <a:solidFill>
                  <a:schemeClr val="accent5">
                    <a:lumMod val="75000"/>
                  </a:schemeClr>
                </a:solidFill>
              </a:rPr>
              <a:t>36</a:t>
            </a:r>
            <a:r>
              <a:rPr b="1" spc="-146" dirty="0">
                <a:solidFill>
                  <a:schemeClr val="accent5">
                    <a:lumMod val="75000"/>
                  </a:schemeClr>
                </a:solidFill>
              </a:rPr>
              <a:t> </a:t>
            </a:r>
            <a:r>
              <a:rPr b="1" dirty="0">
                <a:solidFill>
                  <a:schemeClr val="accent5">
                    <a:lumMod val="75000"/>
                  </a:schemeClr>
                </a:solidFill>
              </a:rPr>
              <a:t>to</a:t>
            </a:r>
            <a:r>
              <a:rPr b="1" spc="-137" dirty="0">
                <a:solidFill>
                  <a:schemeClr val="accent5">
                    <a:lumMod val="75000"/>
                  </a:schemeClr>
                </a:solidFill>
              </a:rPr>
              <a:t> </a:t>
            </a:r>
            <a:r>
              <a:rPr b="1" dirty="0">
                <a:solidFill>
                  <a:schemeClr val="accent5">
                    <a:lumMod val="75000"/>
                  </a:schemeClr>
                </a:solidFill>
              </a:rPr>
              <a:t>47</a:t>
            </a:r>
            <a:r>
              <a:rPr b="1" spc="-146" dirty="0">
                <a:solidFill>
                  <a:schemeClr val="accent5">
                    <a:lumMod val="75000"/>
                  </a:schemeClr>
                </a:solidFill>
              </a:rPr>
              <a:t> </a:t>
            </a:r>
            <a:r>
              <a:rPr b="1" spc="-22" dirty="0">
                <a:solidFill>
                  <a:schemeClr val="accent5">
                    <a:lumMod val="75000"/>
                  </a:schemeClr>
                </a:solidFill>
              </a:rPr>
              <a:t>Months</a:t>
            </a:r>
            <a:r>
              <a:rPr b="1" spc="-141" dirty="0">
                <a:solidFill>
                  <a:schemeClr val="accent5">
                    <a:lumMod val="75000"/>
                  </a:schemeClr>
                </a:solidFill>
              </a:rPr>
              <a:t> </a:t>
            </a:r>
            <a:r>
              <a:rPr b="1" dirty="0">
                <a:solidFill>
                  <a:schemeClr val="accent5">
                    <a:lumMod val="75000"/>
                  </a:schemeClr>
                </a:solidFill>
              </a:rPr>
              <a:t>(3</a:t>
            </a:r>
            <a:r>
              <a:rPr b="1" spc="-141" dirty="0">
                <a:solidFill>
                  <a:schemeClr val="accent5">
                    <a:lumMod val="75000"/>
                  </a:schemeClr>
                </a:solidFill>
              </a:rPr>
              <a:t> </a:t>
            </a:r>
            <a:r>
              <a:rPr b="1" spc="-26" dirty="0">
                <a:solidFill>
                  <a:schemeClr val="accent5">
                    <a:lumMod val="75000"/>
                  </a:schemeClr>
                </a:solidFill>
              </a:rPr>
              <a:t>Years)</a:t>
            </a:r>
          </a:p>
        </p:txBody>
      </p:sp>
      <p:sp>
        <p:nvSpPr>
          <p:cNvPr id="3" name="object 3"/>
          <p:cNvSpPr txBox="1">
            <a:spLocks noGrp="1"/>
          </p:cNvSpPr>
          <p:nvPr>
            <p:ph type="body" idx="1"/>
          </p:nvPr>
        </p:nvSpPr>
        <p:spPr>
          <a:xfrm>
            <a:off x="1311910" y="1543236"/>
            <a:ext cx="5655049" cy="3319279"/>
          </a:xfrm>
          <a:prstGeom prst="rect">
            <a:avLst/>
          </a:prstGeom>
        </p:spPr>
        <p:txBody>
          <a:bodyPr vert="horz" wrap="square" lIns="0" tIns="90207" rIns="0" bIns="0" rtlCol="0">
            <a:spAutoFit/>
          </a:bodyPr>
          <a:lstStyle/>
          <a:p>
            <a:pPr marL="293049" indent="-281843">
              <a:spcBef>
                <a:spcPts val="710"/>
              </a:spcBef>
              <a:buClr>
                <a:srgbClr val="EF7E08"/>
              </a:buClr>
              <a:buFont typeface="Wingdings"/>
              <a:buChar char=""/>
              <a:tabLst>
                <a:tab pos="293049" algn="l"/>
                <a:tab pos="293610" algn="l"/>
              </a:tabLst>
            </a:pPr>
            <a:r>
              <a:rPr dirty="0"/>
              <a:t>LEA</a:t>
            </a:r>
            <a:r>
              <a:rPr spc="-97" dirty="0"/>
              <a:t> </a:t>
            </a:r>
            <a:r>
              <a:rPr dirty="0"/>
              <a:t>Symbols</a:t>
            </a:r>
            <a:r>
              <a:rPr spc="-88" dirty="0"/>
              <a:t> </a:t>
            </a:r>
            <a:r>
              <a:rPr dirty="0"/>
              <a:t>or</a:t>
            </a:r>
            <a:r>
              <a:rPr spc="-97" dirty="0"/>
              <a:t> </a:t>
            </a:r>
            <a:r>
              <a:rPr dirty="0"/>
              <a:t>HOTV</a:t>
            </a:r>
            <a:r>
              <a:rPr spc="-88" dirty="0"/>
              <a:t> </a:t>
            </a:r>
            <a:r>
              <a:rPr spc="-9" dirty="0"/>
              <a:t>Letters</a:t>
            </a:r>
          </a:p>
          <a:p>
            <a:pPr marL="293049" marR="175942" indent="-281843">
              <a:spcBef>
                <a:spcPts val="627"/>
              </a:spcBef>
              <a:buClr>
                <a:srgbClr val="EF7E08"/>
              </a:buClr>
              <a:buFont typeface="Wingdings"/>
              <a:buChar char=""/>
              <a:tabLst>
                <a:tab pos="293049" algn="l"/>
                <a:tab pos="293610" algn="l"/>
              </a:tabLst>
            </a:pPr>
            <a:r>
              <a:rPr dirty="0"/>
              <a:t>Must</a:t>
            </a:r>
            <a:r>
              <a:rPr spc="-49" dirty="0"/>
              <a:t> </a:t>
            </a:r>
            <a:r>
              <a:rPr dirty="0"/>
              <a:t>be</a:t>
            </a:r>
            <a:r>
              <a:rPr spc="-40" dirty="0"/>
              <a:t> </a:t>
            </a:r>
            <a:r>
              <a:rPr dirty="0"/>
              <a:t>able</a:t>
            </a:r>
            <a:r>
              <a:rPr spc="-40" dirty="0"/>
              <a:t> </a:t>
            </a:r>
            <a:r>
              <a:rPr dirty="0"/>
              <a:t>to</a:t>
            </a:r>
            <a:r>
              <a:rPr spc="-44" dirty="0"/>
              <a:t> </a:t>
            </a:r>
            <a:r>
              <a:rPr dirty="0"/>
              <a:t>identify</a:t>
            </a:r>
            <a:r>
              <a:rPr spc="-40" dirty="0"/>
              <a:t> </a:t>
            </a:r>
            <a:r>
              <a:rPr dirty="0"/>
              <a:t>the</a:t>
            </a:r>
            <a:r>
              <a:rPr spc="-53" dirty="0"/>
              <a:t> </a:t>
            </a:r>
            <a:r>
              <a:rPr spc="-9" dirty="0"/>
              <a:t>majority </a:t>
            </a:r>
            <a:r>
              <a:rPr dirty="0"/>
              <a:t>of</a:t>
            </a:r>
            <a:r>
              <a:rPr spc="-75" dirty="0"/>
              <a:t> </a:t>
            </a:r>
            <a:r>
              <a:rPr dirty="0"/>
              <a:t>the</a:t>
            </a:r>
            <a:r>
              <a:rPr spc="-49" dirty="0"/>
              <a:t> </a:t>
            </a:r>
            <a:r>
              <a:rPr dirty="0"/>
              <a:t>optotypes</a:t>
            </a:r>
            <a:r>
              <a:rPr spc="-62" dirty="0"/>
              <a:t> </a:t>
            </a:r>
            <a:r>
              <a:rPr dirty="0"/>
              <a:t>at</a:t>
            </a:r>
            <a:r>
              <a:rPr spc="-62" dirty="0"/>
              <a:t> </a:t>
            </a:r>
            <a:r>
              <a:rPr dirty="0"/>
              <a:t>the</a:t>
            </a:r>
            <a:r>
              <a:rPr spc="-49" dirty="0"/>
              <a:t> </a:t>
            </a:r>
            <a:r>
              <a:rPr spc="-18" dirty="0"/>
              <a:t>20-foot </a:t>
            </a:r>
            <a:r>
              <a:rPr spc="-9" dirty="0"/>
              <a:t>equivalent</a:t>
            </a:r>
            <a:r>
              <a:rPr spc="-93" dirty="0"/>
              <a:t> </a:t>
            </a:r>
            <a:r>
              <a:rPr spc="-18" dirty="0"/>
              <a:t>VA</a:t>
            </a:r>
            <a:r>
              <a:rPr spc="-101" dirty="0"/>
              <a:t> </a:t>
            </a:r>
            <a:r>
              <a:rPr spc="-9" dirty="0"/>
              <a:t>measurement</a:t>
            </a:r>
            <a:r>
              <a:rPr spc="-93" dirty="0"/>
              <a:t> </a:t>
            </a:r>
            <a:r>
              <a:rPr dirty="0"/>
              <a:t>of</a:t>
            </a:r>
            <a:r>
              <a:rPr spc="-106" dirty="0"/>
              <a:t> </a:t>
            </a:r>
            <a:r>
              <a:rPr b="1" spc="-9" dirty="0"/>
              <a:t>20/50 </a:t>
            </a:r>
            <a:r>
              <a:rPr dirty="0"/>
              <a:t>with</a:t>
            </a:r>
            <a:r>
              <a:rPr spc="-57" dirty="0"/>
              <a:t> </a:t>
            </a:r>
            <a:r>
              <a:rPr dirty="0"/>
              <a:t>each</a:t>
            </a:r>
            <a:r>
              <a:rPr spc="-57" dirty="0"/>
              <a:t> </a:t>
            </a:r>
            <a:r>
              <a:rPr spc="-18" dirty="0"/>
              <a:t>eye.</a:t>
            </a:r>
          </a:p>
          <a:p>
            <a:pPr marL="293049" indent="-281843">
              <a:spcBef>
                <a:spcPts val="613"/>
              </a:spcBef>
              <a:buClr>
                <a:srgbClr val="EF7E08"/>
              </a:buClr>
              <a:buFont typeface="Wingdings"/>
              <a:buChar char=""/>
              <a:tabLst>
                <a:tab pos="293049" algn="l"/>
                <a:tab pos="293610" algn="l"/>
              </a:tabLst>
            </a:pPr>
            <a:r>
              <a:rPr dirty="0"/>
              <a:t>Screening</a:t>
            </a:r>
            <a:r>
              <a:rPr spc="-154" dirty="0"/>
              <a:t> </a:t>
            </a:r>
            <a:r>
              <a:rPr spc="-9" dirty="0"/>
              <a:t>distance:</a:t>
            </a:r>
          </a:p>
          <a:p>
            <a:pPr marL="575453" lvl="1" indent="-242060">
              <a:spcBef>
                <a:spcPts val="529"/>
              </a:spcBef>
              <a:buClr>
                <a:srgbClr val="B45F06"/>
              </a:buClr>
              <a:buFont typeface="Wingdings"/>
              <a:buChar char=""/>
              <a:tabLst>
                <a:tab pos="575453" algn="l"/>
                <a:tab pos="576013" algn="l"/>
              </a:tabLst>
            </a:pPr>
            <a:r>
              <a:rPr sz="2118" dirty="0">
                <a:latin typeface="Segoe UI"/>
                <a:cs typeface="Segoe UI"/>
              </a:rPr>
              <a:t>10</a:t>
            </a:r>
            <a:r>
              <a:rPr sz="2118" spc="-4" dirty="0">
                <a:latin typeface="Segoe UI"/>
                <a:cs typeface="Segoe UI"/>
              </a:rPr>
              <a:t> </a:t>
            </a:r>
            <a:r>
              <a:rPr sz="2118" dirty="0">
                <a:latin typeface="Segoe UI"/>
                <a:cs typeface="Segoe UI"/>
              </a:rPr>
              <a:t>feet</a:t>
            </a:r>
            <a:r>
              <a:rPr sz="2118" spc="-22" dirty="0">
                <a:latin typeface="Segoe UI"/>
                <a:cs typeface="Segoe UI"/>
              </a:rPr>
              <a:t> </a:t>
            </a:r>
            <a:r>
              <a:rPr sz="2118" dirty="0">
                <a:latin typeface="Segoe UI"/>
                <a:cs typeface="Segoe UI"/>
              </a:rPr>
              <a:t>using</a:t>
            </a:r>
            <a:r>
              <a:rPr sz="2118" spc="9" dirty="0">
                <a:latin typeface="Segoe UI"/>
                <a:cs typeface="Segoe UI"/>
              </a:rPr>
              <a:t> </a:t>
            </a:r>
            <a:r>
              <a:rPr sz="2118" dirty="0">
                <a:latin typeface="Segoe UI"/>
                <a:cs typeface="Segoe UI"/>
              </a:rPr>
              <a:t>a 10-foot</a:t>
            </a:r>
            <a:r>
              <a:rPr sz="2118" spc="18" dirty="0">
                <a:latin typeface="Segoe UI"/>
                <a:cs typeface="Segoe UI"/>
              </a:rPr>
              <a:t> </a:t>
            </a:r>
            <a:r>
              <a:rPr sz="2118" spc="-9" dirty="0">
                <a:latin typeface="Segoe UI"/>
                <a:cs typeface="Segoe UI"/>
              </a:rPr>
              <a:t>chart</a:t>
            </a:r>
            <a:endParaRPr sz="2118" dirty="0">
              <a:latin typeface="Segoe UI"/>
              <a:cs typeface="Segoe UI"/>
            </a:endParaRPr>
          </a:p>
          <a:p>
            <a:pPr marL="293049" indent="-281843">
              <a:spcBef>
                <a:spcPts val="627"/>
              </a:spcBef>
              <a:buClr>
                <a:srgbClr val="EF7E08"/>
              </a:buClr>
              <a:buFont typeface="Wingdings"/>
              <a:buChar char=""/>
              <a:tabLst>
                <a:tab pos="293049" algn="l"/>
                <a:tab pos="293610" algn="l"/>
              </a:tabLst>
            </a:pPr>
            <a:r>
              <a:rPr sz="2118" dirty="0"/>
              <a:t>Fully</a:t>
            </a:r>
            <a:r>
              <a:rPr sz="2118" spc="-4" dirty="0"/>
              <a:t> </a:t>
            </a:r>
            <a:r>
              <a:rPr sz="2118" dirty="0"/>
              <a:t>cover</a:t>
            </a:r>
            <a:r>
              <a:rPr sz="2118" spc="-9" dirty="0"/>
              <a:t> </a:t>
            </a:r>
            <a:r>
              <a:rPr sz="2118" dirty="0"/>
              <a:t>opposite</a:t>
            </a:r>
            <a:r>
              <a:rPr sz="2118" spc="-13" dirty="0"/>
              <a:t> </a:t>
            </a:r>
            <a:r>
              <a:rPr sz="2118" spc="-18" dirty="0"/>
              <a:t>eye.</a:t>
            </a:r>
            <a:endParaRPr sz="2118" dirty="0"/>
          </a:p>
        </p:txBody>
      </p:sp>
      <p:grpSp>
        <p:nvGrpSpPr>
          <p:cNvPr id="4" name="object 4"/>
          <p:cNvGrpSpPr/>
          <p:nvPr/>
        </p:nvGrpSpPr>
        <p:grpSpPr>
          <a:xfrm>
            <a:off x="7325062" y="1144345"/>
            <a:ext cx="2798669" cy="4323229"/>
            <a:chOff x="7488936" y="1296924"/>
            <a:chExt cx="3171825" cy="4899660"/>
          </a:xfrm>
        </p:grpSpPr>
        <p:pic>
          <p:nvPicPr>
            <p:cNvPr id="5" name="object 5"/>
            <p:cNvPicPr/>
            <p:nvPr/>
          </p:nvPicPr>
          <p:blipFill>
            <a:blip r:embed="rId3" cstate="print"/>
            <a:stretch>
              <a:fillRect/>
            </a:stretch>
          </p:blipFill>
          <p:spPr>
            <a:xfrm>
              <a:off x="7488936" y="1296924"/>
              <a:ext cx="3171443" cy="4899659"/>
            </a:xfrm>
            <a:prstGeom prst="rect">
              <a:avLst/>
            </a:prstGeom>
          </p:spPr>
        </p:pic>
        <p:pic>
          <p:nvPicPr>
            <p:cNvPr id="6" name="object 6"/>
            <p:cNvPicPr/>
            <p:nvPr/>
          </p:nvPicPr>
          <p:blipFill>
            <a:blip r:embed="rId4" cstate="print"/>
            <a:stretch>
              <a:fillRect/>
            </a:stretch>
          </p:blipFill>
          <p:spPr>
            <a:xfrm>
              <a:off x="7584948" y="1409700"/>
              <a:ext cx="2979419" cy="4674106"/>
            </a:xfrm>
            <a:prstGeom prst="rect">
              <a:avLst/>
            </a:prstGeom>
          </p:spPr>
        </p:pic>
        <p:sp>
          <p:nvSpPr>
            <p:cNvPr id="7" name="object 7"/>
            <p:cNvSpPr/>
            <p:nvPr/>
          </p:nvSpPr>
          <p:spPr>
            <a:xfrm>
              <a:off x="7585710" y="4191762"/>
              <a:ext cx="2979420" cy="260985"/>
            </a:xfrm>
            <a:custGeom>
              <a:avLst/>
              <a:gdLst/>
              <a:ahLst/>
              <a:cxnLst/>
              <a:rect l="l" t="t" r="r" b="b"/>
              <a:pathLst>
                <a:path w="2979420" h="260985">
                  <a:moveTo>
                    <a:pt x="0" y="0"/>
                  </a:moveTo>
                  <a:lnTo>
                    <a:pt x="2979420" y="0"/>
                  </a:lnTo>
                  <a:lnTo>
                    <a:pt x="2979420" y="260604"/>
                  </a:lnTo>
                  <a:lnTo>
                    <a:pt x="0" y="260604"/>
                  </a:lnTo>
                  <a:lnTo>
                    <a:pt x="0"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8" name="object 8"/>
          <p:cNvSpPr txBox="1"/>
          <p:nvPr/>
        </p:nvSpPr>
        <p:spPr>
          <a:xfrm>
            <a:off x="10269736" y="3663487"/>
            <a:ext cx="638735" cy="282928"/>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Segoe UI"/>
                <a:cs typeface="Segoe UI"/>
              </a:rPr>
              <a:t>20/50</a:t>
            </a:r>
            <a:endParaRPr sz="1765" kern="0" dirty="0">
              <a:solidFill>
                <a:sysClr val="windowText" lastClr="000000"/>
              </a:solidFill>
              <a:latin typeface="Segoe UI"/>
              <a:cs typeface="Segoe UI"/>
            </a:endParaRPr>
          </a:p>
        </p:txBody>
      </p:sp>
      <p:sp>
        <p:nvSpPr>
          <p:cNvPr id="9" name="object 9"/>
          <p:cNvSpPr/>
          <p:nvPr/>
        </p:nvSpPr>
        <p:spPr>
          <a:xfrm>
            <a:off x="10042073" y="3664995"/>
            <a:ext cx="940174" cy="317687"/>
          </a:xfrm>
          <a:custGeom>
            <a:avLst/>
            <a:gdLst/>
            <a:ahLst/>
            <a:cxnLst/>
            <a:rect l="l" t="t" r="r" b="b"/>
            <a:pathLst>
              <a:path w="1065529" h="360045">
                <a:moveTo>
                  <a:pt x="217893" y="0"/>
                </a:moveTo>
                <a:lnTo>
                  <a:pt x="359117" y="0"/>
                </a:lnTo>
                <a:lnTo>
                  <a:pt x="570953" y="0"/>
                </a:lnTo>
                <a:lnTo>
                  <a:pt x="1065237" y="0"/>
                </a:lnTo>
                <a:lnTo>
                  <a:pt x="1065237" y="59944"/>
                </a:lnTo>
                <a:lnTo>
                  <a:pt x="1065237" y="149860"/>
                </a:lnTo>
                <a:lnTo>
                  <a:pt x="1065237" y="359664"/>
                </a:lnTo>
                <a:lnTo>
                  <a:pt x="570953" y="359664"/>
                </a:lnTo>
                <a:lnTo>
                  <a:pt x="359117" y="359664"/>
                </a:lnTo>
                <a:lnTo>
                  <a:pt x="217893" y="359664"/>
                </a:lnTo>
                <a:lnTo>
                  <a:pt x="217893" y="149860"/>
                </a:lnTo>
                <a:lnTo>
                  <a:pt x="0" y="148513"/>
                </a:lnTo>
                <a:lnTo>
                  <a:pt x="217893" y="59944"/>
                </a:lnTo>
                <a:lnTo>
                  <a:pt x="217893"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10" name="object 10"/>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35</a:t>
            </a:fld>
            <a:endParaRPr kern="0" spc="-22" dirty="0">
              <a:solidFill>
                <a:prstClr val="white"/>
              </a:solidFill>
            </a:endParaRPr>
          </a:p>
        </p:txBody>
      </p:sp>
      <p:sp>
        <p:nvSpPr>
          <p:cNvPr id="11" name="object 11"/>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12" name="object 12"/>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1910" y="238855"/>
            <a:ext cx="8921003" cy="732326"/>
          </a:xfrm>
          <a:prstGeom prst="rect">
            <a:avLst/>
          </a:prstGeom>
        </p:spPr>
        <p:txBody>
          <a:bodyPr vert="horz" wrap="square" lIns="0" tIns="176604" rIns="0" bIns="0" rtlCol="0">
            <a:spAutoFit/>
          </a:bodyPr>
          <a:lstStyle/>
          <a:p>
            <a:pPr marL="11206">
              <a:spcBef>
                <a:spcPts val="88"/>
              </a:spcBef>
            </a:pPr>
            <a:r>
              <a:rPr b="1" dirty="0">
                <a:solidFill>
                  <a:schemeClr val="accent5">
                    <a:lumMod val="75000"/>
                  </a:schemeClr>
                </a:solidFill>
              </a:rPr>
              <a:t>48</a:t>
            </a:r>
            <a:r>
              <a:rPr b="1" spc="-154" dirty="0">
                <a:solidFill>
                  <a:schemeClr val="accent5">
                    <a:lumMod val="75000"/>
                  </a:schemeClr>
                </a:solidFill>
              </a:rPr>
              <a:t> </a:t>
            </a:r>
            <a:r>
              <a:rPr b="1" dirty="0">
                <a:solidFill>
                  <a:schemeClr val="accent5">
                    <a:lumMod val="75000"/>
                  </a:schemeClr>
                </a:solidFill>
              </a:rPr>
              <a:t>to</a:t>
            </a:r>
            <a:r>
              <a:rPr b="1" spc="-137" dirty="0">
                <a:solidFill>
                  <a:schemeClr val="accent5">
                    <a:lumMod val="75000"/>
                  </a:schemeClr>
                </a:solidFill>
              </a:rPr>
              <a:t> </a:t>
            </a:r>
            <a:r>
              <a:rPr b="1" dirty="0">
                <a:solidFill>
                  <a:schemeClr val="accent5">
                    <a:lumMod val="75000"/>
                  </a:schemeClr>
                </a:solidFill>
              </a:rPr>
              <a:t>59</a:t>
            </a:r>
            <a:r>
              <a:rPr b="1" spc="-146" dirty="0">
                <a:solidFill>
                  <a:schemeClr val="accent5">
                    <a:lumMod val="75000"/>
                  </a:schemeClr>
                </a:solidFill>
              </a:rPr>
              <a:t> </a:t>
            </a:r>
            <a:r>
              <a:rPr b="1" spc="-22" dirty="0">
                <a:solidFill>
                  <a:schemeClr val="accent5">
                    <a:lumMod val="75000"/>
                  </a:schemeClr>
                </a:solidFill>
              </a:rPr>
              <a:t>Months</a:t>
            </a:r>
            <a:r>
              <a:rPr b="1" spc="-141" dirty="0">
                <a:solidFill>
                  <a:schemeClr val="accent5">
                    <a:lumMod val="75000"/>
                  </a:schemeClr>
                </a:solidFill>
              </a:rPr>
              <a:t> </a:t>
            </a:r>
            <a:r>
              <a:rPr b="1" dirty="0">
                <a:solidFill>
                  <a:schemeClr val="accent5">
                    <a:lumMod val="75000"/>
                  </a:schemeClr>
                </a:solidFill>
              </a:rPr>
              <a:t>(4</a:t>
            </a:r>
            <a:r>
              <a:rPr b="1" spc="-146" dirty="0">
                <a:solidFill>
                  <a:schemeClr val="accent5">
                    <a:lumMod val="75000"/>
                  </a:schemeClr>
                </a:solidFill>
              </a:rPr>
              <a:t> </a:t>
            </a:r>
            <a:r>
              <a:rPr b="1" spc="-31" dirty="0">
                <a:solidFill>
                  <a:schemeClr val="accent5">
                    <a:lumMod val="75000"/>
                  </a:schemeClr>
                </a:solidFill>
              </a:rPr>
              <a:t>Years)</a:t>
            </a:r>
          </a:p>
        </p:txBody>
      </p:sp>
      <p:sp>
        <p:nvSpPr>
          <p:cNvPr id="3" name="object 3"/>
          <p:cNvSpPr txBox="1">
            <a:spLocks noGrp="1"/>
          </p:cNvSpPr>
          <p:nvPr>
            <p:ph type="body" idx="1"/>
          </p:nvPr>
        </p:nvSpPr>
        <p:spPr>
          <a:xfrm>
            <a:off x="1311910" y="1193195"/>
            <a:ext cx="5655049" cy="3699512"/>
          </a:xfrm>
          <a:prstGeom prst="rect">
            <a:avLst/>
          </a:prstGeom>
        </p:spPr>
        <p:txBody>
          <a:bodyPr vert="horz" wrap="square" lIns="0" tIns="90207" rIns="0" bIns="0" rtlCol="0">
            <a:spAutoFit/>
          </a:bodyPr>
          <a:lstStyle/>
          <a:p>
            <a:pPr marL="293049" indent="-281843">
              <a:spcBef>
                <a:spcPts val="710"/>
              </a:spcBef>
              <a:buClr>
                <a:srgbClr val="EF7E08"/>
              </a:buClr>
              <a:buFont typeface="Wingdings"/>
              <a:buChar char=""/>
              <a:tabLst>
                <a:tab pos="293049" algn="l"/>
                <a:tab pos="293610" algn="l"/>
              </a:tabLst>
            </a:pPr>
            <a:r>
              <a:rPr dirty="0"/>
              <a:t>LEA</a:t>
            </a:r>
            <a:r>
              <a:rPr spc="-97" dirty="0"/>
              <a:t> </a:t>
            </a:r>
            <a:r>
              <a:rPr dirty="0"/>
              <a:t>Symbols</a:t>
            </a:r>
            <a:r>
              <a:rPr spc="-88" dirty="0"/>
              <a:t> </a:t>
            </a:r>
            <a:r>
              <a:rPr dirty="0"/>
              <a:t>or</a:t>
            </a:r>
            <a:r>
              <a:rPr spc="-97" dirty="0"/>
              <a:t> </a:t>
            </a:r>
            <a:r>
              <a:rPr dirty="0"/>
              <a:t>HOTV</a:t>
            </a:r>
            <a:r>
              <a:rPr spc="-88" dirty="0"/>
              <a:t> </a:t>
            </a:r>
            <a:r>
              <a:rPr spc="-9" dirty="0"/>
              <a:t>Letters</a:t>
            </a:r>
          </a:p>
          <a:p>
            <a:pPr marL="293049" marR="175942" indent="-281843">
              <a:spcBef>
                <a:spcPts val="627"/>
              </a:spcBef>
              <a:buClr>
                <a:srgbClr val="EF7E08"/>
              </a:buClr>
              <a:buFont typeface="Wingdings"/>
              <a:buChar char=""/>
              <a:tabLst>
                <a:tab pos="293049" algn="l"/>
                <a:tab pos="293610" algn="l"/>
              </a:tabLst>
            </a:pPr>
            <a:r>
              <a:rPr dirty="0"/>
              <a:t>Must</a:t>
            </a:r>
            <a:r>
              <a:rPr spc="-49" dirty="0"/>
              <a:t> </a:t>
            </a:r>
            <a:r>
              <a:rPr dirty="0"/>
              <a:t>be</a:t>
            </a:r>
            <a:r>
              <a:rPr spc="-40" dirty="0"/>
              <a:t> </a:t>
            </a:r>
            <a:r>
              <a:rPr dirty="0"/>
              <a:t>able</a:t>
            </a:r>
            <a:r>
              <a:rPr spc="-44" dirty="0"/>
              <a:t> </a:t>
            </a:r>
            <a:r>
              <a:rPr dirty="0"/>
              <a:t>to</a:t>
            </a:r>
            <a:r>
              <a:rPr spc="-40" dirty="0"/>
              <a:t> </a:t>
            </a:r>
            <a:r>
              <a:rPr dirty="0"/>
              <a:t>identify</a:t>
            </a:r>
            <a:r>
              <a:rPr spc="-44" dirty="0"/>
              <a:t> </a:t>
            </a:r>
            <a:r>
              <a:rPr dirty="0"/>
              <a:t>the</a:t>
            </a:r>
            <a:r>
              <a:rPr spc="-53" dirty="0"/>
              <a:t> </a:t>
            </a:r>
            <a:r>
              <a:rPr spc="-9" dirty="0"/>
              <a:t>majority </a:t>
            </a:r>
            <a:r>
              <a:rPr dirty="0"/>
              <a:t>of</a:t>
            </a:r>
            <a:r>
              <a:rPr spc="-75" dirty="0"/>
              <a:t> </a:t>
            </a:r>
            <a:r>
              <a:rPr dirty="0"/>
              <a:t>the</a:t>
            </a:r>
            <a:r>
              <a:rPr spc="-49" dirty="0"/>
              <a:t> </a:t>
            </a:r>
            <a:r>
              <a:rPr dirty="0"/>
              <a:t>optotypes</a:t>
            </a:r>
            <a:r>
              <a:rPr spc="-62" dirty="0"/>
              <a:t> </a:t>
            </a:r>
            <a:r>
              <a:rPr dirty="0"/>
              <a:t>at</a:t>
            </a:r>
            <a:r>
              <a:rPr spc="-62" dirty="0"/>
              <a:t> </a:t>
            </a:r>
            <a:r>
              <a:rPr dirty="0"/>
              <a:t>the</a:t>
            </a:r>
            <a:r>
              <a:rPr spc="-49" dirty="0"/>
              <a:t> </a:t>
            </a:r>
            <a:r>
              <a:rPr spc="-18" dirty="0"/>
              <a:t>20-foot </a:t>
            </a:r>
            <a:r>
              <a:rPr spc="-9" dirty="0"/>
              <a:t>equivalent</a:t>
            </a:r>
            <a:r>
              <a:rPr spc="-93" dirty="0"/>
              <a:t> </a:t>
            </a:r>
            <a:r>
              <a:rPr spc="-18" dirty="0"/>
              <a:t>VA</a:t>
            </a:r>
            <a:r>
              <a:rPr spc="-101" dirty="0"/>
              <a:t> </a:t>
            </a:r>
            <a:r>
              <a:rPr spc="-9" dirty="0"/>
              <a:t>measurement</a:t>
            </a:r>
            <a:r>
              <a:rPr spc="-93" dirty="0"/>
              <a:t> </a:t>
            </a:r>
            <a:r>
              <a:rPr dirty="0"/>
              <a:t>of</a:t>
            </a:r>
            <a:r>
              <a:rPr spc="-106" dirty="0"/>
              <a:t> </a:t>
            </a:r>
            <a:r>
              <a:rPr b="1" spc="-9" dirty="0"/>
              <a:t>20/40 </a:t>
            </a:r>
            <a:r>
              <a:rPr dirty="0"/>
              <a:t>with</a:t>
            </a:r>
            <a:r>
              <a:rPr spc="-57" dirty="0"/>
              <a:t> </a:t>
            </a:r>
            <a:r>
              <a:rPr dirty="0"/>
              <a:t>each</a:t>
            </a:r>
            <a:r>
              <a:rPr spc="-57" dirty="0"/>
              <a:t> </a:t>
            </a:r>
            <a:r>
              <a:rPr spc="-18" dirty="0"/>
              <a:t>eye.</a:t>
            </a:r>
          </a:p>
          <a:p>
            <a:pPr marL="293049" indent="-281843">
              <a:spcBef>
                <a:spcPts val="613"/>
              </a:spcBef>
              <a:buClr>
                <a:srgbClr val="EF7E08"/>
              </a:buClr>
              <a:buFont typeface="Wingdings"/>
              <a:buChar char=""/>
              <a:tabLst>
                <a:tab pos="293049" algn="l"/>
                <a:tab pos="293610" algn="l"/>
              </a:tabLst>
            </a:pPr>
            <a:r>
              <a:rPr dirty="0"/>
              <a:t>Screening</a:t>
            </a:r>
            <a:r>
              <a:rPr spc="-154" dirty="0"/>
              <a:t> </a:t>
            </a:r>
            <a:r>
              <a:rPr spc="-9" dirty="0"/>
              <a:t>distance:</a:t>
            </a:r>
          </a:p>
          <a:p>
            <a:pPr marL="575453" lvl="1" indent="-242060">
              <a:spcBef>
                <a:spcPts val="529"/>
              </a:spcBef>
              <a:buClr>
                <a:srgbClr val="B45F06"/>
              </a:buClr>
              <a:buFont typeface="Wingdings"/>
              <a:buChar char=""/>
              <a:tabLst>
                <a:tab pos="575453" algn="l"/>
                <a:tab pos="576013" algn="l"/>
              </a:tabLst>
            </a:pPr>
            <a:r>
              <a:rPr sz="2118" dirty="0">
                <a:latin typeface="Segoe UI"/>
                <a:cs typeface="Segoe UI"/>
              </a:rPr>
              <a:t>10</a:t>
            </a:r>
            <a:r>
              <a:rPr sz="2118" spc="-4" dirty="0">
                <a:latin typeface="Segoe UI"/>
                <a:cs typeface="Segoe UI"/>
              </a:rPr>
              <a:t> </a:t>
            </a:r>
            <a:r>
              <a:rPr sz="2118" dirty="0">
                <a:latin typeface="Segoe UI"/>
                <a:cs typeface="Segoe UI"/>
              </a:rPr>
              <a:t>feet</a:t>
            </a:r>
            <a:r>
              <a:rPr sz="2118" spc="-22" dirty="0">
                <a:latin typeface="Segoe UI"/>
                <a:cs typeface="Segoe UI"/>
              </a:rPr>
              <a:t> </a:t>
            </a:r>
            <a:r>
              <a:rPr sz="2118" dirty="0">
                <a:latin typeface="Segoe UI"/>
                <a:cs typeface="Segoe UI"/>
              </a:rPr>
              <a:t>using</a:t>
            </a:r>
            <a:r>
              <a:rPr sz="2118" spc="9" dirty="0">
                <a:latin typeface="Segoe UI"/>
                <a:cs typeface="Segoe UI"/>
              </a:rPr>
              <a:t> </a:t>
            </a:r>
            <a:r>
              <a:rPr sz="2118" dirty="0">
                <a:latin typeface="Segoe UI"/>
                <a:cs typeface="Segoe UI"/>
              </a:rPr>
              <a:t>a 10-foot</a:t>
            </a:r>
            <a:r>
              <a:rPr sz="2118" spc="18" dirty="0">
                <a:latin typeface="Segoe UI"/>
                <a:cs typeface="Segoe UI"/>
              </a:rPr>
              <a:t> </a:t>
            </a:r>
            <a:r>
              <a:rPr sz="2118" spc="-9" dirty="0">
                <a:latin typeface="Segoe UI"/>
                <a:cs typeface="Segoe UI"/>
              </a:rPr>
              <a:t>chart</a:t>
            </a:r>
            <a:r>
              <a:rPr lang="en-US" sz="2118" spc="-9" dirty="0">
                <a:latin typeface="Segoe UI"/>
                <a:cs typeface="Segoe UI"/>
              </a:rPr>
              <a:t> (recommended)</a:t>
            </a:r>
          </a:p>
          <a:p>
            <a:pPr marL="293049" indent="-281843">
              <a:spcBef>
                <a:spcPts val="609"/>
              </a:spcBef>
              <a:buClr>
                <a:srgbClr val="EF7E08"/>
              </a:buClr>
              <a:buFont typeface="Wingdings"/>
              <a:buChar char=""/>
              <a:tabLst>
                <a:tab pos="293049" algn="l"/>
                <a:tab pos="293610" algn="l"/>
              </a:tabLst>
            </a:pPr>
            <a:r>
              <a:rPr dirty="0"/>
              <a:t>Fully</a:t>
            </a:r>
            <a:r>
              <a:rPr spc="-93" dirty="0"/>
              <a:t> </a:t>
            </a:r>
            <a:r>
              <a:rPr dirty="0"/>
              <a:t>cover</a:t>
            </a:r>
            <a:r>
              <a:rPr spc="-106" dirty="0"/>
              <a:t> </a:t>
            </a:r>
            <a:r>
              <a:rPr dirty="0"/>
              <a:t>opposite</a:t>
            </a:r>
            <a:r>
              <a:rPr spc="-84" dirty="0"/>
              <a:t> </a:t>
            </a:r>
            <a:r>
              <a:rPr spc="-18" dirty="0"/>
              <a:t>eye.</a:t>
            </a:r>
          </a:p>
        </p:txBody>
      </p:sp>
      <p:grpSp>
        <p:nvGrpSpPr>
          <p:cNvPr id="4" name="object 4"/>
          <p:cNvGrpSpPr/>
          <p:nvPr/>
        </p:nvGrpSpPr>
        <p:grpSpPr>
          <a:xfrm>
            <a:off x="7311614" y="1144345"/>
            <a:ext cx="3681693" cy="4323229"/>
            <a:chOff x="7473695" y="1296924"/>
            <a:chExt cx="4172585" cy="4899660"/>
          </a:xfrm>
        </p:grpSpPr>
        <p:pic>
          <p:nvPicPr>
            <p:cNvPr id="5" name="object 5"/>
            <p:cNvPicPr/>
            <p:nvPr/>
          </p:nvPicPr>
          <p:blipFill>
            <a:blip r:embed="rId3" cstate="print"/>
            <a:stretch>
              <a:fillRect/>
            </a:stretch>
          </p:blipFill>
          <p:spPr>
            <a:xfrm>
              <a:off x="7473695" y="1296924"/>
              <a:ext cx="3221735" cy="4899659"/>
            </a:xfrm>
            <a:prstGeom prst="rect">
              <a:avLst/>
            </a:prstGeom>
          </p:spPr>
        </p:pic>
        <p:pic>
          <p:nvPicPr>
            <p:cNvPr id="6" name="object 6"/>
            <p:cNvPicPr/>
            <p:nvPr/>
          </p:nvPicPr>
          <p:blipFill>
            <a:blip r:embed="rId4" cstate="print"/>
            <a:stretch>
              <a:fillRect/>
            </a:stretch>
          </p:blipFill>
          <p:spPr>
            <a:xfrm>
              <a:off x="7569707" y="1409700"/>
              <a:ext cx="3029699" cy="4674107"/>
            </a:xfrm>
            <a:prstGeom prst="rect">
              <a:avLst/>
            </a:prstGeom>
          </p:spPr>
        </p:pic>
        <p:sp>
          <p:nvSpPr>
            <p:cNvPr id="7" name="object 7"/>
            <p:cNvSpPr/>
            <p:nvPr/>
          </p:nvSpPr>
          <p:spPr>
            <a:xfrm>
              <a:off x="7570469" y="4827270"/>
              <a:ext cx="2984500" cy="228600"/>
            </a:xfrm>
            <a:custGeom>
              <a:avLst/>
              <a:gdLst/>
              <a:ahLst/>
              <a:cxnLst/>
              <a:rect l="l" t="t" r="r" b="b"/>
              <a:pathLst>
                <a:path w="2984500" h="228600">
                  <a:moveTo>
                    <a:pt x="0" y="0"/>
                  </a:moveTo>
                  <a:lnTo>
                    <a:pt x="2983992" y="0"/>
                  </a:lnTo>
                  <a:lnTo>
                    <a:pt x="2983992" y="228599"/>
                  </a:lnTo>
                  <a:lnTo>
                    <a:pt x="0" y="228599"/>
                  </a:lnTo>
                  <a:lnTo>
                    <a:pt x="0"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8" name="object 8"/>
            <p:cNvSpPr/>
            <p:nvPr/>
          </p:nvSpPr>
          <p:spPr>
            <a:xfrm>
              <a:off x="10580699" y="4767833"/>
              <a:ext cx="1052830" cy="346075"/>
            </a:xfrm>
            <a:custGeom>
              <a:avLst/>
              <a:gdLst/>
              <a:ahLst/>
              <a:cxnLst/>
              <a:rect l="l" t="t" r="r" b="b"/>
              <a:pathLst>
                <a:path w="1052829" h="346075">
                  <a:moveTo>
                    <a:pt x="206933" y="0"/>
                  </a:moveTo>
                  <a:lnTo>
                    <a:pt x="347903" y="0"/>
                  </a:lnTo>
                  <a:lnTo>
                    <a:pt x="559358" y="0"/>
                  </a:lnTo>
                  <a:lnTo>
                    <a:pt x="1052753" y="0"/>
                  </a:lnTo>
                  <a:lnTo>
                    <a:pt x="1052753" y="57658"/>
                  </a:lnTo>
                  <a:lnTo>
                    <a:pt x="1052753" y="144145"/>
                  </a:lnTo>
                  <a:lnTo>
                    <a:pt x="1052753" y="345948"/>
                  </a:lnTo>
                  <a:lnTo>
                    <a:pt x="559358" y="345948"/>
                  </a:lnTo>
                  <a:lnTo>
                    <a:pt x="347903" y="345948"/>
                  </a:lnTo>
                  <a:lnTo>
                    <a:pt x="206933" y="345948"/>
                  </a:lnTo>
                  <a:lnTo>
                    <a:pt x="206933" y="144145"/>
                  </a:lnTo>
                  <a:lnTo>
                    <a:pt x="0" y="151091"/>
                  </a:lnTo>
                  <a:lnTo>
                    <a:pt x="206933" y="57658"/>
                  </a:lnTo>
                  <a:lnTo>
                    <a:pt x="206933"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9" name="object 9"/>
          <p:cNvSpPr txBox="1"/>
          <p:nvPr/>
        </p:nvSpPr>
        <p:spPr>
          <a:xfrm>
            <a:off x="10259411" y="4198649"/>
            <a:ext cx="638735" cy="282928"/>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Segoe UI"/>
                <a:cs typeface="Segoe UI"/>
              </a:rPr>
              <a:t>20/40</a:t>
            </a:r>
            <a:endParaRPr sz="1765" kern="0" dirty="0">
              <a:solidFill>
                <a:sysClr val="windowText" lastClr="000000"/>
              </a:solidFill>
              <a:latin typeface="Segoe UI"/>
              <a:cs typeface="Segoe UI"/>
            </a:endParaRPr>
          </a:p>
        </p:txBody>
      </p:sp>
      <p:sp>
        <p:nvSpPr>
          <p:cNvPr id="10" name="object 10"/>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36</a:t>
            </a:fld>
            <a:endParaRPr kern="0" spc="-22" dirty="0">
              <a:solidFill>
                <a:prstClr val="white"/>
              </a:solidFill>
            </a:endParaRPr>
          </a:p>
        </p:txBody>
      </p:sp>
      <p:sp>
        <p:nvSpPr>
          <p:cNvPr id="11" name="object 11"/>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12" name="object 12"/>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1910" y="366730"/>
            <a:ext cx="4975972" cy="565313"/>
          </a:xfrm>
          <a:prstGeom prst="rect">
            <a:avLst/>
          </a:prstGeom>
        </p:spPr>
        <p:txBody>
          <a:bodyPr vert="horz" wrap="square" lIns="0" tIns="11206" rIns="0" bIns="0" rtlCol="0">
            <a:spAutoFit/>
          </a:bodyPr>
          <a:lstStyle/>
          <a:p>
            <a:pPr marL="11206">
              <a:spcBef>
                <a:spcPts val="88"/>
              </a:spcBef>
            </a:pPr>
            <a:r>
              <a:rPr b="1" dirty="0">
                <a:solidFill>
                  <a:schemeClr val="accent5">
                    <a:lumMod val="75000"/>
                  </a:schemeClr>
                </a:solidFill>
              </a:rPr>
              <a:t>60</a:t>
            </a:r>
            <a:r>
              <a:rPr b="1" spc="-141" dirty="0">
                <a:solidFill>
                  <a:schemeClr val="accent5">
                    <a:lumMod val="75000"/>
                  </a:schemeClr>
                </a:solidFill>
              </a:rPr>
              <a:t> </a:t>
            </a:r>
            <a:r>
              <a:rPr b="1" dirty="0">
                <a:solidFill>
                  <a:schemeClr val="accent5">
                    <a:lumMod val="75000"/>
                  </a:schemeClr>
                </a:solidFill>
              </a:rPr>
              <a:t>to</a:t>
            </a:r>
            <a:r>
              <a:rPr b="1" spc="-132" dirty="0">
                <a:solidFill>
                  <a:schemeClr val="accent5">
                    <a:lumMod val="75000"/>
                  </a:schemeClr>
                </a:solidFill>
              </a:rPr>
              <a:t> </a:t>
            </a:r>
            <a:r>
              <a:rPr b="1" dirty="0">
                <a:solidFill>
                  <a:schemeClr val="accent5">
                    <a:lumMod val="75000"/>
                  </a:schemeClr>
                </a:solidFill>
              </a:rPr>
              <a:t>71</a:t>
            </a:r>
            <a:r>
              <a:rPr b="1" spc="-146" dirty="0">
                <a:solidFill>
                  <a:schemeClr val="accent5">
                    <a:lumMod val="75000"/>
                  </a:schemeClr>
                </a:solidFill>
              </a:rPr>
              <a:t> </a:t>
            </a:r>
            <a:r>
              <a:rPr b="1" spc="-22" dirty="0">
                <a:solidFill>
                  <a:schemeClr val="accent5">
                    <a:lumMod val="75000"/>
                  </a:schemeClr>
                </a:solidFill>
              </a:rPr>
              <a:t>Months</a:t>
            </a:r>
            <a:r>
              <a:rPr b="1" spc="-154" dirty="0">
                <a:solidFill>
                  <a:schemeClr val="accent5">
                    <a:lumMod val="75000"/>
                  </a:schemeClr>
                </a:solidFill>
              </a:rPr>
              <a:t> </a:t>
            </a:r>
            <a:r>
              <a:rPr b="1" dirty="0">
                <a:solidFill>
                  <a:schemeClr val="accent5">
                    <a:lumMod val="75000"/>
                  </a:schemeClr>
                </a:solidFill>
              </a:rPr>
              <a:t>(5</a:t>
            </a:r>
            <a:r>
              <a:rPr b="1" spc="-137" dirty="0">
                <a:solidFill>
                  <a:schemeClr val="accent5">
                    <a:lumMod val="75000"/>
                  </a:schemeClr>
                </a:solidFill>
              </a:rPr>
              <a:t> </a:t>
            </a:r>
            <a:r>
              <a:rPr b="1" spc="-35" dirty="0">
                <a:solidFill>
                  <a:schemeClr val="accent5">
                    <a:lumMod val="75000"/>
                  </a:schemeClr>
                </a:solidFill>
              </a:rPr>
              <a:t>Years)</a:t>
            </a:r>
          </a:p>
        </p:txBody>
      </p:sp>
      <p:sp>
        <p:nvSpPr>
          <p:cNvPr id="3" name="object 3"/>
          <p:cNvSpPr txBox="1">
            <a:spLocks noGrp="1"/>
          </p:cNvSpPr>
          <p:nvPr>
            <p:ph type="body" idx="1"/>
          </p:nvPr>
        </p:nvSpPr>
        <p:spPr>
          <a:xfrm>
            <a:off x="1311910" y="1247888"/>
            <a:ext cx="5655049" cy="3699512"/>
          </a:xfrm>
          <a:prstGeom prst="rect">
            <a:avLst/>
          </a:prstGeom>
        </p:spPr>
        <p:txBody>
          <a:bodyPr vert="horz" wrap="square" lIns="0" tIns="90207" rIns="0" bIns="0" rtlCol="0">
            <a:spAutoFit/>
          </a:bodyPr>
          <a:lstStyle/>
          <a:p>
            <a:pPr marL="293049" indent="-281843">
              <a:spcBef>
                <a:spcPts val="710"/>
              </a:spcBef>
              <a:buClr>
                <a:srgbClr val="EF7E08"/>
              </a:buClr>
              <a:buFont typeface="Wingdings"/>
              <a:buChar char=""/>
              <a:tabLst>
                <a:tab pos="293049" algn="l"/>
                <a:tab pos="293610" algn="l"/>
              </a:tabLst>
            </a:pPr>
            <a:r>
              <a:rPr dirty="0"/>
              <a:t>LEA</a:t>
            </a:r>
            <a:r>
              <a:rPr spc="-97" dirty="0"/>
              <a:t> </a:t>
            </a:r>
            <a:r>
              <a:rPr dirty="0"/>
              <a:t>Symbols</a:t>
            </a:r>
            <a:r>
              <a:rPr spc="-88" dirty="0"/>
              <a:t> </a:t>
            </a:r>
            <a:r>
              <a:rPr dirty="0"/>
              <a:t>or</a:t>
            </a:r>
            <a:r>
              <a:rPr spc="-97" dirty="0"/>
              <a:t> </a:t>
            </a:r>
            <a:r>
              <a:rPr dirty="0"/>
              <a:t>HOTV</a:t>
            </a:r>
            <a:r>
              <a:rPr spc="-88" dirty="0"/>
              <a:t> </a:t>
            </a:r>
            <a:r>
              <a:rPr spc="-9" dirty="0"/>
              <a:t>Letters</a:t>
            </a:r>
          </a:p>
          <a:p>
            <a:pPr marL="293049" marR="175942" indent="-281843">
              <a:spcBef>
                <a:spcPts val="627"/>
              </a:spcBef>
              <a:buClr>
                <a:srgbClr val="EF7E08"/>
              </a:buClr>
              <a:buFont typeface="Wingdings"/>
              <a:buChar char=""/>
              <a:tabLst>
                <a:tab pos="293049" algn="l"/>
                <a:tab pos="293610" algn="l"/>
              </a:tabLst>
            </a:pPr>
            <a:r>
              <a:rPr dirty="0"/>
              <a:t>Must</a:t>
            </a:r>
            <a:r>
              <a:rPr spc="-49" dirty="0"/>
              <a:t> </a:t>
            </a:r>
            <a:r>
              <a:rPr dirty="0"/>
              <a:t>be</a:t>
            </a:r>
            <a:r>
              <a:rPr spc="-40" dirty="0"/>
              <a:t> </a:t>
            </a:r>
            <a:r>
              <a:rPr dirty="0"/>
              <a:t>able</a:t>
            </a:r>
            <a:r>
              <a:rPr spc="-44" dirty="0"/>
              <a:t> </a:t>
            </a:r>
            <a:r>
              <a:rPr dirty="0"/>
              <a:t>to</a:t>
            </a:r>
            <a:r>
              <a:rPr spc="-40" dirty="0"/>
              <a:t> </a:t>
            </a:r>
            <a:r>
              <a:rPr dirty="0"/>
              <a:t>identify</a:t>
            </a:r>
            <a:r>
              <a:rPr spc="-44" dirty="0"/>
              <a:t> </a:t>
            </a:r>
            <a:r>
              <a:rPr dirty="0"/>
              <a:t>the</a:t>
            </a:r>
            <a:r>
              <a:rPr spc="-53" dirty="0"/>
              <a:t> </a:t>
            </a:r>
            <a:r>
              <a:rPr spc="-9" dirty="0"/>
              <a:t>majority </a:t>
            </a:r>
            <a:r>
              <a:rPr dirty="0"/>
              <a:t>of</a:t>
            </a:r>
            <a:r>
              <a:rPr spc="-75" dirty="0"/>
              <a:t> </a:t>
            </a:r>
            <a:r>
              <a:rPr dirty="0"/>
              <a:t>the</a:t>
            </a:r>
            <a:r>
              <a:rPr spc="-49" dirty="0"/>
              <a:t> </a:t>
            </a:r>
            <a:r>
              <a:rPr dirty="0"/>
              <a:t>optotypes</a:t>
            </a:r>
            <a:r>
              <a:rPr spc="-62" dirty="0"/>
              <a:t> </a:t>
            </a:r>
            <a:r>
              <a:rPr dirty="0"/>
              <a:t>at</a:t>
            </a:r>
            <a:r>
              <a:rPr spc="-62" dirty="0"/>
              <a:t> </a:t>
            </a:r>
            <a:r>
              <a:rPr dirty="0"/>
              <a:t>the</a:t>
            </a:r>
            <a:r>
              <a:rPr spc="-49" dirty="0"/>
              <a:t> </a:t>
            </a:r>
            <a:r>
              <a:rPr spc="-18" dirty="0"/>
              <a:t>20-foot </a:t>
            </a:r>
            <a:r>
              <a:rPr spc="-9" dirty="0"/>
              <a:t>equivalent</a:t>
            </a:r>
            <a:r>
              <a:rPr spc="-93" dirty="0"/>
              <a:t> </a:t>
            </a:r>
            <a:r>
              <a:rPr spc="-18" dirty="0"/>
              <a:t>VA</a:t>
            </a:r>
            <a:r>
              <a:rPr spc="-101" dirty="0"/>
              <a:t> </a:t>
            </a:r>
            <a:r>
              <a:rPr spc="-9" dirty="0"/>
              <a:t>measurement</a:t>
            </a:r>
            <a:r>
              <a:rPr spc="-93" dirty="0"/>
              <a:t> </a:t>
            </a:r>
            <a:r>
              <a:rPr dirty="0"/>
              <a:t>of</a:t>
            </a:r>
            <a:r>
              <a:rPr spc="-106" dirty="0"/>
              <a:t> </a:t>
            </a:r>
            <a:r>
              <a:rPr b="1" spc="-9" dirty="0"/>
              <a:t>20/32 </a:t>
            </a:r>
            <a:r>
              <a:rPr dirty="0"/>
              <a:t>with</a:t>
            </a:r>
            <a:r>
              <a:rPr spc="-57" dirty="0"/>
              <a:t> </a:t>
            </a:r>
            <a:r>
              <a:rPr dirty="0"/>
              <a:t>each</a:t>
            </a:r>
            <a:r>
              <a:rPr spc="-57" dirty="0"/>
              <a:t> </a:t>
            </a:r>
            <a:r>
              <a:rPr spc="-18" dirty="0"/>
              <a:t>eye.</a:t>
            </a:r>
          </a:p>
          <a:p>
            <a:pPr marL="293049" indent="-281843">
              <a:spcBef>
                <a:spcPts val="613"/>
              </a:spcBef>
              <a:buClr>
                <a:srgbClr val="EF7E08"/>
              </a:buClr>
              <a:buFont typeface="Wingdings"/>
              <a:buChar char=""/>
              <a:tabLst>
                <a:tab pos="293049" algn="l"/>
                <a:tab pos="293610" algn="l"/>
              </a:tabLst>
            </a:pPr>
            <a:r>
              <a:rPr dirty="0"/>
              <a:t>Screening</a:t>
            </a:r>
            <a:r>
              <a:rPr spc="-154" dirty="0"/>
              <a:t> </a:t>
            </a:r>
            <a:r>
              <a:rPr spc="-9" dirty="0"/>
              <a:t>distance:</a:t>
            </a:r>
            <a:endParaRPr sz="2118" dirty="0">
              <a:latin typeface="Segoe UI"/>
              <a:cs typeface="Segoe UI"/>
            </a:endParaRPr>
          </a:p>
          <a:p>
            <a:pPr marL="575453" lvl="1" indent="-242060">
              <a:spcBef>
                <a:spcPts val="529"/>
              </a:spcBef>
              <a:buClr>
                <a:srgbClr val="B45F06"/>
              </a:buClr>
              <a:buFont typeface="Wingdings"/>
              <a:buChar char=""/>
              <a:tabLst>
                <a:tab pos="575453" algn="l"/>
                <a:tab pos="576013" algn="l"/>
              </a:tabLst>
            </a:pPr>
            <a:r>
              <a:rPr sz="2118" dirty="0">
                <a:latin typeface="Segoe UI"/>
                <a:cs typeface="Segoe UI"/>
              </a:rPr>
              <a:t>10</a:t>
            </a:r>
            <a:r>
              <a:rPr sz="2118" spc="-4" dirty="0">
                <a:latin typeface="Segoe UI"/>
                <a:cs typeface="Segoe UI"/>
              </a:rPr>
              <a:t> </a:t>
            </a:r>
            <a:r>
              <a:rPr sz="2118" dirty="0">
                <a:latin typeface="Segoe UI"/>
                <a:cs typeface="Segoe UI"/>
              </a:rPr>
              <a:t>feet</a:t>
            </a:r>
            <a:r>
              <a:rPr sz="2118" spc="-22" dirty="0">
                <a:latin typeface="Segoe UI"/>
                <a:cs typeface="Segoe UI"/>
              </a:rPr>
              <a:t> </a:t>
            </a:r>
            <a:r>
              <a:rPr sz="2118" dirty="0">
                <a:latin typeface="Segoe UI"/>
                <a:cs typeface="Segoe UI"/>
              </a:rPr>
              <a:t>using</a:t>
            </a:r>
            <a:r>
              <a:rPr sz="2118" spc="9" dirty="0">
                <a:latin typeface="Segoe UI"/>
                <a:cs typeface="Segoe UI"/>
              </a:rPr>
              <a:t> </a:t>
            </a:r>
            <a:r>
              <a:rPr sz="2118" dirty="0">
                <a:latin typeface="Segoe UI"/>
                <a:cs typeface="Segoe UI"/>
              </a:rPr>
              <a:t>a 10-foot</a:t>
            </a:r>
            <a:r>
              <a:rPr sz="2118" spc="18" dirty="0">
                <a:latin typeface="Segoe UI"/>
                <a:cs typeface="Segoe UI"/>
              </a:rPr>
              <a:t> </a:t>
            </a:r>
            <a:r>
              <a:rPr sz="2118" spc="-9" dirty="0">
                <a:latin typeface="Segoe UI"/>
                <a:cs typeface="Segoe UI"/>
              </a:rPr>
              <a:t>chart</a:t>
            </a:r>
            <a:r>
              <a:rPr lang="en-US" sz="2118" spc="-9" dirty="0">
                <a:latin typeface="Segoe UI"/>
                <a:cs typeface="Segoe UI"/>
              </a:rPr>
              <a:t> (recommended)</a:t>
            </a:r>
          </a:p>
          <a:p>
            <a:pPr marL="293049" indent="-281843">
              <a:spcBef>
                <a:spcPts val="609"/>
              </a:spcBef>
              <a:buClr>
                <a:srgbClr val="EF7E08"/>
              </a:buClr>
              <a:buFont typeface="Wingdings"/>
              <a:buChar char=""/>
              <a:tabLst>
                <a:tab pos="293049" algn="l"/>
                <a:tab pos="293610" algn="l"/>
              </a:tabLst>
            </a:pPr>
            <a:r>
              <a:rPr dirty="0"/>
              <a:t>Fully</a:t>
            </a:r>
            <a:r>
              <a:rPr spc="-93" dirty="0"/>
              <a:t> </a:t>
            </a:r>
            <a:r>
              <a:rPr dirty="0"/>
              <a:t>cover</a:t>
            </a:r>
            <a:r>
              <a:rPr spc="-106" dirty="0"/>
              <a:t> </a:t>
            </a:r>
            <a:r>
              <a:rPr dirty="0"/>
              <a:t>opposite</a:t>
            </a:r>
            <a:r>
              <a:rPr spc="-84" dirty="0"/>
              <a:t> </a:t>
            </a:r>
            <a:r>
              <a:rPr spc="-18" dirty="0"/>
              <a:t>eye.</a:t>
            </a:r>
          </a:p>
        </p:txBody>
      </p:sp>
      <p:grpSp>
        <p:nvGrpSpPr>
          <p:cNvPr id="4" name="object 4"/>
          <p:cNvGrpSpPr/>
          <p:nvPr/>
        </p:nvGrpSpPr>
        <p:grpSpPr>
          <a:xfrm>
            <a:off x="7310268" y="1148390"/>
            <a:ext cx="3683374" cy="4319307"/>
            <a:chOff x="7472171" y="1301508"/>
            <a:chExt cx="4174490" cy="4895215"/>
          </a:xfrm>
        </p:grpSpPr>
        <p:pic>
          <p:nvPicPr>
            <p:cNvPr id="5" name="object 5"/>
            <p:cNvPicPr/>
            <p:nvPr/>
          </p:nvPicPr>
          <p:blipFill>
            <a:blip r:embed="rId3" cstate="print"/>
            <a:stretch>
              <a:fillRect/>
            </a:stretch>
          </p:blipFill>
          <p:spPr>
            <a:xfrm>
              <a:off x="7472171" y="1301508"/>
              <a:ext cx="3218687" cy="4895074"/>
            </a:xfrm>
            <a:prstGeom prst="rect">
              <a:avLst/>
            </a:prstGeom>
          </p:spPr>
        </p:pic>
        <p:pic>
          <p:nvPicPr>
            <p:cNvPr id="6" name="object 6"/>
            <p:cNvPicPr/>
            <p:nvPr/>
          </p:nvPicPr>
          <p:blipFill>
            <a:blip r:embed="rId4" cstate="print"/>
            <a:stretch>
              <a:fillRect/>
            </a:stretch>
          </p:blipFill>
          <p:spPr>
            <a:xfrm>
              <a:off x="7568183" y="1414272"/>
              <a:ext cx="3026663" cy="4669535"/>
            </a:xfrm>
            <a:prstGeom prst="rect">
              <a:avLst/>
            </a:prstGeom>
          </p:spPr>
        </p:pic>
        <p:sp>
          <p:nvSpPr>
            <p:cNvPr id="7" name="object 7"/>
            <p:cNvSpPr/>
            <p:nvPr/>
          </p:nvSpPr>
          <p:spPr>
            <a:xfrm>
              <a:off x="7568945" y="5043677"/>
              <a:ext cx="3027045" cy="184785"/>
            </a:xfrm>
            <a:custGeom>
              <a:avLst/>
              <a:gdLst/>
              <a:ahLst/>
              <a:cxnLst/>
              <a:rect l="l" t="t" r="r" b="b"/>
              <a:pathLst>
                <a:path w="3027045" h="184785">
                  <a:moveTo>
                    <a:pt x="0" y="0"/>
                  </a:moveTo>
                  <a:lnTo>
                    <a:pt x="3026663" y="0"/>
                  </a:lnTo>
                  <a:lnTo>
                    <a:pt x="3026663" y="184404"/>
                  </a:lnTo>
                  <a:lnTo>
                    <a:pt x="0" y="184404"/>
                  </a:lnTo>
                  <a:lnTo>
                    <a:pt x="0"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8" name="object 8"/>
            <p:cNvSpPr/>
            <p:nvPr/>
          </p:nvSpPr>
          <p:spPr>
            <a:xfrm>
              <a:off x="10584497" y="5004054"/>
              <a:ext cx="1049020" cy="309880"/>
            </a:xfrm>
            <a:custGeom>
              <a:avLst/>
              <a:gdLst/>
              <a:ahLst/>
              <a:cxnLst/>
              <a:rect l="l" t="t" r="r" b="b"/>
              <a:pathLst>
                <a:path w="1049020" h="309879">
                  <a:moveTo>
                    <a:pt x="206184" y="0"/>
                  </a:moveTo>
                  <a:lnTo>
                    <a:pt x="346646" y="0"/>
                  </a:lnTo>
                  <a:lnTo>
                    <a:pt x="557339" y="0"/>
                  </a:lnTo>
                  <a:lnTo>
                    <a:pt x="1048956" y="0"/>
                  </a:lnTo>
                  <a:lnTo>
                    <a:pt x="1048956" y="51562"/>
                  </a:lnTo>
                  <a:lnTo>
                    <a:pt x="1048956" y="128905"/>
                  </a:lnTo>
                  <a:lnTo>
                    <a:pt x="1048956" y="309372"/>
                  </a:lnTo>
                  <a:lnTo>
                    <a:pt x="557339" y="309372"/>
                  </a:lnTo>
                  <a:lnTo>
                    <a:pt x="346646" y="309372"/>
                  </a:lnTo>
                  <a:lnTo>
                    <a:pt x="206184" y="309372"/>
                  </a:lnTo>
                  <a:lnTo>
                    <a:pt x="206184" y="128905"/>
                  </a:lnTo>
                  <a:lnTo>
                    <a:pt x="0" y="135115"/>
                  </a:lnTo>
                  <a:lnTo>
                    <a:pt x="206184" y="51562"/>
                  </a:lnTo>
                  <a:lnTo>
                    <a:pt x="206184"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9" name="object 9"/>
          <p:cNvSpPr txBox="1"/>
          <p:nvPr/>
        </p:nvSpPr>
        <p:spPr>
          <a:xfrm>
            <a:off x="10287029" y="4397017"/>
            <a:ext cx="638735" cy="282928"/>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Segoe UI"/>
                <a:cs typeface="Segoe UI"/>
              </a:rPr>
              <a:t>20/32</a:t>
            </a:r>
            <a:endParaRPr sz="1765" kern="0" dirty="0">
              <a:solidFill>
                <a:sysClr val="windowText" lastClr="000000"/>
              </a:solidFill>
              <a:latin typeface="Segoe UI"/>
              <a:cs typeface="Segoe UI"/>
            </a:endParaRPr>
          </a:p>
        </p:txBody>
      </p:sp>
      <p:sp>
        <p:nvSpPr>
          <p:cNvPr id="10" name="object 10"/>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37</a:t>
            </a:fld>
            <a:endParaRPr kern="0" spc="-22" dirty="0">
              <a:solidFill>
                <a:prstClr val="white"/>
              </a:solidFill>
            </a:endParaRPr>
          </a:p>
        </p:txBody>
      </p:sp>
      <p:sp>
        <p:nvSpPr>
          <p:cNvPr id="11" name="object 11"/>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12" name="object 12"/>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1910" y="430415"/>
            <a:ext cx="6207499" cy="565313"/>
          </a:xfrm>
          <a:prstGeom prst="rect">
            <a:avLst/>
          </a:prstGeom>
        </p:spPr>
        <p:txBody>
          <a:bodyPr vert="horz" wrap="square" lIns="0" tIns="11206" rIns="0" bIns="0" rtlCol="0">
            <a:spAutoFit/>
          </a:bodyPr>
          <a:lstStyle/>
          <a:p>
            <a:pPr marL="11206">
              <a:spcBef>
                <a:spcPts val="88"/>
              </a:spcBef>
            </a:pPr>
            <a:r>
              <a:rPr b="1" dirty="0">
                <a:solidFill>
                  <a:schemeClr val="accent5">
                    <a:lumMod val="75000"/>
                  </a:schemeClr>
                </a:solidFill>
              </a:rPr>
              <a:t>72</a:t>
            </a:r>
            <a:r>
              <a:rPr b="1" spc="-168" dirty="0">
                <a:solidFill>
                  <a:schemeClr val="accent5">
                    <a:lumMod val="75000"/>
                  </a:schemeClr>
                </a:solidFill>
              </a:rPr>
              <a:t> </a:t>
            </a:r>
            <a:r>
              <a:rPr b="1" spc="-22" dirty="0">
                <a:solidFill>
                  <a:schemeClr val="accent5">
                    <a:lumMod val="75000"/>
                  </a:schemeClr>
                </a:solidFill>
              </a:rPr>
              <a:t>Months</a:t>
            </a:r>
            <a:r>
              <a:rPr b="1" spc="-168" dirty="0">
                <a:solidFill>
                  <a:schemeClr val="accent5">
                    <a:lumMod val="75000"/>
                  </a:schemeClr>
                </a:solidFill>
              </a:rPr>
              <a:t> </a:t>
            </a:r>
            <a:r>
              <a:rPr b="1" dirty="0">
                <a:solidFill>
                  <a:schemeClr val="accent5">
                    <a:lumMod val="75000"/>
                  </a:schemeClr>
                </a:solidFill>
              </a:rPr>
              <a:t>and</a:t>
            </a:r>
            <a:r>
              <a:rPr b="1" spc="-176" dirty="0">
                <a:solidFill>
                  <a:schemeClr val="accent5">
                    <a:lumMod val="75000"/>
                  </a:schemeClr>
                </a:solidFill>
              </a:rPr>
              <a:t> </a:t>
            </a:r>
            <a:r>
              <a:rPr b="1" spc="-18" dirty="0">
                <a:solidFill>
                  <a:schemeClr val="accent5">
                    <a:lumMod val="75000"/>
                  </a:schemeClr>
                </a:solidFill>
              </a:rPr>
              <a:t>Older</a:t>
            </a:r>
            <a:r>
              <a:rPr b="1" spc="-180" dirty="0">
                <a:solidFill>
                  <a:schemeClr val="accent5">
                    <a:lumMod val="75000"/>
                  </a:schemeClr>
                </a:solidFill>
              </a:rPr>
              <a:t> </a:t>
            </a:r>
            <a:r>
              <a:rPr b="1" dirty="0">
                <a:solidFill>
                  <a:schemeClr val="accent5">
                    <a:lumMod val="75000"/>
                  </a:schemeClr>
                </a:solidFill>
              </a:rPr>
              <a:t>(6+</a:t>
            </a:r>
            <a:r>
              <a:rPr b="1" spc="-159" dirty="0">
                <a:solidFill>
                  <a:schemeClr val="accent5">
                    <a:lumMod val="75000"/>
                  </a:schemeClr>
                </a:solidFill>
              </a:rPr>
              <a:t> </a:t>
            </a:r>
            <a:r>
              <a:rPr b="1" spc="-35" dirty="0">
                <a:solidFill>
                  <a:schemeClr val="accent5">
                    <a:lumMod val="75000"/>
                  </a:schemeClr>
                </a:solidFill>
              </a:rPr>
              <a:t>Years)</a:t>
            </a:r>
          </a:p>
        </p:txBody>
      </p:sp>
      <p:sp>
        <p:nvSpPr>
          <p:cNvPr id="3" name="object 3"/>
          <p:cNvSpPr txBox="1"/>
          <p:nvPr/>
        </p:nvSpPr>
        <p:spPr>
          <a:xfrm>
            <a:off x="1311910" y="1144345"/>
            <a:ext cx="5624232" cy="4050434"/>
          </a:xfrm>
          <a:prstGeom prst="rect">
            <a:avLst/>
          </a:prstGeom>
        </p:spPr>
        <p:txBody>
          <a:bodyPr vert="horz" wrap="square" lIns="0" tIns="87406" rIns="0" bIns="0" rtlCol="0">
            <a:spAutoFit/>
          </a:bodyPr>
          <a:lstStyle/>
          <a:p>
            <a:pPr marL="293049" indent="-281843" defTabSz="806867">
              <a:spcBef>
                <a:spcPts val="688"/>
              </a:spcBef>
              <a:buClr>
                <a:srgbClr val="EF7E08"/>
              </a:buClr>
              <a:buFont typeface="Wingdings"/>
              <a:buChar char=""/>
              <a:tabLst>
                <a:tab pos="293049" algn="l"/>
                <a:tab pos="293610" algn="l"/>
              </a:tabLst>
            </a:pPr>
            <a:r>
              <a:rPr sz="1765" kern="0" dirty="0">
                <a:solidFill>
                  <a:sysClr val="windowText" lastClr="000000"/>
                </a:solidFill>
                <a:cs typeface="Segoe UI"/>
              </a:rPr>
              <a:t>Sloan</a:t>
            </a:r>
            <a:r>
              <a:rPr sz="1765" kern="0" spc="-13" dirty="0">
                <a:solidFill>
                  <a:sysClr val="windowText" lastClr="000000"/>
                </a:solidFill>
                <a:cs typeface="Segoe UI"/>
              </a:rPr>
              <a:t> </a:t>
            </a:r>
            <a:r>
              <a:rPr sz="1765" kern="0" dirty="0">
                <a:solidFill>
                  <a:sysClr val="windowText" lastClr="000000"/>
                </a:solidFill>
                <a:cs typeface="Segoe UI"/>
              </a:rPr>
              <a:t>Letters</a:t>
            </a:r>
            <a:r>
              <a:rPr sz="1765" kern="0" spc="-26" dirty="0">
                <a:solidFill>
                  <a:sysClr val="windowText" lastClr="000000"/>
                </a:solidFill>
                <a:cs typeface="Segoe UI"/>
              </a:rPr>
              <a:t> </a:t>
            </a:r>
            <a:r>
              <a:rPr sz="1765" kern="0" dirty="0">
                <a:solidFill>
                  <a:sysClr val="windowText" lastClr="000000"/>
                </a:solidFill>
                <a:cs typeface="Segoe UI"/>
              </a:rPr>
              <a:t>or</a:t>
            </a:r>
            <a:r>
              <a:rPr sz="1765" kern="0" spc="-9" dirty="0">
                <a:solidFill>
                  <a:sysClr val="windowText" lastClr="000000"/>
                </a:solidFill>
                <a:cs typeface="Segoe UI"/>
              </a:rPr>
              <a:t> </a:t>
            </a:r>
            <a:r>
              <a:rPr sz="1765" kern="0" dirty="0">
                <a:solidFill>
                  <a:sysClr val="windowText" lastClr="000000"/>
                </a:solidFill>
                <a:cs typeface="Segoe UI"/>
              </a:rPr>
              <a:t>LEA</a:t>
            </a:r>
            <a:r>
              <a:rPr sz="1765" kern="0" spc="-13" dirty="0">
                <a:solidFill>
                  <a:sysClr val="windowText" lastClr="000000"/>
                </a:solidFill>
                <a:cs typeface="Segoe UI"/>
              </a:rPr>
              <a:t> </a:t>
            </a:r>
            <a:r>
              <a:rPr sz="1765" kern="0" spc="-9" dirty="0">
                <a:solidFill>
                  <a:sysClr val="windowText" lastClr="000000"/>
                </a:solidFill>
                <a:cs typeface="Segoe UI"/>
              </a:rPr>
              <a:t>Numbers</a:t>
            </a:r>
            <a:endParaRPr sz="1765" kern="0" dirty="0">
              <a:solidFill>
                <a:sysClr val="windowText" lastClr="000000"/>
              </a:solidFill>
              <a:cs typeface="Segoe UI"/>
            </a:endParaRPr>
          </a:p>
          <a:p>
            <a:pPr marL="575453" lvl="1" indent="-242060" defTabSz="806867">
              <a:spcBef>
                <a:spcPts val="534"/>
              </a:spcBef>
              <a:buClr>
                <a:srgbClr val="B45F06"/>
              </a:buClr>
              <a:buFont typeface="Wingdings"/>
              <a:buChar char=""/>
              <a:tabLst>
                <a:tab pos="575453" algn="l"/>
                <a:tab pos="576013" algn="l"/>
              </a:tabLst>
            </a:pPr>
            <a:r>
              <a:rPr sz="1588" b="1" kern="0" dirty="0">
                <a:solidFill>
                  <a:srgbClr val="EF7E08"/>
                </a:solidFill>
                <a:cs typeface="Segoe UI"/>
              </a:rPr>
              <a:t>Sloan</a:t>
            </a:r>
            <a:r>
              <a:rPr sz="1588" b="1" kern="0" spc="-13" dirty="0">
                <a:solidFill>
                  <a:srgbClr val="EF7E08"/>
                </a:solidFill>
                <a:cs typeface="Segoe UI"/>
              </a:rPr>
              <a:t> </a:t>
            </a:r>
            <a:r>
              <a:rPr sz="1588" b="1" kern="0" dirty="0">
                <a:solidFill>
                  <a:srgbClr val="EF7E08"/>
                </a:solidFill>
                <a:cs typeface="Segoe UI"/>
              </a:rPr>
              <a:t>letters</a:t>
            </a:r>
            <a:r>
              <a:rPr sz="1588" b="1" kern="0" spc="9" dirty="0">
                <a:solidFill>
                  <a:srgbClr val="EF7E08"/>
                </a:solidFill>
                <a:cs typeface="Segoe UI"/>
              </a:rPr>
              <a:t> </a:t>
            </a:r>
            <a:r>
              <a:rPr sz="1588" b="1" kern="0" dirty="0">
                <a:solidFill>
                  <a:srgbClr val="EF7E08"/>
                </a:solidFill>
                <a:cs typeface="Segoe UI"/>
              </a:rPr>
              <a:t>chart</a:t>
            </a:r>
            <a:r>
              <a:rPr sz="1588" b="1" kern="0" spc="-4" dirty="0">
                <a:solidFill>
                  <a:srgbClr val="EF7E08"/>
                </a:solidFill>
                <a:cs typeface="Segoe UI"/>
              </a:rPr>
              <a:t> </a:t>
            </a:r>
            <a:r>
              <a:rPr sz="1588" b="1" kern="0" dirty="0">
                <a:solidFill>
                  <a:srgbClr val="EF7E08"/>
                </a:solidFill>
                <a:cs typeface="Segoe UI"/>
              </a:rPr>
              <a:t>is </a:t>
            </a:r>
            <a:r>
              <a:rPr sz="1588" b="1" kern="0" spc="-9" dirty="0">
                <a:solidFill>
                  <a:srgbClr val="EF7E08"/>
                </a:solidFill>
                <a:cs typeface="Segoe UI"/>
              </a:rPr>
              <a:t>preferred</a:t>
            </a:r>
            <a:endParaRPr sz="1588" kern="0" dirty="0">
              <a:solidFill>
                <a:sysClr val="windowText" lastClr="000000"/>
              </a:solidFill>
              <a:cs typeface="Segoe UI"/>
            </a:endParaRPr>
          </a:p>
          <a:p>
            <a:pPr marL="575453" marR="328350" lvl="1" indent="-242060" defTabSz="806867">
              <a:spcBef>
                <a:spcPts val="529"/>
              </a:spcBef>
              <a:buClr>
                <a:srgbClr val="B45F06"/>
              </a:buClr>
              <a:buFont typeface="Wingdings"/>
              <a:buChar char=""/>
              <a:tabLst>
                <a:tab pos="575453" algn="l"/>
                <a:tab pos="576013" algn="l"/>
              </a:tabLst>
            </a:pPr>
            <a:r>
              <a:rPr sz="1588" kern="0" dirty="0">
                <a:solidFill>
                  <a:sysClr val="windowText" lastClr="000000"/>
                </a:solidFill>
                <a:cs typeface="Segoe UI"/>
              </a:rPr>
              <a:t>Use</a:t>
            </a:r>
            <a:r>
              <a:rPr sz="1588" kern="0" spc="-44" dirty="0">
                <a:solidFill>
                  <a:sysClr val="windowText" lastClr="000000"/>
                </a:solidFill>
                <a:cs typeface="Segoe UI"/>
              </a:rPr>
              <a:t> </a:t>
            </a:r>
            <a:r>
              <a:rPr sz="1588" kern="0" dirty="0">
                <a:solidFill>
                  <a:sysClr val="windowText" lastClr="000000"/>
                </a:solidFill>
                <a:cs typeface="Segoe UI"/>
              </a:rPr>
              <a:t>LEA</a:t>
            </a:r>
            <a:r>
              <a:rPr sz="1588" kern="0" spc="-18" dirty="0">
                <a:solidFill>
                  <a:sysClr val="windowText" lastClr="000000"/>
                </a:solidFill>
                <a:cs typeface="Segoe UI"/>
              </a:rPr>
              <a:t> </a:t>
            </a:r>
            <a:r>
              <a:rPr sz="1588" kern="0" dirty="0">
                <a:solidFill>
                  <a:sysClr val="windowText" lastClr="000000"/>
                </a:solidFill>
                <a:cs typeface="Segoe UI"/>
              </a:rPr>
              <a:t>symbols</a:t>
            </a:r>
            <a:r>
              <a:rPr sz="1588" kern="0" spc="-22" dirty="0">
                <a:solidFill>
                  <a:sysClr val="windowText" lastClr="000000"/>
                </a:solidFill>
                <a:cs typeface="Segoe UI"/>
              </a:rPr>
              <a:t> </a:t>
            </a:r>
            <a:r>
              <a:rPr sz="1588" kern="0" dirty="0">
                <a:solidFill>
                  <a:sysClr val="windowText" lastClr="000000"/>
                </a:solidFill>
                <a:cs typeface="Segoe UI"/>
              </a:rPr>
              <a:t>or</a:t>
            </a:r>
            <a:r>
              <a:rPr sz="1588" kern="0" spc="-31" dirty="0">
                <a:solidFill>
                  <a:sysClr val="windowText" lastClr="000000"/>
                </a:solidFill>
                <a:cs typeface="Segoe UI"/>
              </a:rPr>
              <a:t> </a:t>
            </a:r>
            <a:r>
              <a:rPr sz="1588" kern="0" dirty="0">
                <a:solidFill>
                  <a:sysClr val="windowText" lastClr="000000"/>
                </a:solidFill>
                <a:cs typeface="Segoe UI"/>
              </a:rPr>
              <a:t>HOTV</a:t>
            </a:r>
            <a:r>
              <a:rPr sz="1588" kern="0" spc="-18" dirty="0">
                <a:solidFill>
                  <a:sysClr val="windowText" lastClr="000000"/>
                </a:solidFill>
                <a:cs typeface="Segoe UI"/>
              </a:rPr>
              <a:t> </a:t>
            </a:r>
            <a:r>
              <a:rPr sz="1588" kern="0" dirty="0">
                <a:solidFill>
                  <a:sysClr val="windowText" lastClr="000000"/>
                </a:solidFill>
                <a:cs typeface="Segoe UI"/>
              </a:rPr>
              <a:t>letters</a:t>
            </a:r>
            <a:r>
              <a:rPr sz="1588" kern="0" spc="-18" dirty="0">
                <a:solidFill>
                  <a:sysClr val="windowText" lastClr="000000"/>
                </a:solidFill>
                <a:cs typeface="Segoe UI"/>
              </a:rPr>
              <a:t> </a:t>
            </a:r>
            <a:r>
              <a:rPr sz="1588" kern="0" dirty="0">
                <a:solidFill>
                  <a:sysClr val="windowText" lastClr="000000"/>
                </a:solidFill>
                <a:cs typeface="Segoe UI"/>
              </a:rPr>
              <a:t>for</a:t>
            </a:r>
            <a:r>
              <a:rPr sz="1588" kern="0" spc="-26" dirty="0">
                <a:solidFill>
                  <a:sysClr val="windowText" lastClr="000000"/>
                </a:solidFill>
                <a:cs typeface="Segoe UI"/>
              </a:rPr>
              <a:t> </a:t>
            </a:r>
            <a:r>
              <a:rPr sz="1588" kern="0" dirty="0">
                <a:solidFill>
                  <a:sysClr val="windowText" lastClr="000000"/>
                </a:solidFill>
                <a:cs typeface="Segoe UI"/>
              </a:rPr>
              <a:t>children</a:t>
            </a:r>
            <a:r>
              <a:rPr sz="1588" kern="0" spc="-9" dirty="0">
                <a:solidFill>
                  <a:sysClr val="windowText" lastClr="000000"/>
                </a:solidFill>
                <a:cs typeface="Segoe UI"/>
              </a:rPr>
              <a:t> </a:t>
            </a:r>
            <a:r>
              <a:rPr sz="1588" kern="0" dirty="0">
                <a:solidFill>
                  <a:sysClr val="windowText" lastClr="000000"/>
                </a:solidFill>
                <a:cs typeface="Segoe UI"/>
              </a:rPr>
              <a:t>who</a:t>
            </a:r>
            <a:r>
              <a:rPr sz="1588" kern="0" spc="-35" dirty="0">
                <a:solidFill>
                  <a:sysClr val="windowText" lastClr="000000"/>
                </a:solidFill>
                <a:cs typeface="Segoe UI"/>
              </a:rPr>
              <a:t> </a:t>
            </a:r>
            <a:r>
              <a:rPr sz="1588" kern="0" spc="-22" dirty="0">
                <a:solidFill>
                  <a:sysClr val="windowText" lastClr="000000"/>
                </a:solidFill>
                <a:cs typeface="Segoe UI"/>
              </a:rPr>
              <a:t>do </a:t>
            </a:r>
            <a:r>
              <a:rPr sz="1588" kern="0" dirty="0">
                <a:solidFill>
                  <a:sysClr val="windowText" lastClr="000000"/>
                </a:solidFill>
                <a:cs typeface="Segoe UI"/>
              </a:rPr>
              <a:t>not</a:t>
            </a:r>
            <a:r>
              <a:rPr sz="1588" kern="0" spc="-18" dirty="0">
                <a:solidFill>
                  <a:sysClr val="windowText" lastClr="000000"/>
                </a:solidFill>
                <a:cs typeface="Segoe UI"/>
              </a:rPr>
              <a:t> </a:t>
            </a:r>
            <a:r>
              <a:rPr sz="1588" kern="0" dirty="0">
                <a:solidFill>
                  <a:sysClr val="windowText" lastClr="000000"/>
                </a:solidFill>
                <a:cs typeface="Segoe UI"/>
              </a:rPr>
              <a:t>know</a:t>
            </a:r>
            <a:r>
              <a:rPr sz="1588" kern="0" spc="-35" dirty="0">
                <a:solidFill>
                  <a:sysClr val="windowText" lastClr="000000"/>
                </a:solidFill>
                <a:cs typeface="Segoe UI"/>
              </a:rPr>
              <a:t> </a:t>
            </a:r>
            <a:r>
              <a:rPr sz="1588" kern="0" dirty="0">
                <a:solidFill>
                  <a:sysClr val="windowText" lastClr="000000"/>
                </a:solidFill>
                <a:cs typeface="Segoe UI"/>
              </a:rPr>
              <a:t>their</a:t>
            </a:r>
            <a:r>
              <a:rPr sz="1588" kern="0" spc="-4" dirty="0">
                <a:solidFill>
                  <a:sysClr val="windowText" lastClr="000000"/>
                </a:solidFill>
                <a:cs typeface="Segoe UI"/>
              </a:rPr>
              <a:t> </a:t>
            </a:r>
            <a:r>
              <a:rPr sz="1588" kern="0" spc="-9" dirty="0">
                <a:solidFill>
                  <a:sysClr val="windowText" lastClr="000000"/>
                </a:solidFill>
                <a:cs typeface="Segoe UI"/>
              </a:rPr>
              <a:t>letters.</a:t>
            </a:r>
            <a:endParaRPr sz="1588" kern="0" dirty="0">
              <a:solidFill>
                <a:sysClr val="windowText" lastClr="000000"/>
              </a:solidFill>
              <a:cs typeface="Segoe UI"/>
            </a:endParaRPr>
          </a:p>
          <a:p>
            <a:pPr marL="293049" marR="4483" indent="-282403" defTabSz="806867">
              <a:spcBef>
                <a:spcPts val="618"/>
              </a:spcBef>
              <a:buClr>
                <a:srgbClr val="EF7E08"/>
              </a:buClr>
              <a:buFont typeface="Wingdings"/>
              <a:buChar char=""/>
              <a:tabLst>
                <a:tab pos="293049" algn="l"/>
                <a:tab pos="293610" algn="l"/>
              </a:tabLst>
            </a:pPr>
            <a:r>
              <a:rPr sz="1765" kern="0" dirty="0">
                <a:solidFill>
                  <a:sysClr val="windowText" lastClr="000000"/>
                </a:solidFill>
                <a:cs typeface="Segoe UI"/>
              </a:rPr>
              <a:t>Must</a:t>
            </a:r>
            <a:r>
              <a:rPr sz="1765" kern="0" spc="-22" dirty="0">
                <a:solidFill>
                  <a:sysClr val="windowText" lastClr="000000"/>
                </a:solidFill>
                <a:cs typeface="Segoe UI"/>
              </a:rPr>
              <a:t> </a:t>
            </a:r>
            <a:r>
              <a:rPr sz="1765" kern="0" dirty="0">
                <a:solidFill>
                  <a:sysClr val="windowText" lastClr="000000"/>
                </a:solidFill>
                <a:cs typeface="Segoe UI"/>
              </a:rPr>
              <a:t>be</a:t>
            </a:r>
            <a:r>
              <a:rPr sz="1765" kern="0" spc="-9" dirty="0">
                <a:solidFill>
                  <a:sysClr val="windowText" lastClr="000000"/>
                </a:solidFill>
                <a:cs typeface="Segoe UI"/>
              </a:rPr>
              <a:t> </a:t>
            </a:r>
            <a:r>
              <a:rPr sz="1765" kern="0" dirty="0">
                <a:solidFill>
                  <a:sysClr val="windowText" lastClr="000000"/>
                </a:solidFill>
                <a:cs typeface="Segoe UI"/>
              </a:rPr>
              <a:t>able</a:t>
            </a:r>
            <a:r>
              <a:rPr sz="1765" kern="0" spc="-9" dirty="0">
                <a:solidFill>
                  <a:sysClr val="windowText" lastClr="000000"/>
                </a:solidFill>
                <a:cs typeface="Segoe UI"/>
              </a:rPr>
              <a:t> </a:t>
            </a:r>
            <a:r>
              <a:rPr sz="1765" kern="0" dirty="0">
                <a:solidFill>
                  <a:sysClr val="windowText" lastClr="000000"/>
                </a:solidFill>
                <a:cs typeface="Segoe UI"/>
              </a:rPr>
              <a:t>to</a:t>
            </a:r>
            <a:r>
              <a:rPr sz="1765" kern="0" spc="-13" dirty="0">
                <a:solidFill>
                  <a:sysClr val="windowText" lastClr="000000"/>
                </a:solidFill>
                <a:cs typeface="Segoe UI"/>
              </a:rPr>
              <a:t> </a:t>
            </a:r>
            <a:r>
              <a:rPr sz="1765" kern="0" dirty="0">
                <a:solidFill>
                  <a:sysClr val="windowText" lastClr="000000"/>
                </a:solidFill>
                <a:cs typeface="Segoe UI"/>
              </a:rPr>
              <a:t>identify</a:t>
            </a:r>
            <a:r>
              <a:rPr sz="1765" kern="0" spc="-18" dirty="0">
                <a:solidFill>
                  <a:sysClr val="windowText" lastClr="000000"/>
                </a:solidFill>
                <a:cs typeface="Segoe UI"/>
              </a:rPr>
              <a:t> </a:t>
            </a:r>
            <a:r>
              <a:rPr sz="1765" kern="0" dirty="0">
                <a:solidFill>
                  <a:sysClr val="windowText" lastClr="000000"/>
                </a:solidFill>
                <a:cs typeface="Segoe UI"/>
              </a:rPr>
              <a:t>the</a:t>
            </a:r>
            <a:r>
              <a:rPr sz="1765" kern="0" spc="-9" dirty="0">
                <a:solidFill>
                  <a:sysClr val="windowText" lastClr="000000"/>
                </a:solidFill>
                <a:cs typeface="Segoe UI"/>
              </a:rPr>
              <a:t> </a:t>
            </a:r>
            <a:r>
              <a:rPr sz="1765" kern="0" dirty="0">
                <a:solidFill>
                  <a:sysClr val="windowText" lastClr="000000"/>
                </a:solidFill>
                <a:cs typeface="Segoe UI"/>
              </a:rPr>
              <a:t>majority</a:t>
            </a:r>
            <a:r>
              <a:rPr sz="1765" kern="0" spc="-13" dirty="0">
                <a:solidFill>
                  <a:sysClr val="windowText" lastClr="000000"/>
                </a:solidFill>
                <a:cs typeface="Segoe UI"/>
              </a:rPr>
              <a:t> </a:t>
            </a:r>
            <a:r>
              <a:rPr sz="1765" kern="0" dirty="0">
                <a:solidFill>
                  <a:sysClr val="windowText" lastClr="000000"/>
                </a:solidFill>
                <a:cs typeface="Segoe UI"/>
              </a:rPr>
              <a:t>of</a:t>
            </a:r>
            <a:r>
              <a:rPr sz="1765" kern="0" spc="-9" dirty="0">
                <a:solidFill>
                  <a:sysClr val="windowText" lastClr="000000"/>
                </a:solidFill>
                <a:cs typeface="Segoe UI"/>
              </a:rPr>
              <a:t> </a:t>
            </a:r>
            <a:r>
              <a:rPr sz="1765" kern="0" dirty="0">
                <a:solidFill>
                  <a:sysClr val="windowText" lastClr="000000"/>
                </a:solidFill>
                <a:cs typeface="Segoe UI"/>
              </a:rPr>
              <a:t>the</a:t>
            </a:r>
            <a:r>
              <a:rPr sz="1765" kern="0" spc="-18" dirty="0">
                <a:solidFill>
                  <a:sysClr val="windowText" lastClr="000000"/>
                </a:solidFill>
                <a:cs typeface="Segoe UI"/>
              </a:rPr>
              <a:t> </a:t>
            </a:r>
            <a:r>
              <a:rPr sz="1765" kern="0" spc="-9" dirty="0">
                <a:solidFill>
                  <a:sysClr val="windowText" lastClr="000000"/>
                </a:solidFill>
                <a:cs typeface="Segoe UI"/>
              </a:rPr>
              <a:t>optotypes </a:t>
            </a:r>
            <a:r>
              <a:rPr sz="1765" kern="0" dirty="0">
                <a:solidFill>
                  <a:sysClr val="windowText" lastClr="000000"/>
                </a:solidFill>
                <a:cs typeface="Segoe UI"/>
              </a:rPr>
              <a:t>at</a:t>
            </a:r>
            <a:r>
              <a:rPr sz="1765" kern="0" spc="-57" dirty="0">
                <a:solidFill>
                  <a:sysClr val="windowText" lastClr="000000"/>
                </a:solidFill>
                <a:cs typeface="Segoe UI"/>
              </a:rPr>
              <a:t> </a:t>
            </a:r>
            <a:r>
              <a:rPr sz="1765" kern="0" dirty="0">
                <a:solidFill>
                  <a:sysClr val="windowText" lastClr="000000"/>
                </a:solidFill>
                <a:cs typeface="Segoe UI"/>
              </a:rPr>
              <a:t>the</a:t>
            </a:r>
            <a:r>
              <a:rPr sz="1765" kern="0" spc="-31" dirty="0">
                <a:solidFill>
                  <a:sysClr val="windowText" lastClr="000000"/>
                </a:solidFill>
                <a:cs typeface="Segoe UI"/>
              </a:rPr>
              <a:t> </a:t>
            </a:r>
            <a:r>
              <a:rPr sz="1765" kern="0" spc="-9" dirty="0">
                <a:solidFill>
                  <a:sysClr val="windowText" lastClr="000000"/>
                </a:solidFill>
                <a:cs typeface="Segoe UI"/>
              </a:rPr>
              <a:t>20-</a:t>
            </a:r>
            <a:r>
              <a:rPr sz="1765" kern="0" dirty="0">
                <a:solidFill>
                  <a:sysClr val="windowText" lastClr="000000"/>
                </a:solidFill>
                <a:cs typeface="Segoe UI"/>
              </a:rPr>
              <a:t>foot</a:t>
            </a:r>
            <a:r>
              <a:rPr sz="1765" kern="0" spc="-40" dirty="0">
                <a:solidFill>
                  <a:sysClr val="windowText" lastClr="000000"/>
                </a:solidFill>
                <a:cs typeface="Segoe UI"/>
              </a:rPr>
              <a:t> </a:t>
            </a:r>
            <a:r>
              <a:rPr sz="1765" kern="0" dirty="0">
                <a:solidFill>
                  <a:sysClr val="windowText" lastClr="000000"/>
                </a:solidFill>
                <a:cs typeface="Segoe UI"/>
              </a:rPr>
              <a:t>equivalent</a:t>
            </a:r>
            <a:r>
              <a:rPr sz="1765" kern="0" spc="-26" dirty="0">
                <a:solidFill>
                  <a:sysClr val="windowText" lastClr="000000"/>
                </a:solidFill>
                <a:cs typeface="Segoe UI"/>
              </a:rPr>
              <a:t> </a:t>
            </a:r>
            <a:r>
              <a:rPr sz="1765" kern="0" dirty="0">
                <a:solidFill>
                  <a:sysClr val="windowText" lastClr="000000"/>
                </a:solidFill>
                <a:cs typeface="Segoe UI"/>
              </a:rPr>
              <a:t>VA</a:t>
            </a:r>
            <a:r>
              <a:rPr sz="1765" kern="0" spc="-31" dirty="0">
                <a:solidFill>
                  <a:sysClr val="windowText" lastClr="000000"/>
                </a:solidFill>
                <a:cs typeface="Segoe UI"/>
              </a:rPr>
              <a:t> </a:t>
            </a:r>
            <a:r>
              <a:rPr sz="1765" kern="0" dirty="0">
                <a:solidFill>
                  <a:sysClr val="windowText" lastClr="000000"/>
                </a:solidFill>
                <a:cs typeface="Segoe UI"/>
              </a:rPr>
              <a:t>measurement</a:t>
            </a:r>
            <a:r>
              <a:rPr sz="1765" kern="0" spc="-31" dirty="0">
                <a:solidFill>
                  <a:sysClr val="windowText" lastClr="000000"/>
                </a:solidFill>
                <a:cs typeface="Segoe UI"/>
              </a:rPr>
              <a:t> </a:t>
            </a:r>
            <a:r>
              <a:rPr sz="1765" kern="0" dirty="0">
                <a:solidFill>
                  <a:sysClr val="windowText" lastClr="000000"/>
                </a:solidFill>
                <a:cs typeface="Segoe UI"/>
              </a:rPr>
              <a:t>of</a:t>
            </a:r>
            <a:r>
              <a:rPr sz="1765" kern="0" spc="-26" dirty="0">
                <a:solidFill>
                  <a:sysClr val="windowText" lastClr="000000"/>
                </a:solidFill>
                <a:cs typeface="Segoe UI"/>
              </a:rPr>
              <a:t> </a:t>
            </a:r>
            <a:r>
              <a:rPr sz="1765" b="1" kern="0" spc="-9" dirty="0">
                <a:solidFill>
                  <a:sysClr val="windowText" lastClr="000000"/>
                </a:solidFill>
                <a:cs typeface="Segoe UI"/>
              </a:rPr>
              <a:t>20/32 </a:t>
            </a:r>
            <a:r>
              <a:rPr sz="1765" kern="0" dirty="0">
                <a:solidFill>
                  <a:sysClr val="windowText" lastClr="000000"/>
                </a:solidFill>
                <a:cs typeface="Segoe UI"/>
              </a:rPr>
              <a:t>with</a:t>
            </a:r>
            <a:r>
              <a:rPr sz="1765" kern="0" spc="-18" dirty="0">
                <a:solidFill>
                  <a:sysClr val="windowText" lastClr="000000"/>
                </a:solidFill>
                <a:cs typeface="Segoe UI"/>
              </a:rPr>
              <a:t> </a:t>
            </a:r>
            <a:r>
              <a:rPr sz="1765" kern="0" dirty="0">
                <a:solidFill>
                  <a:sysClr val="windowText" lastClr="000000"/>
                </a:solidFill>
                <a:cs typeface="Segoe UI"/>
              </a:rPr>
              <a:t>each </a:t>
            </a:r>
            <a:r>
              <a:rPr sz="1765" kern="0" spc="-22" dirty="0">
                <a:solidFill>
                  <a:sysClr val="windowText" lastClr="000000"/>
                </a:solidFill>
                <a:cs typeface="Segoe UI"/>
              </a:rPr>
              <a:t>eye</a:t>
            </a:r>
            <a:endParaRPr sz="1765" kern="0" dirty="0">
              <a:solidFill>
                <a:sysClr val="windowText" lastClr="000000"/>
              </a:solidFill>
              <a:cs typeface="Segoe UI"/>
            </a:endParaRPr>
          </a:p>
          <a:p>
            <a:pPr marL="293049" indent="-281843" defTabSz="806867">
              <a:spcBef>
                <a:spcPts val="618"/>
              </a:spcBef>
              <a:buClr>
                <a:srgbClr val="EF7E08"/>
              </a:buClr>
              <a:buFont typeface="Wingdings"/>
              <a:buChar char=""/>
              <a:tabLst>
                <a:tab pos="293049" algn="l"/>
                <a:tab pos="293610" algn="l"/>
              </a:tabLst>
            </a:pPr>
            <a:r>
              <a:rPr sz="1765" kern="0" dirty="0">
                <a:solidFill>
                  <a:sysClr val="windowText" lastClr="000000"/>
                </a:solidFill>
                <a:cs typeface="Segoe UI"/>
              </a:rPr>
              <a:t>Screening</a:t>
            </a:r>
            <a:r>
              <a:rPr sz="1765" kern="0" spc="-9" dirty="0">
                <a:solidFill>
                  <a:sysClr val="windowText" lastClr="000000"/>
                </a:solidFill>
                <a:cs typeface="Segoe UI"/>
              </a:rPr>
              <a:t> </a:t>
            </a:r>
            <a:r>
              <a:rPr sz="1765" kern="0" dirty="0">
                <a:solidFill>
                  <a:sysClr val="windowText" lastClr="000000"/>
                </a:solidFill>
                <a:cs typeface="Segoe UI"/>
              </a:rPr>
              <a:t>distance</a:t>
            </a:r>
            <a:r>
              <a:rPr sz="1765" kern="0" spc="-18" dirty="0">
                <a:solidFill>
                  <a:sysClr val="windowText" lastClr="000000"/>
                </a:solidFill>
                <a:cs typeface="Segoe UI"/>
              </a:rPr>
              <a:t> </a:t>
            </a:r>
            <a:r>
              <a:rPr sz="1765" kern="0" dirty="0">
                <a:solidFill>
                  <a:sysClr val="windowText" lastClr="000000"/>
                </a:solidFill>
                <a:cs typeface="Segoe UI"/>
              </a:rPr>
              <a:t>is</a:t>
            </a:r>
            <a:r>
              <a:rPr sz="1765" kern="0" spc="-4" dirty="0">
                <a:solidFill>
                  <a:sysClr val="windowText" lastClr="000000"/>
                </a:solidFill>
                <a:cs typeface="Segoe UI"/>
              </a:rPr>
              <a:t> </a:t>
            </a:r>
            <a:r>
              <a:rPr sz="1765" kern="0" dirty="0">
                <a:solidFill>
                  <a:sysClr val="windowText" lastClr="000000"/>
                </a:solidFill>
                <a:cs typeface="Segoe UI"/>
              </a:rPr>
              <a:t>10</a:t>
            </a:r>
            <a:r>
              <a:rPr sz="1765" kern="0" spc="-18" dirty="0">
                <a:solidFill>
                  <a:sysClr val="windowText" lastClr="000000"/>
                </a:solidFill>
                <a:cs typeface="Segoe UI"/>
              </a:rPr>
              <a:t> </a:t>
            </a:r>
            <a:r>
              <a:rPr sz="1765" kern="0" dirty="0">
                <a:solidFill>
                  <a:sysClr val="windowText" lastClr="000000"/>
                </a:solidFill>
                <a:cs typeface="Segoe UI"/>
              </a:rPr>
              <a:t>feet using</a:t>
            </a:r>
            <a:r>
              <a:rPr sz="1765" kern="0" spc="-9" dirty="0">
                <a:solidFill>
                  <a:sysClr val="windowText" lastClr="000000"/>
                </a:solidFill>
                <a:cs typeface="Segoe UI"/>
              </a:rPr>
              <a:t> </a:t>
            </a:r>
            <a:r>
              <a:rPr sz="1765" kern="0" dirty="0">
                <a:solidFill>
                  <a:sysClr val="windowText" lastClr="000000"/>
                </a:solidFill>
                <a:cs typeface="Segoe UI"/>
              </a:rPr>
              <a:t>a</a:t>
            </a:r>
            <a:r>
              <a:rPr sz="1765" kern="0" spc="-13" dirty="0">
                <a:solidFill>
                  <a:sysClr val="windowText" lastClr="000000"/>
                </a:solidFill>
                <a:cs typeface="Segoe UI"/>
              </a:rPr>
              <a:t> </a:t>
            </a:r>
            <a:r>
              <a:rPr sz="1765" kern="0" spc="-9" dirty="0">
                <a:solidFill>
                  <a:sysClr val="windowText" lastClr="000000"/>
                </a:solidFill>
                <a:cs typeface="Segoe UI"/>
              </a:rPr>
              <a:t>10-</a:t>
            </a:r>
            <a:r>
              <a:rPr sz="1765" kern="0" dirty="0">
                <a:solidFill>
                  <a:sysClr val="windowText" lastClr="000000"/>
                </a:solidFill>
                <a:cs typeface="Segoe UI"/>
              </a:rPr>
              <a:t>foot</a:t>
            </a:r>
            <a:r>
              <a:rPr sz="1765" kern="0" spc="-18" dirty="0">
                <a:solidFill>
                  <a:sysClr val="windowText" lastClr="000000"/>
                </a:solidFill>
                <a:cs typeface="Segoe UI"/>
              </a:rPr>
              <a:t> </a:t>
            </a:r>
            <a:r>
              <a:rPr sz="1765" kern="0" spc="-9" dirty="0">
                <a:solidFill>
                  <a:sysClr val="windowText" lastClr="000000"/>
                </a:solidFill>
                <a:cs typeface="Segoe UI"/>
              </a:rPr>
              <a:t>chart</a:t>
            </a:r>
            <a:r>
              <a:rPr lang="en-US" sz="1765" kern="0" spc="-9" dirty="0">
                <a:solidFill>
                  <a:sysClr val="windowText" lastClr="000000"/>
                </a:solidFill>
                <a:cs typeface="Segoe UI"/>
              </a:rPr>
              <a:t>(recommended)</a:t>
            </a:r>
            <a:endParaRPr sz="1765" kern="0" dirty="0">
              <a:solidFill>
                <a:sysClr val="windowText" lastClr="000000"/>
              </a:solidFill>
              <a:cs typeface="Segoe UI"/>
            </a:endParaRPr>
          </a:p>
          <a:p>
            <a:pPr marL="293049" indent="-281843" defTabSz="806867">
              <a:spcBef>
                <a:spcPts val="613"/>
              </a:spcBef>
              <a:buClr>
                <a:srgbClr val="EF7E08"/>
              </a:buClr>
              <a:buFont typeface="Wingdings"/>
              <a:buChar char=""/>
              <a:tabLst>
                <a:tab pos="293049" algn="l"/>
                <a:tab pos="293610" algn="l"/>
              </a:tabLst>
            </a:pPr>
            <a:r>
              <a:rPr sz="1765" kern="0" dirty="0">
                <a:solidFill>
                  <a:sysClr val="windowText" lastClr="000000"/>
                </a:solidFill>
                <a:cs typeface="Segoe UI"/>
              </a:rPr>
              <a:t>Fully</a:t>
            </a:r>
            <a:r>
              <a:rPr sz="1765" kern="0" spc="-26" dirty="0">
                <a:solidFill>
                  <a:sysClr val="windowText" lastClr="000000"/>
                </a:solidFill>
                <a:cs typeface="Segoe UI"/>
              </a:rPr>
              <a:t> </a:t>
            </a:r>
            <a:r>
              <a:rPr sz="1765" kern="0" dirty="0">
                <a:solidFill>
                  <a:sysClr val="windowText" lastClr="000000"/>
                </a:solidFill>
                <a:cs typeface="Segoe UI"/>
              </a:rPr>
              <a:t>cover</a:t>
            </a:r>
            <a:r>
              <a:rPr sz="1765" kern="0" spc="-9" dirty="0">
                <a:solidFill>
                  <a:sysClr val="windowText" lastClr="000000"/>
                </a:solidFill>
                <a:cs typeface="Segoe UI"/>
              </a:rPr>
              <a:t> </a:t>
            </a:r>
            <a:r>
              <a:rPr sz="1765" kern="0" dirty="0">
                <a:solidFill>
                  <a:sysClr val="windowText" lastClr="000000"/>
                </a:solidFill>
                <a:cs typeface="Segoe UI"/>
              </a:rPr>
              <a:t>opposite</a:t>
            </a:r>
            <a:r>
              <a:rPr sz="1765" kern="0" spc="-18" dirty="0">
                <a:solidFill>
                  <a:sysClr val="windowText" lastClr="000000"/>
                </a:solidFill>
                <a:cs typeface="Segoe UI"/>
              </a:rPr>
              <a:t> eye.</a:t>
            </a:r>
            <a:endParaRPr sz="1765" kern="0" dirty="0">
              <a:solidFill>
                <a:sysClr val="windowText" lastClr="000000"/>
              </a:solidFill>
              <a:cs typeface="Segoe UI"/>
            </a:endParaRPr>
          </a:p>
          <a:p>
            <a:pPr marL="293049" indent="-281843" defTabSz="806867">
              <a:spcBef>
                <a:spcPts val="622"/>
              </a:spcBef>
              <a:buClr>
                <a:srgbClr val="EF7E08"/>
              </a:buClr>
              <a:buFont typeface="Wingdings"/>
              <a:buChar char=""/>
              <a:tabLst>
                <a:tab pos="293049" algn="l"/>
                <a:tab pos="293610" algn="l"/>
              </a:tabLst>
            </a:pPr>
            <a:r>
              <a:rPr sz="1765" kern="0" dirty="0">
                <a:solidFill>
                  <a:sysClr val="windowText" lastClr="000000"/>
                </a:solidFill>
                <a:cs typeface="Segoe UI"/>
              </a:rPr>
              <a:t>Repeat</a:t>
            </a:r>
            <a:r>
              <a:rPr sz="1765" kern="0" spc="-18" dirty="0">
                <a:solidFill>
                  <a:sysClr val="windowText" lastClr="000000"/>
                </a:solidFill>
                <a:cs typeface="Segoe UI"/>
              </a:rPr>
              <a:t> </a:t>
            </a:r>
            <a:r>
              <a:rPr sz="1765" kern="0" dirty="0">
                <a:solidFill>
                  <a:sysClr val="windowText" lastClr="000000"/>
                </a:solidFill>
                <a:cs typeface="Segoe UI"/>
              </a:rPr>
              <a:t>screening every</a:t>
            </a:r>
            <a:r>
              <a:rPr sz="1765" kern="0" spc="-4" dirty="0">
                <a:solidFill>
                  <a:sysClr val="windowText" lastClr="000000"/>
                </a:solidFill>
                <a:cs typeface="Segoe UI"/>
              </a:rPr>
              <a:t> </a:t>
            </a:r>
            <a:r>
              <a:rPr sz="1765" kern="0" spc="-9" dirty="0">
                <a:solidFill>
                  <a:sysClr val="windowText" lastClr="000000"/>
                </a:solidFill>
                <a:cs typeface="Segoe UI"/>
              </a:rPr>
              <a:t>1-</a:t>
            </a:r>
            <a:r>
              <a:rPr sz="1765" kern="0" dirty="0">
                <a:solidFill>
                  <a:sysClr val="windowText" lastClr="000000"/>
                </a:solidFill>
                <a:cs typeface="Segoe UI"/>
              </a:rPr>
              <a:t>2</a:t>
            </a:r>
            <a:r>
              <a:rPr sz="1765" kern="0" spc="-18" dirty="0">
                <a:solidFill>
                  <a:sysClr val="windowText" lastClr="000000"/>
                </a:solidFill>
                <a:cs typeface="Segoe UI"/>
              </a:rPr>
              <a:t> </a:t>
            </a:r>
            <a:r>
              <a:rPr sz="1765" kern="0" spc="-9" dirty="0">
                <a:solidFill>
                  <a:sysClr val="windowText" lastClr="000000"/>
                </a:solidFill>
                <a:cs typeface="Segoe UI"/>
              </a:rPr>
              <a:t>years.</a:t>
            </a:r>
            <a:endParaRPr sz="1765" kern="0" dirty="0">
              <a:solidFill>
                <a:sysClr val="windowText" lastClr="000000"/>
              </a:solidFill>
              <a:cs typeface="Segoe UI"/>
            </a:endParaRPr>
          </a:p>
          <a:p>
            <a:pPr marL="293049" marR="308739" indent="-281843" defTabSz="806867">
              <a:spcBef>
                <a:spcPts val="618"/>
              </a:spcBef>
              <a:buClr>
                <a:srgbClr val="EF7E08"/>
              </a:buClr>
              <a:buFont typeface="Wingdings"/>
              <a:buChar char=""/>
              <a:tabLst>
                <a:tab pos="293049" algn="l"/>
                <a:tab pos="293610" algn="l"/>
              </a:tabLst>
            </a:pPr>
            <a:r>
              <a:rPr sz="1765" kern="0" dirty="0">
                <a:solidFill>
                  <a:sysClr val="windowText" lastClr="000000"/>
                </a:solidFill>
                <a:cs typeface="Segoe UI"/>
              </a:rPr>
              <a:t>Risk</a:t>
            </a:r>
            <a:r>
              <a:rPr sz="1765" kern="0" spc="4" dirty="0">
                <a:solidFill>
                  <a:sysClr val="windowText" lastClr="000000"/>
                </a:solidFill>
                <a:cs typeface="Segoe UI"/>
              </a:rPr>
              <a:t> </a:t>
            </a:r>
            <a:r>
              <a:rPr sz="1765" kern="0" dirty="0">
                <a:solidFill>
                  <a:sysClr val="windowText" lastClr="000000"/>
                </a:solidFill>
                <a:cs typeface="Segoe UI"/>
              </a:rPr>
              <a:t>assessment</a:t>
            </a:r>
            <a:r>
              <a:rPr sz="1765" kern="0" spc="-22" dirty="0">
                <a:solidFill>
                  <a:sysClr val="windowText" lastClr="000000"/>
                </a:solidFill>
                <a:cs typeface="Segoe UI"/>
              </a:rPr>
              <a:t> </a:t>
            </a:r>
            <a:r>
              <a:rPr sz="1765" kern="0" dirty="0">
                <a:solidFill>
                  <a:sysClr val="windowText" lastClr="000000"/>
                </a:solidFill>
                <a:cs typeface="Segoe UI"/>
              </a:rPr>
              <a:t>should</a:t>
            </a:r>
            <a:r>
              <a:rPr sz="1765" kern="0" spc="-9" dirty="0">
                <a:solidFill>
                  <a:sysClr val="windowText" lastClr="000000"/>
                </a:solidFill>
                <a:cs typeface="Segoe UI"/>
              </a:rPr>
              <a:t> </a:t>
            </a:r>
            <a:r>
              <a:rPr sz="1765" kern="0" dirty="0">
                <a:solidFill>
                  <a:sysClr val="windowText" lastClr="000000"/>
                </a:solidFill>
                <a:cs typeface="Segoe UI"/>
              </a:rPr>
              <a:t>be</a:t>
            </a:r>
            <a:r>
              <a:rPr sz="1765" kern="0" spc="-4" dirty="0">
                <a:solidFill>
                  <a:sysClr val="windowText" lastClr="000000"/>
                </a:solidFill>
                <a:cs typeface="Segoe UI"/>
              </a:rPr>
              <a:t> </a:t>
            </a:r>
            <a:r>
              <a:rPr sz="1765" kern="0" dirty="0">
                <a:solidFill>
                  <a:sysClr val="windowText" lastClr="000000"/>
                </a:solidFill>
                <a:cs typeface="Segoe UI"/>
              </a:rPr>
              <a:t>done</a:t>
            </a:r>
            <a:r>
              <a:rPr sz="1765" kern="0" spc="-13" dirty="0">
                <a:solidFill>
                  <a:sysClr val="windowText" lastClr="000000"/>
                </a:solidFill>
                <a:cs typeface="Segoe UI"/>
              </a:rPr>
              <a:t> </a:t>
            </a:r>
            <a:r>
              <a:rPr sz="1765" kern="0" dirty="0">
                <a:solidFill>
                  <a:sysClr val="windowText" lastClr="000000"/>
                </a:solidFill>
                <a:cs typeface="Segoe UI"/>
              </a:rPr>
              <a:t>when screening</a:t>
            </a:r>
            <a:r>
              <a:rPr sz="1765" kern="0" spc="4" dirty="0">
                <a:solidFill>
                  <a:sysClr val="windowText" lastClr="000000"/>
                </a:solidFill>
                <a:cs typeface="Segoe UI"/>
              </a:rPr>
              <a:t> </a:t>
            </a:r>
            <a:r>
              <a:rPr sz="1765" kern="0" spc="-22" dirty="0">
                <a:solidFill>
                  <a:sysClr val="windowText" lastClr="000000"/>
                </a:solidFill>
                <a:cs typeface="Segoe UI"/>
              </a:rPr>
              <a:t>is </a:t>
            </a:r>
            <a:r>
              <a:rPr sz="1765" kern="0" dirty="0">
                <a:solidFill>
                  <a:sysClr val="windowText" lastClr="000000"/>
                </a:solidFill>
                <a:cs typeface="Segoe UI"/>
              </a:rPr>
              <a:t>not </a:t>
            </a:r>
            <a:r>
              <a:rPr sz="1765" kern="0" spc="-9" dirty="0">
                <a:solidFill>
                  <a:sysClr val="windowText" lastClr="000000"/>
                </a:solidFill>
                <a:cs typeface="Segoe UI"/>
              </a:rPr>
              <a:t>required.</a:t>
            </a:r>
            <a:endParaRPr sz="1765" kern="0" dirty="0">
              <a:solidFill>
                <a:sysClr val="windowText" lastClr="000000"/>
              </a:solidFill>
              <a:cs typeface="Segoe UI"/>
            </a:endParaRPr>
          </a:p>
        </p:txBody>
      </p:sp>
      <p:grpSp>
        <p:nvGrpSpPr>
          <p:cNvPr id="4" name="object 4"/>
          <p:cNvGrpSpPr/>
          <p:nvPr/>
        </p:nvGrpSpPr>
        <p:grpSpPr>
          <a:xfrm>
            <a:off x="7308924" y="1144345"/>
            <a:ext cx="3735481" cy="4323229"/>
            <a:chOff x="7470647" y="1296924"/>
            <a:chExt cx="4233545" cy="4899660"/>
          </a:xfrm>
        </p:grpSpPr>
        <p:pic>
          <p:nvPicPr>
            <p:cNvPr id="5" name="object 5"/>
            <p:cNvPicPr/>
            <p:nvPr/>
          </p:nvPicPr>
          <p:blipFill>
            <a:blip r:embed="rId3" cstate="print"/>
            <a:stretch>
              <a:fillRect/>
            </a:stretch>
          </p:blipFill>
          <p:spPr>
            <a:xfrm>
              <a:off x="7470647" y="1296924"/>
              <a:ext cx="3244595" cy="4899659"/>
            </a:xfrm>
            <a:prstGeom prst="rect">
              <a:avLst/>
            </a:prstGeom>
          </p:spPr>
        </p:pic>
        <p:pic>
          <p:nvPicPr>
            <p:cNvPr id="6" name="object 6"/>
            <p:cNvPicPr/>
            <p:nvPr/>
          </p:nvPicPr>
          <p:blipFill>
            <a:blip r:embed="rId4" cstate="print"/>
            <a:stretch>
              <a:fillRect/>
            </a:stretch>
          </p:blipFill>
          <p:spPr>
            <a:xfrm>
              <a:off x="7566660" y="1409700"/>
              <a:ext cx="3052571" cy="4674107"/>
            </a:xfrm>
            <a:prstGeom prst="rect">
              <a:avLst/>
            </a:prstGeom>
          </p:spPr>
        </p:pic>
        <p:sp>
          <p:nvSpPr>
            <p:cNvPr id="7" name="object 7"/>
            <p:cNvSpPr/>
            <p:nvPr/>
          </p:nvSpPr>
          <p:spPr>
            <a:xfrm>
              <a:off x="7567421" y="4929377"/>
              <a:ext cx="3053080" cy="198120"/>
            </a:xfrm>
            <a:custGeom>
              <a:avLst/>
              <a:gdLst/>
              <a:ahLst/>
              <a:cxnLst/>
              <a:rect l="l" t="t" r="r" b="b"/>
              <a:pathLst>
                <a:path w="3053079" h="198120">
                  <a:moveTo>
                    <a:pt x="0" y="0"/>
                  </a:moveTo>
                  <a:lnTo>
                    <a:pt x="3052572" y="0"/>
                  </a:lnTo>
                  <a:lnTo>
                    <a:pt x="3052572" y="198119"/>
                  </a:lnTo>
                  <a:lnTo>
                    <a:pt x="0" y="198119"/>
                  </a:lnTo>
                  <a:lnTo>
                    <a:pt x="0"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8" name="object 8"/>
            <p:cNvSpPr/>
            <p:nvPr/>
          </p:nvSpPr>
          <p:spPr>
            <a:xfrm>
              <a:off x="10608805" y="4909565"/>
              <a:ext cx="1082675" cy="309880"/>
            </a:xfrm>
            <a:custGeom>
              <a:avLst/>
              <a:gdLst/>
              <a:ahLst/>
              <a:cxnLst/>
              <a:rect l="l" t="t" r="r" b="b"/>
              <a:pathLst>
                <a:path w="1082675" h="309879">
                  <a:moveTo>
                    <a:pt x="239788" y="0"/>
                  </a:moveTo>
                  <a:lnTo>
                    <a:pt x="380250" y="0"/>
                  </a:lnTo>
                  <a:lnTo>
                    <a:pt x="590943" y="0"/>
                  </a:lnTo>
                  <a:lnTo>
                    <a:pt x="1082560" y="0"/>
                  </a:lnTo>
                  <a:lnTo>
                    <a:pt x="1082560" y="51561"/>
                  </a:lnTo>
                  <a:lnTo>
                    <a:pt x="1082560" y="128904"/>
                  </a:lnTo>
                  <a:lnTo>
                    <a:pt x="1082560" y="309371"/>
                  </a:lnTo>
                  <a:lnTo>
                    <a:pt x="590943" y="309371"/>
                  </a:lnTo>
                  <a:lnTo>
                    <a:pt x="380250" y="309371"/>
                  </a:lnTo>
                  <a:lnTo>
                    <a:pt x="239788" y="309371"/>
                  </a:lnTo>
                  <a:lnTo>
                    <a:pt x="239788" y="128904"/>
                  </a:lnTo>
                  <a:lnTo>
                    <a:pt x="0" y="123329"/>
                  </a:lnTo>
                  <a:lnTo>
                    <a:pt x="239788" y="51561"/>
                  </a:lnTo>
                  <a:lnTo>
                    <a:pt x="239788" y="0"/>
                  </a:lnTo>
                  <a:close/>
                </a:path>
              </a:pathLst>
            </a:custGeom>
            <a:ln w="25400">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9" name="object 9"/>
          <p:cNvSpPr txBox="1"/>
          <p:nvPr/>
        </p:nvSpPr>
        <p:spPr>
          <a:xfrm>
            <a:off x="10358043" y="4313309"/>
            <a:ext cx="638735" cy="282928"/>
          </a:xfrm>
          <a:prstGeom prst="rect">
            <a:avLst/>
          </a:prstGeom>
        </p:spPr>
        <p:txBody>
          <a:bodyPr vert="horz" wrap="square" lIns="0" tIns="11206" rIns="0" bIns="0" rtlCol="0">
            <a:spAutoFit/>
          </a:bodyPr>
          <a:lstStyle/>
          <a:p>
            <a:pPr marL="11206" defTabSz="806867">
              <a:spcBef>
                <a:spcPts val="88"/>
              </a:spcBef>
            </a:pPr>
            <a:r>
              <a:rPr sz="1765" b="1" kern="0" spc="-9" dirty="0">
                <a:solidFill>
                  <a:sysClr val="windowText" lastClr="000000"/>
                </a:solidFill>
                <a:latin typeface="Segoe UI"/>
                <a:cs typeface="Segoe UI"/>
              </a:rPr>
              <a:t>20/32</a:t>
            </a:r>
            <a:endParaRPr sz="1765" kern="0" dirty="0">
              <a:solidFill>
                <a:sysClr val="windowText" lastClr="000000"/>
              </a:solidFill>
              <a:latin typeface="Segoe UI"/>
              <a:cs typeface="Segoe UI"/>
            </a:endParaRPr>
          </a:p>
        </p:txBody>
      </p:sp>
      <p:sp>
        <p:nvSpPr>
          <p:cNvPr id="10" name="object 10"/>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38</a:t>
            </a:fld>
            <a:endParaRPr kern="0" spc="-22" dirty="0">
              <a:solidFill>
                <a:prstClr val="white"/>
              </a:solidFill>
            </a:endParaRPr>
          </a:p>
        </p:txBody>
      </p:sp>
      <p:sp>
        <p:nvSpPr>
          <p:cNvPr id="11" name="object 11"/>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12" name="object 12"/>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39" y="1128775"/>
            <a:ext cx="7220584" cy="4263390"/>
          </a:xfrm>
          <a:prstGeom prst="rect">
            <a:avLst/>
          </a:prstGeom>
        </p:spPr>
        <p:txBody>
          <a:bodyPr vert="horz" wrap="square" lIns="0" tIns="85725" rIns="0" bIns="0" rtlCol="0">
            <a:spAutoFit/>
          </a:bodyPr>
          <a:lstStyle/>
          <a:p>
            <a:pPr marL="12700" marR="5080" algn="just">
              <a:lnSpc>
                <a:spcPts val="2400"/>
              </a:lnSpc>
              <a:spcBef>
                <a:spcPts val="675"/>
              </a:spcBef>
            </a:pPr>
            <a:r>
              <a:rPr sz="2500" dirty="0">
                <a:solidFill>
                  <a:srgbClr val="003C59"/>
                </a:solidFill>
                <a:cs typeface="Arial"/>
              </a:rPr>
              <a:t>Children</a:t>
            </a:r>
            <a:r>
              <a:rPr sz="2500" spc="-100" dirty="0">
                <a:solidFill>
                  <a:srgbClr val="003C59"/>
                </a:solidFill>
                <a:cs typeface="Arial"/>
              </a:rPr>
              <a:t> </a:t>
            </a:r>
            <a:r>
              <a:rPr sz="2500" dirty="0">
                <a:solidFill>
                  <a:srgbClr val="003C59"/>
                </a:solidFill>
                <a:cs typeface="Arial"/>
              </a:rPr>
              <a:t>with</a:t>
            </a:r>
            <a:r>
              <a:rPr sz="2500" spc="-80" dirty="0">
                <a:solidFill>
                  <a:srgbClr val="003C59"/>
                </a:solidFill>
                <a:cs typeface="Arial"/>
              </a:rPr>
              <a:t> </a:t>
            </a:r>
            <a:r>
              <a:rPr sz="2500" dirty="0">
                <a:solidFill>
                  <a:srgbClr val="003C59"/>
                </a:solidFill>
                <a:cs typeface="Arial"/>
              </a:rPr>
              <a:t>the</a:t>
            </a:r>
            <a:r>
              <a:rPr sz="2500" spc="-80" dirty="0">
                <a:solidFill>
                  <a:srgbClr val="003C59"/>
                </a:solidFill>
                <a:cs typeface="Arial"/>
              </a:rPr>
              <a:t> </a:t>
            </a:r>
            <a:r>
              <a:rPr sz="2500" dirty="0">
                <a:solidFill>
                  <a:srgbClr val="003C59"/>
                </a:solidFill>
                <a:cs typeface="Arial"/>
              </a:rPr>
              <a:t>following</a:t>
            </a:r>
            <a:r>
              <a:rPr sz="2500" spc="-95" dirty="0">
                <a:solidFill>
                  <a:srgbClr val="003C59"/>
                </a:solidFill>
                <a:cs typeface="Arial"/>
              </a:rPr>
              <a:t> </a:t>
            </a:r>
            <a:r>
              <a:rPr sz="2500" dirty="0">
                <a:solidFill>
                  <a:srgbClr val="003C59"/>
                </a:solidFill>
                <a:cs typeface="Arial"/>
              </a:rPr>
              <a:t>disorders</a:t>
            </a:r>
            <a:r>
              <a:rPr sz="2500" spc="-80" dirty="0">
                <a:solidFill>
                  <a:srgbClr val="003C59"/>
                </a:solidFill>
                <a:cs typeface="Arial"/>
              </a:rPr>
              <a:t> </a:t>
            </a:r>
            <a:r>
              <a:rPr sz="2500" dirty="0">
                <a:solidFill>
                  <a:srgbClr val="003C59"/>
                </a:solidFill>
                <a:cs typeface="Arial"/>
              </a:rPr>
              <a:t>should</a:t>
            </a:r>
            <a:r>
              <a:rPr sz="2500" spc="-105" dirty="0">
                <a:solidFill>
                  <a:srgbClr val="003C59"/>
                </a:solidFill>
                <a:cs typeface="Arial"/>
              </a:rPr>
              <a:t> </a:t>
            </a:r>
            <a:r>
              <a:rPr sz="2500" spc="-10" dirty="0">
                <a:solidFill>
                  <a:srgbClr val="003C59"/>
                </a:solidFill>
                <a:cs typeface="Arial"/>
              </a:rPr>
              <a:t>bypass </a:t>
            </a:r>
            <a:r>
              <a:rPr sz="2500" dirty="0">
                <a:solidFill>
                  <a:srgbClr val="003C59"/>
                </a:solidFill>
                <a:cs typeface="Arial"/>
              </a:rPr>
              <a:t>screening</a:t>
            </a:r>
            <a:r>
              <a:rPr sz="2500" spc="-75" dirty="0">
                <a:solidFill>
                  <a:srgbClr val="003C59"/>
                </a:solidFill>
                <a:cs typeface="Arial"/>
              </a:rPr>
              <a:t> </a:t>
            </a:r>
            <a:r>
              <a:rPr sz="2500" dirty="0">
                <a:solidFill>
                  <a:srgbClr val="003C59"/>
                </a:solidFill>
                <a:cs typeface="Arial"/>
              </a:rPr>
              <a:t>and</a:t>
            </a:r>
            <a:r>
              <a:rPr sz="2500" spc="-60" dirty="0">
                <a:solidFill>
                  <a:srgbClr val="003C59"/>
                </a:solidFill>
                <a:cs typeface="Arial"/>
              </a:rPr>
              <a:t> </a:t>
            </a:r>
            <a:r>
              <a:rPr sz="2500" dirty="0">
                <a:solidFill>
                  <a:srgbClr val="003C59"/>
                </a:solidFill>
                <a:cs typeface="Arial"/>
              </a:rPr>
              <a:t>should</a:t>
            </a:r>
            <a:r>
              <a:rPr sz="2500" spc="-85" dirty="0">
                <a:solidFill>
                  <a:srgbClr val="003C59"/>
                </a:solidFill>
                <a:cs typeface="Arial"/>
              </a:rPr>
              <a:t> </a:t>
            </a:r>
            <a:r>
              <a:rPr sz="2500" dirty="0">
                <a:solidFill>
                  <a:srgbClr val="003C59"/>
                </a:solidFill>
                <a:cs typeface="Arial"/>
              </a:rPr>
              <a:t>be</a:t>
            </a:r>
            <a:r>
              <a:rPr sz="2500" spc="-60" dirty="0">
                <a:solidFill>
                  <a:srgbClr val="003C59"/>
                </a:solidFill>
                <a:cs typeface="Arial"/>
              </a:rPr>
              <a:t> </a:t>
            </a:r>
            <a:r>
              <a:rPr sz="2500" dirty="0">
                <a:solidFill>
                  <a:srgbClr val="003C59"/>
                </a:solidFill>
                <a:cs typeface="Arial"/>
              </a:rPr>
              <a:t>referred</a:t>
            </a:r>
            <a:r>
              <a:rPr sz="2500" spc="-40" dirty="0">
                <a:solidFill>
                  <a:srgbClr val="003C59"/>
                </a:solidFill>
                <a:cs typeface="Arial"/>
              </a:rPr>
              <a:t> </a:t>
            </a:r>
            <a:r>
              <a:rPr sz="2500" dirty="0">
                <a:solidFill>
                  <a:srgbClr val="003C59"/>
                </a:solidFill>
                <a:cs typeface="Arial"/>
              </a:rPr>
              <a:t>directly</a:t>
            </a:r>
            <a:r>
              <a:rPr sz="2500" spc="-65" dirty="0">
                <a:solidFill>
                  <a:srgbClr val="003C59"/>
                </a:solidFill>
                <a:cs typeface="Arial"/>
              </a:rPr>
              <a:t> </a:t>
            </a:r>
            <a:r>
              <a:rPr sz="2500" dirty="0">
                <a:solidFill>
                  <a:srgbClr val="003C59"/>
                </a:solidFill>
                <a:cs typeface="Arial"/>
              </a:rPr>
              <a:t>to</a:t>
            </a:r>
            <a:r>
              <a:rPr sz="2500" spc="-50" dirty="0">
                <a:solidFill>
                  <a:srgbClr val="003C59"/>
                </a:solidFill>
                <a:cs typeface="Arial"/>
              </a:rPr>
              <a:t> </a:t>
            </a:r>
            <a:r>
              <a:rPr sz="2500" dirty="0">
                <a:solidFill>
                  <a:srgbClr val="003C59"/>
                </a:solidFill>
                <a:cs typeface="Arial"/>
              </a:rPr>
              <a:t>an</a:t>
            </a:r>
            <a:r>
              <a:rPr sz="2500" spc="-75" dirty="0">
                <a:solidFill>
                  <a:srgbClr val="003C59"/>
                </a:solidFill>
                <a:cs typeface="Arial"/>
              </a:rPr>
              <a:t> </a:t>
            </a:r>
            <a:r>
              <a:rPr sz="2500" spc="-25" dirty="0">
                <a:solidFill>
                  <a:srgbClr val="003C59"/>
                </a:solidFill>
                <a:cs typeface="Arial"/>
              </a:rPr>
              <a:t>eye </a:t>
            </a:r>
            <a:r>
              <a:rPr sz="2500" spc="-10" dirty="0">
                <a:solidFill>
                  <a:srgbClr val="003C59"/>
                </a:solidFill>
                <a:cs typeface="Arial"/>
              </a:rPr>
              <a:t>specialist:</a:t>
            </a:r>
            <a:endParaRPr sz="2500" dirty="0">
              <a:cs typeface="Arial"/>
            </a:endParaRPr>
          </a:p>
          <a:p>
            <a:pPr marL="812165" indent="-457200">
              <a:spcBef>
                <a:spcPts val="2420"/>
              </a:spcBef>
              <a:buAutoNum type="arabicPeriod"/>
              <a:tabLst>
                <a:tab pos="812165" algn="l"/>
                <a:tab pos="812800" algn="l"/>
              </a:tabLst>
            </a:pPr>
            <a:r>
              <a:rPr sz="2200" dirty="0">
                <a:solidFill>
                  <a:srgbClr val="003C59"/>
                </a:solidFill>
                <a:cs typeface="Arial"/>
              </a:rPr>
              <a:t>Recognized</a:t>
            </a:r>
            <a:r>
              <a:rPr sz="2200" spc="-80" dirty="0">
                <a:solidFill>
                  <a:srgbClr val="003C59"/>
                </a:solidFill>
                <a:cs typeface="Arial"/>
              </a:rPr>
              <a:t> </a:t>
            </a:r>
            <a:r>
              <a:rPr sz="2200" dirty="0">
                <a:solidFill>
                  <a:srgbClr val="003C59"/>
                </a:solidFill>
                <a:cs typeface="Arial"/>
              </a:rPr>
              <a:t>eye</a:t>
            </a:r>
            <a:r>
              <a:rPr sz="2200" spc="-70" dirty="0">
                <a:solidFill>
                  <a:srgbClr val="003C59"/>
                </a:solidFill>
                <a:cs typeface="Arial"/>
              </a:rPr>
              <a:t> </a:t>
            </a:r>
            <a:r>
              <a:rPr sz="2200" dirty="0">
                <a:solidFill>
                  <a:srgbClr val="003C59"/>
                </a:solidFill>
                <a:cs typeface="Arial"/>
              </a:rPr>
              <a:t>disorders</a:t>
            </a:r>
            <a:r>
              <a:rPr sz="2200" spc="-75" dirty="0">
                <a:solidFill>
                  <a:srgbClr val="003C59"/>
                </a:solidFill>
                <a:cs typeface="Arial"/>
              </a:rPr>
              <a:t> </a:t>
            </a:r>
            <a:r>
              <a:rPr sz="2200" dirty="0">
                <a:solidFill>
                  <a:srgbClr val="003C59"/>
                </a:solidFill>
                <a:cs typeface="Arial"/>
              </a:rPr>
              <a:t>(e.g.</a:t>
            </a:r>
            <a:r>
              <a:rPr sz="2200" spc="-70" dirty="0">
                <a:solidFill>
                  <a:srgbClr val="003C59"/>
                </a:solidFill>
                <a:cs typeface="Arial"/>
              </a:rPr>
              <a:t> </a:t>
            </a:r>
            <a:r>
              <a:rPr sz="2200" dirty="0">
                <a:solidFill>
                  <a:srgbClr val="003C59"/>
                </a:solidFill>
                <a:cs typeface="Arial"/>
              </a:rPr>
              <a:t>strabismus,</a:t>
            </a:r>
            <a:r>
              <a:rPr sz="2200" spc="-75" dirty="0">
                <a:solidFill>
                  <a:srgbClr val="003C59"/>
                </a:solidFill>
                <a:cs typeface="Arial"/>
              </a:rPr>
              <a:t> </a:t>
            </a:r>
            <a:r>
              <a:rPr sz="2200" spc="-10" dirty="0">
                <a:solidFill>
                  <a:srgbClr val="003C59"/>
                </a:solidFill>
                <a:cs typeface="Arial"/>
              </a:rPr>
              <a:t>ptosis)</a:t>
            </a:r>
            <a:endParaRPr sz="2200" dirty="0">
              <a:cs typeface="Arial"/>
            </a:endParaRPr>
          </a:p>
          <a:p>
            <a:pPr marL="812165" indent="-457200">
              <a:spcBef>
                <a:spcPts val="600"/>
              </a:spcBef>
              <a:buAutoNum type="arabicPeriod"/>
              <a:tabLst>
                <a:tab pos="812165" algn="l"/>
                <a:tab pos="812800" algn="l"/>
              </a:tabLst>
            </a:pPr>
            <a:r>
              <a:rPr sz="2200" dirty="0">
                <a:solidFill>
                  <a:srgbClr val="003C59"/>
                </a:solidFill>
                <a:cs typeface="Arial"/>
              </a:rPr>
              <a:t>Known</a:t>
            </a:r>
            <a:r>
              <a:rPr sz="2200" spc="-60" dirty="0">
                <a:solidFill>
                  <a:srgbClr val="003C59"/>
                </a:solidFill>
                <a:cs typeface="Arial"/>
              </a:rPr>
              <a:t> </a:t>
            </a:r>
            <a:r>
              <a:rPr sz="2200" spc="-10" dirty="0">
                <a:solidFill>
                  <a:srgbClr val="003C59"/>
                </a:solidFill>
                <a:cs typeface="Arial"/>
              </a:rPr>
              <a:t>neurodevelopmental</a:t>
            </a:r>
            <a:r>
              <a:rPr sz="2200" spc="-20" dirty="0">
                <a:solidFill>
                  <a:srgbClr val="003C59"/>
                </a:solidFill>
                <a:cs typeface="Arial"/>
              </a:rPr>
              <a:t> </a:t>
            </a:r>
            <a:r>
              <a:rPr sz="2200" spc="-10" dirty="0">
                <a:solidFill>
                  <a:srgbClr val="003C59"/>
                </a:solidFill>
                <a:cs typeface="Arial"/>
              </a:rPr>
              <a:t>disorders:</a:t>
            </a:r>
            <a:endParaRPr sz="2200" dirty="0">
              <a:cs typeface="Arial"/>
            </a:endParaRPr>
          </a:p>
          <a:p>
            <a:pPr marL="1213485" lvl="1" indent="-457834">
              <a:spcBef>
                <a:spcPts val="610"/>
              </a:spcBef>
              <a:buChar char="•"/>
              <a:tabLst>
                <a:tab pos="1213485" algn="l"/>
                <a:tab pos="1214120" algn="l"/>
              </a:tabLst>
            </a:pPr>
            <a:r>
              <a:rPr sz="1900" dirty="0">
                <a:solidFill>
                  <a:srgbClr val="003C59"/>
                </a:solidFill>
                <a:cs typeface="Arial"/>
              </a:rPr>
              <a:t>Hearing</a:t>
            </a:r>
            <a:r>
              <a:rPr sz="1900" spc="-45" dirty="0">
                <a:solidFill>
                  <a:srgbClr val="003C59"/>
                </a:solidFill>
                <a:cs typeface="Arial"/>
              </a:rPr>
              <a:t> </a:t>
            </a:r>
            <a:r>
              <a:rPr sz="1900" spc="-10" dirty="0">
                <a:solidFill>
                  <a:srgbClr val="003C59"/>
                </a:solidFill>
                <a:cs typeface="Arial"/>
              </a:rPr>
              <a:t>impairment</a:t>
            </a:r>
            <a:endParaRPr sz="1900" dirty="0">
              <a:cs typeface="Arial"/>
            </a:endParaRPr>
          </a:p>
          <a:p>
            <a:pPr marL="1213485" lvl="1" indent="-457834">
              <a:spcBef>
                <a:spcPts val="600"/>
              </a:spcBef>
              <a:buChar char="•"/>
              <a:tabLst>
                <a:tab pos="1213485" algn="l"/>
                <a:tab pos="1214120" algn="l"/>
              </a:tabLst>
            </a:pPr>
            <a:r>
              <a:rPr sz="1900" dirty="0">
                <a:solidFill>
                  <a:srgbClr val="003C59"/>
                </a:solidFill>
                <a:cs typeface="Arial"/>
              </a:rPr>
              <a:t>Motor</a:t>
            </a:r>
            <a:r>
              <a:rPr sz="1900" spc="-60" dirty="0">
                <a:solidFill>
                  <a:srgbClr val="003C59"/>
                </a:solidFill>
                <a:cs typeface="Arial"/>
              </a:rPr>
              <a:t> </a:t>
            </a:r>
            <a:r>
              <a:rPr sz="1900" dirty="0">
                <a:solidFill>
                  <a:srgbClr val="003C59"/>
                </a:solidFill>
                <a:cs typeface="Arial"/>
              </a:rPr>
              <a:t>abnormalities</a:t>
            </a:r>
            <a:r>
              <a:rPr sz="1900" spc="-20" dirty="0">
                <a:solidFill>
                  <a:srgbClr val="003C59"/>
                </a:solidFill>
                <a:cs typeface="Arial"/>
              </a:rPr>
              <a:t> </a:t>
            </a:r>
            <a:r>
              <a:rPr sz="1900" dirty="0">
                <a:solidFill>
                  <a:srgbClr val="003C59"/>
                </a:solidFill>
                <a:cs typeface="Arial"/>
              </a:rPr>
              <a:t>(e.g.</a:t>
            </a:r>
            <a:r>
              <a:rPr sz="1900" spc="-70" dirty="0">
                <a:solidFill>
                  <a:srgbClr val="003C59"/>
                </a:solidFill>
                <a:cs typeface="Arial"/>
              </a:rPr>
              <a:t> </a:t>
            </a:r>
            <a:r>
              <a:rPr sz="1900" dirty="0">
                <a:solidFill>
                  <a:srgbClr val="003C59"/>
                </a:solidFill>
                <a:cs typeface="Arial"/>
              </a:rPr>
              <a:t>cerebral</a:t>
            </a:r>
            <a:r>
              <a:rPr sz="1900" spc="-40" dirty="0">
                <a:solidFill>
                  <a:srgbClr val="003C59"/>
                </a:solidFill>
                <a:cs typeface="Arial"/>
              </a:rPr>
              <a:t> </a:t>
            </a:r>
            <a:r>
              <a:rPr sz="1900" spc="-10" dirty="0">
                <a:solidFill>
                  <a:srgbClr val="003C59"/>
                </a:solidFill>
                <a:cs typeface="Arial"/>
              </a:rPr>
              <a:t>palsy)</a:t>
            </a:r>
            <a:endParaRPr sz="1900" dirty="0">
              <a:cs typeface="Arial"/>
            </a:endParaRPr>
          </a:p>
          <a:p>
            <a:pPr marL="1213485" lvl="1" indent="-457834">
              <a:spcBef>
                <a:spcPts val="600"/>
              </a:spcBef>
              <a:buChar char="•"/>
              <a:tabLst>
                <a:tab pos="1213485" algn="l"/>
                <a:tab pos="1214120" algn="l"/>
              </a:tabLst>
            </a:pPr>
            <a:r>
              <a:rPr sz="1900" dirty="0">
                <a:solidFill>
                  <a:srgbClr val="003C59"/>
                </a:solidFill>
                <a:cs typeface="Arial"/>
              </a:rPr>
              <a:t>Down</a:t>
            </a:r>
            <a:r>
              <a:rPr sz="1900" spc="-35" dirty="0">
                <a:solidFill>
                  <a:srgbClr val="003C59"/>
                </a:solidFill>
                <a:cs typeface="Arial"/>
              </a:rPr>
              <a:t> </a:t>
            </a:r>
            <a:r>
              <a:rPr sz="1900" spc="-10" dirty="0">
                <a:solidFill>
                  <a:srgbClr val="003C59"/>
                </a:solidFill>
                <a:cs typeface="Arial"/>
              </a:rPr>
              <a:t>Syndrome</a:t>
            </a:r>
            <a:endParaRPr sz="1900" dirty="0">
              <a:cs typeface="Arial"/>
            </a:endParaRPr>
          </a:p>
          <a:p>
            <a:pPr marL="1213485" lvl="1" indent="-457834">
              <a:spcBef>
                <a:spcPts val="600"/>
              </a:spcBef>
              <a:buChar char="•"/>
              <a:tabLst>
                <a:tab pos="1213485" algn="l"/>
                <a:tab pos="1214120" algn="l"/>
              </a:tabLst>
            </a:pPr>
            <a:r>
              <a:rPr sz="1900" dirty="0">
                <a:solidFill>
                  <a:srgbClr val="003C59"/>
                </a:solidFill>
                <a:cs typeface="Arial"/>
              </a:rPr>
              <a:t>Cognitive</a:t>
            </a:r>
            <a:r>
              <a:rPr sz="1900" spc="-60" dirty="0">
                <a:solidFill>
                  <a:srgbClr val="003C59"/>
                </a:solidFill>
                <a:cs typeface="Arial"/>
              </a:rPr>
              <a:t> </a:t>
            </a:r>
            <a:r>
              <a:rPr sz="1900" spc="-10" dirty="0">
                <a:solidFill>
                  <a:srgbClr val="003C59"/>
                </a:solidFill>
                <a:cs typeface="Arial"/>
              </a:rPr>
              <a:t>impairment</a:t>
            </a:r>
            <a:endParaRPr sz="1900" dirty="0">
              <a:cs typeface="Arial"/>
            </a:endParaRPr>
          </a:p>
          <a:p>
            <a:pPr marL="1213485" lvl="1" indent="-457834">
              <a:spcBef>
                <a:spcPts val="600"/>
              </a:spcBef>
              <a:buChar char="•"/>
              <a:tabLst>
                <a:tab pos="1213485" algn="l"/>
                <a:tab pos="1214120" algn="l"/>
              </a:tabLst>
            </a:pPr>
            <a:r>
              <a:rPr sz="1900" dirty="0">
                <a:solidFill>
                  <a:srgbClr val="003C59"/>
                </a:solidFill>
                <a:cs typeface="Arial"/>
              </a:rPr>
              <a:t>Autism</a:t>
            </a:r>
            <a:r>
              <a:rPr sz="1900" spc="-60" dirty="0">
                <a:solidFill>
                  <a:srgbClr val="003C59"/>
                </a:solidFill>
                <a:cs typeface="Arial"/>
              </a:rPr>
              <a:t> </a:t>
            </a:r>
            <a:r>
              <a:rPr sz="1900" dirty="0">
                <a:solidFill>
                  <a:srgbClr val="003C59"/>
                </a:solidFill>
                <a:cs typeface="Arial"/>
              </a:rPr>
              <a:t>spectrum</a:t>
            </a:r>
            <a:r>
              <a:rPr sz="1900" spc="-55" dirty="0">
                <a:solidFill>
                  <a:srgbClr val="003C59"/>
                </a:solidFill>
                <a:cs typeface="Arial"/>
              </a:rPr>
              <a:t> </a:t>
            </a:r>
            <a:r>
              <a:rPr sz="1900" spc="-10" dirty="0">
                <a:solidFill>
                  <a:srgbClr val="003C59"/>
                </a:solidFill>
                <a:cs typeface="Arial"/>
              </a:rPr>
              <a:t>disorder</a:t>
            </a:r>
            <a:endParaRPr sz="1900" dirty="0">
              <a:cs typeface="Arial"/>
            </a:endParaRPr>
          </a:p>
          <a:p>
            <a:pPr marL="1213485" lvl="1" indent="-457834">
              <a:spcBef>
                <a:spcPts val="600"/>
              </a:spcBef>
              <a:buChar char="•"/>
              <a:tabLst>
                <a:tab pos="1213485" algn="l"/>
                <a:tab pos="1214120" algn="l"/>
              </a:tabLst>
            </a:pPr>
            <a:r>
              <a:rPr sz="1900" dirty="0">
                <a:solidFill>
                  <a:srgbClr val="003C59"/>
                </a:solidFill>
                <a:cs typeface="Arial"/>
              </a:rPr>
              <a:t>Speech</a:t>
            </a:r>
            <a:r>
              <a:rPr sz="1900" spc="-50" dirty="0">
                <a:solidFill>
                  <a:srgbClr val="003C59"/>
                </a:solidFill>
                <a:cs typeface="Arial"/>
              </a:rPr>
              <a:t> </a:t>
            </a:r>
            <a:r>
              <a:rPr sz="1900" spc="-10" dirty="0">
                <a:solidFill>
                  <a:srgbClr val="003C59"/>
                </a:solidFill>
                <a:cs typeface="Arial"/>
              </a:rPr>
              <a:t>delay</a:t>
            </a:r>
            <a:endParaRPr sz="1900" dirty="0">
              <a:cs typeface="Arial"/>
            </a:endParaRPr>
          </a:p>
        </p:txBody>
      </p:sp>
      <p:sp>
        <p:nvSpPr>
          <p:cNvPr id="4" name="object 4"/>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39</a:t>
            </a:fld>
            <a:endParaRPr spc="-25" dirty="0"/>
          </a:p>
        </p:txBody>
      </p:sp>
      <p:sp>
        <p:nvSpPr>
          <p:cNvPr id="3" name="object 3"/>
          <p:cNvSpPr txBox="1">
            <a:spLocks noGrp="1"/>
          </p:cNvSpPr>
          <p:nvPr>
            <p:ph type="title"/>
          </p:nvPr>
        </p:nvSpPr>
        <p:spPr>
          <a:xfrm>
            <a:off x="606890" y="417475"/>
            <a:ext cx="10978219" cy="627736"/>
          </a:xfrm>
          <a:prstGeom prst="rect">
            <a:avLst/>
          </a:prstGeom>
        </p:spPr>
        <p:txBody>
          <a:bodyPr vert="horz" wrap="square" lIns="0" tIns="12065" rIns="0" bIns="0" rtlCol="0" anchor="t" anchorCtr="0">
            <a:spAutoFit/>
          </a:bodyPr>
          <a:lstStyle/>
          <a:p>
            <a:pPr marL="2761615" marR="5080" indent="-2332355">
              <a:lnSpc>
                <a:spcPct val="100000"/>
              </a:lnSpc>
              <a:spcBef>
                <a:spcPts val="95"/>
              </a:spcBef>
            </a:pPr>
            <a:r>
              <a:rPr sz="4000" b="1" dirty="0">
                <a:solidFill>
                  <a:schemeClr val="accent5">
                    <a:lumMod val="75000"/>
                  </a:schemeClr>
                </a:solidFill>
              </a:rPr>
              <a:t>Automatic</a:t>
            </a:r>
            <a:r>
              <a:rPr sz="4000" b="1" spc="-114" dirty="0">
                <a:solidFill>
                  <a:schemeClr val="accent5">
                    <a:lumMod val="75000"/>
                  </a:schemeClr>
                </a:solidFill>
              </a:rPr>
              <a:t> </a:t>
            </a:r>
            <a:r>
              <a:rPr sz="4000" b="1" dirty="0">
                <a:solidFill>
                  <a:schemeClr val="accent5">
                    <a:lumMod val="75000"/>
                  </a:schemeClr>
                </a:solidFill>
              </a:rPr>
              <a:t>Referral</a:t>
            </a:r>
            <a:r>
              <a:rPr sz="4000" b="1" spc="-110" dirty="0">
                <a:solidFill>
                  <a:schemeClr val="accent5">
                    <a:lumMod val="75000"/>
                  </a:schemeClr>
                </a:solidFill>
              </a:rPr>
              <a:t> </a:t>
            </a:r>
            <a:r>
              <a:rPr sz="4000" b="1" dirty="0">
                <a:solidFill>
                  <a:schemeClr val="accent5">
                    <a:lumMod val="75000"/>
                  </a:schemeClr>
                </a:solidFill>
              </a:rPr>
              <a:t>for</a:t>
            </a:r>
            <a:r>
              <a:rPr sz="4000" b="1" spc="-130" dirty="0">
                <a:solidFill>
                  <a:schemeClr val="accent5">
                    <a:lumMod val="75000"/>
                  </a:schemeClr>
                </a:solidFill>
              </a:rPr>
              <a:t> </a:t>
            </a:r>
            <a:r>
              <a:rPr sz="4000" b="1" spc="-25" dirty="0">
                <a:solidFill>
                  <a:schemeClr val="accent5">
                    <a:lumMod val="75000"/>
                  </a:schemeClr>
                </a:solidFill>
              </a:rPr>
              <a:t>Eye </a:t>
            </a:r>
            <a:r>
              <a:rPr sz="4000" b="1" spc="-20" dirty="0">
                <a:solidFill>
                  <a:schemeClr val="accent5">
                    <a:lumMod val="75000"/>
                  </a:schemeClr>
                </a:solidFill>
              </a:rPr>
              <a:t>Exam</a:t>
            </a:r>
            <a:endParaRPr sz="4000" b="1" dirty="0">
              <a:solidFill>
                <a:schemeClr val="accent5">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3219" y="1920555"/>
            <a:ext cx="8770284" cy="2938182"/>
            <a:chOff x="1152144" y="2202179"/>
            <a:chExt cx="9939655" cy="3329940"/>
          </a:xfrm>
        </p:grpSpPr>
        <p:pic>
          <p:nvPicPr>
            <p:cNvPr id="3" name="object 3"/>
            <p:cNvPicPr/>
            <p:nvPr/>
          </p:nvPicPr>
          <p:blipFill>
            <a:blip r:embed="rId3" cstate="print"/>
            <a:stretch>
              <a:fillRect/>
            </a:stretch>
          </p:blipFill>
          <p:spPr>
            <a:xfrm>
              <a:off x="1152144" y="2202179"/>
              <a:ext cx="3598163" cy="2407919"/>
            </a:xfrm>
            <a:prstGeom prst="rect">
              <a:avLst/>
            </a:prstGeom>
          </p:spPr>
        </p:pic>
        <p:pic>
          <p:nvPicPr>
            <p:cNvPr id="4" name="object 4"/>
            <p:cNvPicPr/>
            <p:nvPr/>
          </p:nvPicPr>
          <p:blipFill>
            <a:blip r:embed="rId4" cstate="print"/>
            <a:stretch>
              <a:fillRect/>
            </a:stretch>
          </p:blipFill>
          <p:spPr>
            <a:xfrm>
              <a:off x="1251204" y="2290572"/>
              <a:ext cx="3400031" cy="2231135"/>
            </a:xfrm>
            <a:prstGeom prst="rect">
              <a:avLst/>
            </a:prstGeom>
          </p:spPr>
        </p:pic>
        <p:pic>
          <p:nvPicPr>
            <p:cNvPr id="5" name="object 5"/>
            <p:cNvPicPr/>
            <p:nvPr/>
          </p:nvPicPr>
          <p:blipFill>
            <a:blip r:embed="rId5" cstate="print"/>
            <a:stretch>
              <a:fillRect/>
            </a:stretch>
          </p:blipFill>
          <p:spPr>
            <a:xfrm>
              <a:off x="5441455" y="2366018"/>
              <a:ext cx="5650201" cy="3116054"/>
            </a:xfrm>
            <a:prstGeom prst="rect">
              <a:avLst/>
            </a:prstGeom>
          </p:spPr>
        </p:pic>
        <p:pic>
          <p:nvPicPr>
            <p:cNvPr id="6" name="object 6"/>
            <p:cNvPicPr/>
            <p:nvPr/>
          </p:nvPicPr>
          <p:blipFill>
            <a:blip r:embed="rId6" cstate="print"/>
            <a:stretch>
              <a:fillRect/>
            </a:stretch>
          </p:blipFill>
          <p:spPr>
            <a:xfrm>
              <a:off x="4701540" y="2520695"/>
              <a:ext cx="739139" cy="3011423"/>
            </a:xfrm>
            <a:prstGeom prst="rect">
              <a:avLst/>
            </a:prstGeom>
          </p:spPr>
        </p:pic>
        <p:sp>
          <p:nvSpPr>
            <p:cNvPr id="7" name="object 7"/>
            <p:cNvSpPr/>
            <p:nvPr/>
          </p:nvSpPr>
          <p:spPr>
            <a:xfrm>
              <a:off x="4800600" y="2581655"/>
              <a:ext cx="617220" cy="2889885"/>
            </a:xfrm>
            <a:custGeom>
              <a:avLst/>
              <a:gdLst/>
              <a:ahLst/>
              <a:cxnLst/>
              <a:rect l="l" t="t" r="r" b="b"/>
              <a:pathLst>
                <a:path w="617220" h="2889885">
                  <a:moveTo>
                    <a:pt x="617220" y="0"/>
                  </a:moveTo>
                  <a:lnTo>
                    <a:pt x="0" y="468274"/>
                  </a:lnTo>
                  <a:lnTo>
                    <a:pt x="617220" y="2889504"/>
                  </a:lnTo>
                  <a:lnTo>
                    <a:pt x="617220" y="0"/>
                  </a:lnTo>
                  <a:close/>
                </a:path>
              </a:pathLst>
            </a:custGeom>
            <a:solidFill>
              <a:srgbClr val="FFFF99"/>
            </a:solidFill>
          </p:spPr>
          <p:txBody>
            <a:bodyPr wrap="square" lIns="0" tIns="0" rIns="0" bIns="0" rtlCol="0"/>
            <a:lstStyle/>
            <a:p>
              <a:pPr defTabSz="806867"/>
              <a:endParaRPr sz="1588" kern="0" dirty="0">
                <a:solidFill>
                  <a:sysClr val="windowText" lastClr="000000"/>
                </a:solidFill>
              </a:endParaRPr>
            </a:p>
          </p:txBody>
        </p:sp>
        <p:sp>
          <p:nvSpPr>
            <p:cNvPr id="8" name="object 8"/>
            <p:cNvSpPr/>
            <p:nvPr/>
          </p:nvSpPr>
          <p:spPr>
            <a:xfrm>
              <a:off x="4800600" y="2581655"/>
              <a:ext cx="617220" cy="2889885"/>
            </a:xfrm>
            <a:custGeom>
              <a:avLst/>
              <a:gdLst/>
              <a:ahLst/>
              <a:cxnLst/>
              <a:rect l="l" t="t" r="r" b="b"/>
              <a:pathLst>
                <a:path w="617220" h="2889885">
                  <a:moveTo>
                    <a:pt x="617220" y="2889504"/>
                  </a:moveTo>
                  <a:lnTo>
                    <a:pt x="0" y="468274"/>
                  </a:lnTo>
                  <a:lnTo>
                    <a:pt x="617220" y="0"/>
                  </a:lnTo>
                  <a:lnTo>
                    <a:pt x="617220" y="2889504"/>
                  </a:lnTo>
                  <a:close/>
                </a:path>
              </a:pathLst>
            </a:custGeom>
            <a:ln w="15875">
              <a:solidFill>
                <a:srgbClr val="FFFF99"/>
              </a:solidFill>
            </a:ln>
          </p:spPr>
          <p:txBody>
            <a:bodyPr wrap="square" lIns="0" tIns="0" rIns="0" bIns="0" rtlCol="0"/>
            <a:lstStyle/>
            <a:p>
              <a:pPr defTabSz="806867"/>
              <a:endParaRPr sz="1588" kern="0" dirty="0">
                <a:solidFill>
                  <a:sysClr val="windowText" lastClr="000000"/>
                </a:solidFill>
              </a:endParaRPr>
            </a:p>
          </p:txBody>
        </p:sp>
        <p:pic>
          <p:nvPicPr>
            <p:cNvPr id="9" name="object 9"/>
            <p:cNvPicPr/>
            <p:nvPr/>
          </p:nvPicPr>
          <p:blipFill>
            <a:blip r:embed="rId7" cstate="print"/>
            <a:stretch>
              <a:fillRect/>
            </a:stretch>
          </p:blipFill>
          <p:spPr>
            <a:xfrm>
              <a:off x="4565903" y="2798064"/>
              <a:ext cx="419099" cy="533399"/>
            </a:xfrm>
            <a:prstGeom prst="rect">
              <a:avLst/>
            </a:prstGeom>
          </p:spPr>
        </p:pic>
        <p:sp>
          <p:nvSpPr>
            <p:cNvPr id="10" name="object 10"/>
            <p:cNvSpPr/>
            <p:nvPr/>
          </p:nvSpPr>
          <p:spPr>
            <a:xfrm>
              <a:off x="4668011" y="2874270"/>
              <a:ext cx="294640" cy="381000"/>
            </a:xfrm>
            <a:custGeom>
              <a:avLst/>
              <a:gdLst/>
              <a:ahLst/>
              <a:cxnLst/>
              <a:rect l="l" t="t" r="r" b="b"/>
              <a:pathLst>
                <a:path w="294639" h="381000">
                  <a:moveTo>
                    <a:pt x="147066" y="0"/>
                  </a:moveTo>
                  <a:lnTo>
                    <a:pt x="0" y="190500"/>
                  </a:lnTo>
                  <a:lnTo>
                    <a:pt x="147066" y="381000"/>
                  </a:lnTo>
                  <a:lnTo>
                    <a:pt x="147066" y="254787"/>
                  </a:lnTo>
                  <a:lnTo>
                    <a:pt x="294132" y="254787"/>
                  </a:lnTo>
                  <a:lnTo>
                    <a:pt x="294132" y="126199"/>
                  </a:lnTo>
                  <a:lnTo>
                    <a:pt x="147066" y="126199"/>
                  </a:lnTo>
                  <a:lnTo>
                    <a:pt x="147066" y="0"/>
                  </a:lnTo>
                  <a:close/>
                </a:path>
              </a:pathLst>
            </a:custGeom>
            <a:solidFill>
              <a:srgbClr val="FFFF99"/>
            </a:solidFill>
          </p:spPr>
          <p:txBody>
            <a:bodyPr wrap="square" lIns="0" tIns="0" rIns="0" bIns="0" rtlCol="0"/>
            <a:lstStyle/>
            <a:p>
              <a:pPr defTabSz="806867"/>
              <a:endParaRPr sz="1588" kern="0" dirty="0">
                <a:solidFill>
                  <a:sysClr val="windowText" lastClr="000000"/>
                </a:solidFill>
              </a:endParaRPr>
            </a:p>
          </p:txBody>
        </p:sp>
        <p:sp>
          <p:nvSpPr>
            <p:cNvPr id="11" name="object 11"/>
            <p:cNvSpPr/>
            <p:nvPr/>
          </p:nvSpPr>
          <p:spPr>
            <a:xfrm>
              <a:off x="4668011" y="2874270"/>
              <a:ext cx="294640" cy="381000"/>
            </a:xfrm>
            <a:custGeom>
              <a:avLst/>
              <a:gdLst/>
              <a:ahLst/>
              <a:cxnLst/>
              <a:rect l="l" t="t" r="r" b="b"/>
              <a:pathLst>
                <a:path w="294639" h="381000">
                  <a:moveTo>
                    <a:pt x="294132" y="254787"/>
                  </a:moveTo>
                  <a:lnTo>
                    <a:pt x="147066" y="254787"/>
                  </a:lnTo>
                  <a:lnTo>
                    <a:pt x="147066" y="381000"/>
                  </a:lnTo>
                  <a:lnTo>
                    <a:pt x="0" y="190500"/>
                  </a:lnTo>
                  <a:lnTo>
                    <a:pt x="147066" y="0"/>
                  </a:lnTo>
                  <a:lnTo>
                    <a:pt x="147066" y="126199"/>
                  </a:lnTo>
                  <a:lnTo>
                    <a:pt x="294132" y="126199"/>
                  </a:lnTo>
                  <a:lnTo>
                    <a:pt x="294132" y="254787"/>
                  </a:lnTo>
                  <a:close/>
                </a:path>
              </a:pathLst>
            </a:custGeom>
            <a:ln w="15875">
              <a:solidFill>
                <a:srgbClr val="FFFF99"/>
              </a:solidFill>
            </a:ln>
          </p:spPr>
          <p:txBody>
            <a:bodyPr wrap="square" lIns="0" tIns="0" rIns="0" bIns="0" rtlCol="0"/>
            <a:lstStyle/>
            <a:p>
              <a:pPr defTabSz="806867"/>
              <a:endParaRPr sz="1588" kern="0" dirty="0">
                <a:solidFill>
                  <a:sysClr val="windowText" lastClr="000000"/>
                </a:solidFill>
              </a:endParaRPr>
            </a:p>
          </p:txBody>
        </p:sp>
        <p:pic>
          <p:nvPicPr>
            <p:cNvPr id="12" name="object 12"/>
            <p:cNvPicPr/>
            <p:nvPr/>
          </p:nvPicPr>
          <p:blipFill>
            <a:blip r:embed="rId8" cstate="print"/>
            <a:stretch>
              <a:fillRect/>
            </a:stretch>
          </p:blipFill>
          <p:spPr>
            <a:xfrm>
              <a:off x="1331658" y="5124891"/>
              <a:ext cx="92075" cy="92075"/>
            </a:xfrm>
            <a:prstGeom prst="rect">
              <a:avLst/>
            </a:prstGeom>
          </p:spPr>
        </p:pic>
      </p:grpSp>
      <p:sp>
        <p:nvSpPr>
          <p:cNvPr id="13" name="object 13"/>
          <p:cNvSpPr txBox="1">
            <a:spLocks noGrp="1"/>
          </p:cNvSpPr>
          <p:nvPr>
            <p:ph type="title"/>
          </p:nvPr>
        </p:nvSpPr>
        <p:spPr>
          <a:xfrm>
            <a:off x="492498" y="236137"/>
            <a:ext cx="8921003" cy="732326"/>
          </a:xfrm>
          <a:prstGeom prst="rect">
            <a:avLst/>
          </a:prstGeom>
        </p:spPr>
        <p:txBody>
          <a:bodyPr vert="horz" wrap="square" lIns="0" tIns="176604" rIns="0" bIns="0" rtlCol="0">
            <a:spAutoFit/>
          </a:bodyPr>
          <a:lstStyle/>
          <a:p>
            <a:pPr marL="11206">
              <a:spcBef>
                <a:spcPts val="88"/>
              </a:spcBef>
            </a:pPr>
            <a:r>
              <a:rPr b="1" dirty="0">
                <a:solidFill>
                  <a:schemeClr val="accent5">
                    <a:lumMod val="75000"/>
                  </a:schemeClr>
                </a:solidFill>
              </a:rPr>
              <a:t>Why</a:t>
            </a:r>
            <a:r>
              <a:rPr b="1" spc="-185" dirty="0">
                <a:solidFill>
                  <a:schemeClr val="accent5">
                    <a:lumMod val="75000"/>
                  </a:schemeClr>
                </a:solidFill>
              </a:rPr>
              <a:t> </a:t>
            </a:r>
            <a:r>
              <a:rPr b="1" spc="-26" dirty="0">
                <a:solidFill>
                  <a:schemeClr val="accent5">
                    <a:lumMod val="75000"/>
                  </a:schemeClr>
                </a:solidFill>
              </a:rPr>
              <a:t>P</a:t>
            </a:r>
            <a:r>
              <a:rPr lang="en-US" b="1" spc="-26" dirty="0">
                <a:solidFill>
                  <a:schemeClr val="accent5">
                    <a:lumMod val="75000"/>
                  </a:schemeClr>
                </a:solidFill>
              </a:rPr>
              <a:t>er</a:t>
            </a:r>
            <a:r>
              <a:rPr b="1" spc="-26" dirty="0">
                <a:solidFill>
                  <a:schemeClr val="accent5">
                    <a:lumMod val="75000"/>
                  </a:schemeClr>
                </a:solidFill>
              </a:rPr>
              <a:t>form</a:t>
            </a:r>
            <a:r>
              <a:rPr b="1" spc="-176" dirty="0">
                <a:solidFill>
                  <a:schemeClr val="accent5">
                    <a:lumMod val="75000"/>
                  </a:schemeClr>
                </a:solidFill>
              </a:rPr>
              <a:t> </a:t>
            </a:r>
            <a:r>
              <a:rPr b="1" spc="-22" dirty="0">
                <a:solidFill>
                  <a:schemeClr val="accent5">
                    <a:lumMod val="75000"/>
                  </a:schemeClr>
                </a:solidFill>
              </a:rPr>
              <a:t>Vision</a:t>
            </a:r>
            <a:r>
              <a:rPr b="1" spc="-176" dirty="0">
                <a:solidFill>
                  <a:schemeClr val="accent5">
                    <a:lumMod val="75000"/>
                  </a:schemeClr>
                </a:solidFill>
              </a:rPr>
              <a:t> </a:t>
            </a:r>
            <a:r>
              <a:rPr b="1" spc="-35" dirty="0">
                <a:solidFill>
                  <a:schemeClr val="accent5">
                    <a:lumMod val="75000"/>
                  </a:schemeClr>
                </a:solidFill>
              </a:rPr>
              <a:t>Screening?</a:t>
            </a:r>
          </a:p>
        </p:txBody>
      </p:sp>
      <p:sp>
        <p:nvSpPr>
          <p:cNvPr id="14" name="object 14"/>
          <p:cNvSpPr txBox="1"/>
          <p:nvPr/>
        </p:nvSpPr>
        <p:spPr>
          <a:xfrm>
            <a:off x="498493" y="1080388"/>
            <a:ext cx="8935010" cy="663161"/>
          </a:xfrm>
          <a:prstGeom prst="rect">
            <a:avLst/>
          </a:prstGeom>
        </p:spPr>
        <p:txBody>
          <a:bodyPr vert="horz" wrap="square" lIns="0" tIns="11206" rIns="0" bIns="0" rtlCol="0">
            <a:spAutoFit/>
          </a:bodyPr>
          <a:lstStyle/>
          <a:p>
            <a:pPr marL="293049" marR="4483" indent="-282403" defTabSz="806867">
              <a:spcBef>
                <a:spcPts val="88"/>
              </a:spcBef>
              <a:buClr>
                <a:srgbClr val="EF7E08"/>
              </a:buClr>
              <a:buFont typeface="Wingdings"/>
              <a:buChar char=""/>
              <a:tabLst>
                <a:tab pos="293049" algn="l"/>
                <a:tab pos="293610" algn="l"/>
              </a:tabLst>
            </a:pPr>
            <a:r>
              <a:rPr sz="2118" kern="0" dirty="0">
                <a:solidFill>
                  <a:sysClr val="windowText" lastClr="000000"/>
                </a:solidFill>
                <a:cs typeface="Segoe UI"/>
              </a:rPr>
              <a:t>Recommended</a:t>
            </a:r>
            <a:r>
              <a:rPr sz="2118" kern="0" spc="-44" dirty="0">
                <a:solidFill>
                  <a:sysClr val="windowText" lastClr="000000"/>
                </a:solidFill>
                <a:cs typeface="Segoe UI"/>
              </a:rPr>
              <a:t> </a:t>
            </a:r>
            <a:r>
              <a:rPr sz="2118" kern="0" dirty="0">
                <a:solidFill>
                  <a:sysClr val="windowText" lastClr="000000"/>
                </a:solidFill>
                <a:cs typeface="Segoe UI"/>
              </a:rPr>
              <a:t>as</a:t>
            </a:r>
            <a:r>
              <a:rPr sz="2118" kern="0" spc="-22" dirty="0">
                <a:solidFill>
                  <a:sysClr val="windowText" lastClr="000000"/>
                </a:solidFill>
                <a:cs typeface="Segoe UI"/>
              </a:rPr>
              <a:t> </a:t>
            </a:r>
            <a:r>
              <a:rPr sz="2118" kern="0" dirty="0">
                <a:solidFill>
                  <a:sysClr val="windowText" lastClr="000000"/>
                </a:solidFill>
                <a:cs typeface="Segoe UI"/>
              </a:rPr>
              <a:t>part</a:t>
            </a:r>
            <a:r>
              <a:rPr sz="2118" kern="0" spc="-35" dirty="0">
                <a:solidFill>
                  <a:sysClr val="windowText" lastClr="000000"/>
                </a:solidFill>
                <a:cs typeface="Segoe UI"/>
              </a:rPr>
              <a:t> </a:t>
            </a:r>
            <a:r>
              <a:rPr sz="2118" kern="0" dirty="0">
                <a:solidFill>
                  <a:sysClr val="windowText" lastClr="000000"/>
                </a:solidFill>
                <a:cs typeface="Segoe UI"/>
              </a:rPr>
              <a:t>of</a:t>
            </a:r>
            <a:r>
              <a:rPr sz="2118" kern="0" spc="-13" dirty="0">
                <a:solidFill>
                  <a:sysClr val="windowText" lastClr="000000"/>
                </a:solidFill>
                <a:cs typeface="Segoe UI"/>
              </a:rPr>
              <a:t> </a:t>
            </a:r>
            <a:r>
              <a:rPr sz="2118" u="sng" kern="0" dirty="0">
                <a:solidFill>
                  <a:srgbClr val="6B9F24"/>
                </a:solidFill>
                <a:uFill>
                  <a:solidFill>
                    <a:srgbClr val="6B9F24"/>
                  </a:solidFill>
                </a:uFill>
                <a:cs typeface="Segoe UI"/>
                <a:hlinkClick r:id="rId9"/>
              </a:rPr>
              <a:t>Bright</a:t>
            </a:r>
            <a:r>
              <a:rPr sz="2118" u="sng" kern="0" spc="-13"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Futures/American</a:t>
            </a:r>
            <a:r>
              <a:rPr sz="2118" u="sng" kern="0" spc="-22"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Academy</a:t>
            </a:r>
            <a:r>
              <a:rPr sz="2118" u="sng" kern="0" spc="-31"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of</a:t>
            </a:r>
            <a:r>
              <a:rPr sz="2118" u="sng" kern="0" spc="-13" dirty="0">
                <a:solidFill>
                  <a:srgbClr val="6B9F24"/>
                </a:solidFill>
                <a:uFill>
                  <a:solidFill>
                    <a:srgbClr val="6B9F24"/>
                  </a:solidFill>
                </a:uFill>
                <a:cs typeface="Segoe UI"/>
                <a:hlinkClick r:id="rId9"/>
              </a:rPr>
              <a:t> </a:t>
            </a:r>
            <a:r>
              <a:rPr sz="2118" u="sng" kern="0" spc="-9" dirty="0">
                <a:solidFill>
                  <a:srgbClr val="6B9F24"/>
                </a:solidFill>
                <a:uFill>
                  <a:solidFill>
                    <a:srgbClr val="6B9F24"/>
                  </a:solidFill>
                </a:uFill>
                <a:cs typeface="Segoe UI"/>
                <a:hlinkClick r:id="rId9"/>
              </a:rPr>
              <a:t>Pediatrics</a:t>
            </a:r>
            <a:r>
              <a:rPr sz="2118" kern="0" spc="-9" dirty="0">
                <a:solidFill>
                  <a:srgbClr val="6B9F24"/>
                </a:solidFill>
                <a:cs typeface="Segoe UI"/>
              </a:rPr>
              <a:t> </a:t>
            </a:r>
            <a:r>
              <a:rPr sz="2118" u="sng" kern="0" dirty="0">
                <a:solidFill>
                  <a:srgbClr val="6B9F24"/>
                </a:solidFill>
                <a:uFill>
                  <a:solidFill>
                    <a:srgbClr val="6B9F24"/>
                  </a:solidFill>
                </a:uFill>
                <a:cs typeface="Segoe UI"/>
                <a:hlinkClick r:id="rId9"/>
              </a:rPr>
              <a:t>(AAP)</a:t>
            </a:r>
            <a:r>
              <a:rPr sz="2118" u="sng" kern="0" spc="-35"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Periodicity</a:t>
            </a:r>
            <a:r>
              <a:rPr sz="2118" u="sng" kern="0" spc="-9"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Schedule</a:t>
            </a:r>
            <a:r>
              <a:rPr sz="2118" u="sng" kern="0" spc="-26"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for</a:t>
            </a:r>
            <a:r>
              <a:rPr sz="2118" u="sng" kern="0" spc="-40"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Preventative</a:t>
            </a:r>
            <a:r>
              <a:rPr sz="2118" u="sng" kern="0" spc="-44"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Pediatric</a:t>
            </a:r>
            <a:r>
              <a:rPr sz="2118" u="sng" kern="0" spc="-31" dirty="0">
                <a:solidFill>
                  <a:srgbClr val="6B9F24"/>
                </a:solidFill>
                <a:uFill>
                  <a:solidFill>
                    <a:srgbClr val="6B9F24"/>
                  </a:solidFill>
                </a:uFill>
                <a:cs typeface="Segoe UI"/>
                <a:hlinkClick r:id="rId9"/>
              </a:rPr>
              <a:t> </a:t>
            </a:r>
            <a:r>
              <a:rPr sz="2118" u="sng" kern="0" dirty="0">
                <a:solidFill>
                  <a:srgbClr val="6B9F24"/>
                </a:solidFill>
                <a:uFill>
                  <a:solidFill>
                    <a:srgbClr val="6B9F24"/>
                  </a:solidFill>
                </a:uFill>
                <a:cs typeface="Segoe UI"/>
                <a:hlinkClick r:id="rId9"/>
              </a:rPr>
              <a:t>Health</a:t>
            </a:r>
            <a:r>
              <a:rPr sz="2118" u="sng" kern="0" spc="-31" dirty="0">
                <a:solidFill>
                  <a:srgbClr val="6B9F24"/>
                </a:solidFill>
                <a:uFill>
                  <a:solidFill>
                    <a:srgbClr val="6B9F24"/>
                  </a:solidFill>
                </a:uFill>
                <a:cs typeface="Segoe UI"/>
                <a:hlinkClick r:id="rId9"/>
              </a:rPr>
              <a:t> </a:t>
            </a:r>
            <a:r>
              <a:rPr sz="2118" u="sng" kern="0" spc="-9" dirty="0">
                <a:solidFill>
                  <a:srgbClr val="6B9F24"/>
                </a:solidFill>
                <a:uFill>
                  <a:solidFill>
                    <a:srgbClr val="6B9F24"/>
                  </a:solidFill>
                </a:uFill>
                <a:cs typeface="Segoe UI"/>
                <a:hlinkClick r:id="rId9"/>
              </a:rPr>
              <a:t>Care</a:t>
            </a:r>
            <a:r>
              <a:rPr sz="2118" kern="0" spc="-9" dirty="0">
                <a:solidFill>
                  <a:sysClr val="windowText" lastClr="000000"/>
                </a:solidFill>
                <a:cs typeface="Segoe UI"/>
              </a:rPr>
              <a:t>.</a:t>
            </a:r>
            <a:endParaRPr sz="2118" kern="0" dirty="0">
              <a:solidFill>
                <a:sysClr val="windowText" lastClr="000000"/>
              </a:solidFill>
              <a:cs typeface="Segoe UI"/>
            </a:endParaRPr>
          </a:p>
        </p:txBody>
      </p:sp>
      <p:sp>
        <p:nvSpPr>
          <p:cNvPr id="15" name="object 15"/>
          <p:cNvSpPr txBox="1"/>
          <p:nvPr/>
        </p:nvSpPr>
        <p:spPr>
          <a:xfrm>
            <a:off x="759365" y="4038892"/>
            <a:ext cx="3667685" cy="1725326"/>
          </a:xfrm>
          <a:prstGeom prst="rect">
            <a:avLst/>
          </a:prstGeom>
        </p:spPr>
        <p:txBody>
          <a:bodyPr vert="horz" wrap="square" lIns="0" tIns="83484" rIns="0" bIns="0" rtlCol="0">
            <a:spAutoFit/>
          </a:bodyPr>
          <a:lstStyle/>
          <a:p>
            <a:pPr marL="53791" defTabSz="806867">
              <a:spcBef>
                <a:spcPts val="657"/>
              </a:spcBef>
              <a:tabLst>
                <a:tab pos="367012" algn="l"/>
              </a:tabLst>
            </a:pPr>
            <a:r>
              <a:rPr sz="1235" b="1" kern="0" spc="-44" dirty="0">
                <a:solidFill>
                  <a:sysClr val="windowText" lastClr="000000"/>
                </a:solidFill>
                <a:latin typeface="+mj-lt"/>
                <a:cs typeface="Calibri"/>
              </a:rPr>
              <a:t>●</a:t>
            </a:r>
            <a:r>
              <a:rPr sz="1235" b="1" kern="0" dirty="0">
                <a:solidFill>
                  <a:sysClr val="windowText" lastClr="000000"/>
                </a:solidFill>
                <a:latin typeface="+mj-lt"/>
                <a:cs typeface="Calibri"/>
              </a:rPr>
              <a:t>	</a:t>
            </a:r>
            <a:r>
              <a:rPr sz="1235" b="1" kern="0" dirty="0">
                <a:solidFill>
                  <a:sysClr val="windowText" lastClr="000000"/>
                </a:solidFill>
                <a:latin typeface="+mj-lt"/>
                <a:cs typeface="Segoe UI"/>
              </a:rPr>
              <a:t>=</a:t>
            </a:r>
            <a:r>
              <a:rPr sz="1235" b="1" kern="0" spc="-13" dirty="0">
                <a:solidFill>
                  <a:sysClr val="windowText" lastClr="000000"/>
                </a:solidFill>
                <a:latin typeface="+mj-lt"/>
                <a:cs typeface="Segoe UI"/>
              </a:rPr>
              <a:t> </a:t>
            </a:r>
            <a:r>
              <a:rPr sz="1235" b="1" kern="0" dirty="0">
                <a:solidFill>
                  <a:sysClr val="windowText" lastClr="000000"/>
                </a:solidFill>
                <a:latin typeface="+mj-lt"/>
                <a:cs typeface="Segoe UI"/>
              </a:rPr>
              <a:t>to</a:t>
            </a:r>
            <a:r>
              <a:rPr sz="1235" b="1" kern="0" spc="-4" dirty="0">
                <a:solidFill>
                  <a:sysClr val="windowText" lastClr="000000"/>
                </a:solidFill>
                <a:latin typeface="+mj-lt"/>
                <a:cs typeface="Segoe UI"/>
              </a:rPr>
              <a:t> </a:t>
            </a:r>
            <a:r>
              <a:rPr sz="1235" b="1" kern="0" dirty="0">
                <a:solidFill>
                  <a:sysClr val="windowText" lastClr="000000"/>
                </a:solidFill>
                <a:latin typeface="+mj-lt"/>
                <a:cs typeface="Segoe UI"/>
              </a:rPr>
              <a:t>be</a:t>
            </a:r>
            <a:r>
              <a:rPr sz="1235" b="1" kern="0" spc="-13" dirty="0">
                <a:solidFill>
                  <a:sysClr val="windowText" lastClr="000000"/>
                </a:solidFill>
                <a:latin typeface="+mj-lt"/>
                <a:cs typeface="Segoe UI"/>
              </a:rPr>
              <a:t> </a:t>
            </a:r>
            <a:r>
              <a:rPr sz="1235" b="1" kern="0" spc="-9" dirty="0">
                <a:solidFill>
                  <a:sysClr val="windowText" lastClr="000000"/>
                </a:solidFill>
                <a:latin typeface="+mj-lt"/>
                <a:cs typeface="Segoe UI"/>
              </a:rPr>
              <a:t>performed</a:t>
            </a:r>
            <a:endParaRPr lang="en-US" sz="1235" kern="0" spc="-9" dirty="0">
              <a:solidFill>
                <a:sysClr val="windowText" lastClr="000000"/>
              </a:solidFill>
              <a:latin typeface="+mj-lt"/>
              <a:cs typeface="Segoe UI"/>
            </a:endParaRPr>
          </a:p>
          <a:p>
            <a:pPr marL="53791" defTabSz="806867">
              <a:spcBef>
                <a:spcPts val="657"/>
              </a:spcBef>
              <a:tabLst>
                <a:tab pos="367012" algn="l"/>
              </a:tabLst>
            </a:pPr>
            <a:r>
              <a:rPr lang="en-US" sz="1235" b="1" kern="0" spc="-9" dirty="0">
                <a:solidFill>
                  <a:sysClr val="windowText" lastClr="000000"/>
                </a:solidFill>
                <a:latin typeface="+mj-lt"/>
                <a:cs typeface="Segoe UI"/>
              </a:rPr>
              <a:t>	</a:t>
            </a:r>
            <a:r>
              <a:rPr sz="1235" b="1" kern="0" dirty="0">
                <a:solidFill>
                  <a:sysClr val="windowText" lastClr="000000"/>
                </a:solidFill>
                <a:latin typeface="+mj-lt"/>
                <a:cs typeface="Segoe UI"/>
              </a:rPr>
              <a:t>=</a:t>
            </a:r>
            <a:r>
              <a:rPr sz="1235" b="1" kern="0" spc="-4" dirty="0">
                <a:solidFill>
                  <a:sysClr val="windowText" lastClr="000000"/>
                </a:solidFill>
                <a:latin typeface="+mj-lt"/>
                <a:cs typeface="Segoe UI"/>
              </a:rPr>
              <a:t> </a:t>
            </a:r>
            <a:r>
              <a:rPr sz="1235" b="1" kern="0" dirty="0">
                <a:solidFill>
                  <a:sysClr val="windowText" lastClr="000000"/>
                </a:solidFill>
                <a:latin typeface="+mj-lt"/>
                <a:cs typeface="Segoe UI"/>
              </a:rPr>
              <a:t>risk</a:t>
            </a:r>
            <a:r>
              <a:rPr sz="1235" b="1" kern="0" spc="-4" dirty="0">
                <a:solidFill>
                  <a:sysClr val="windowText" lastClr="000000"/>
                </a:solidFill>
                <a:latin typeface="+mj-lt"/>
                <a:cs typeface="Segoe UI"/>
              </a:rPr>
              <a:t> </a:t>
            </a:r>
            <a:r>
              <a:rPr sz="1235" b="1" kern="0" dirty="0">
                <a:solidFill>
                  <a:sysClr val="windowText" lastClr="000000"/>
                </a:solidFill>
                <a:latin typeface="+mj-lt"/>
                <a:cs typeface="Segoe UI"/>
              </a:rPr>
              <a:t>assessment</a:t>
            </a:r>
            <a:r>
              <a:rPr sz="1235" b="1" kern="0" spc="13" dirty="0">
                <a:solidFill>
                  <a:sysClr val="windowText" lastClr="000000"/>
                </a:solidFill>
                <a:latin typeface="+mj-lt"/>
                <a:cs typeface="Segoe UI"/>
              </a:rPr>
              <a:t> </a:t>
            </a:r>
            <a:r>
              <a:rPr sz="1235" b="1" kern="0" dirty="0">
                <a:solidFill>
                  <a:sysClr val="windowText" lastClr="000000"/>
                </a:solidFill>
                <a:latin typeface="+mj-lt"/>
                <a:cs typeface="Segoe UI"/>
              </a:rPr>
              <a:t>to</a:t>
            </a:r>
            <a:r>
              <a:rPr sz="1235" b="1" kern="0" spc="-13" dirty="0">
                <a:solidFill>
                  <a:sysClr val="windowText" lastClr="000000"/>
                </a:solidFill>
                <a:latin typeface="+mj-lt"/>
                <a:cs typeface="Segoe UI"/>
              </a:rPr>
              <a:t> </a:t>
            </a:r>
            <a:r>
              <a:rPr sz="1235" b="1" kern="0" dirty="0">
                <a:solidFill>
                  <a:sysClr val="windowText" lastClr="000000"/>
                </a:solidFill>
                <a:latin typeface="+mj-lt"/>
                <a:cs typeface="Segoe UI"/>
              </a:rPr>
              <a:t>be</a:t>
            </a:r>
            <a:r>
              <a:rPr sz="1235" b="1" kern="0" spc="-9" dirty="0">
                <a:solidFill>
                  <a:sysClr val="windowText" lastClr="000000"/>
                </a:solidFill>
                <a:latin typeface="+mj-lt"/>
                <a:cs typeface="Segoe UI"/>
              </a:rPr>
              <a:t> </a:t>
            </a:r>
            <a:r>
              <a:rPr sz="1235" b="1" kern="0" dirty="0">
                <a:solidFill>
                  <a:sysClr val="windowText" lastClr="000000"/>
                </a:solidFill>
                <a:latin typeface="+mj-lt"/>
                <a:cs typeface="Segoe UI"/>
              </a:rPr>
              <a:t>performed</a:t>
            </a:r>
            <a:r>
              <a:rPr sz="1235" b="1" kern="0" spc="-18" dirty="0">
                <a:solidFill>
                  <a:sysClr val="windowText" lastClr="000000"/>
                </a:solidFill>
                <a:latin typeface="+mj-lt"/>
                <a:cs typeface="Segoe UI"/>
              </a:rPr>
              <a:t> with </a:t>
            </a:r>
            <a:r>
              <a:rPr lang="en-US" sz="1235" b="1" kern="0" spc="-18" dirty="0">
                <a:solidFill>
                  <a:sysClr val="windowText" lastClr="000000"/>
                </a:solidFill>
                <a:latin typeface="+mj-lt"/>
                <a:cs typeface="Segoe UI"/>
              </a:rPr>
              <a:t>	</a:t>
            </a:r>
            <a:r>
              <a:rPr sz="1235" b="1" kern="0" dirty="0">
                <a:solidFill>
                  <a:sysClr val="windowText" lastClr="000000"/>
                </a:solidFill>
                <a:latin typeface="+mj-lt"/>
                <a:cs typeface="Segoe UI"/>
              </a:rPr>
              <a:t>appropriate</a:t>
            </a:r>
            <a:r>
              <a:rPr sz="1235" b="1" kern="0" spc="-44" dirty="0">
                <a:solidFill>
                  <a:sysClr val="windowText" lastClr="000000"/>
                </a:solidFill>
                <a:latin typeface="+mj-lt"/>
                <a:cs typeface="Segoe UI"/>
              </a:rPr>
              <a:t> </a:t>
            </a:r>
            <a:r>
              <a:rPr sz="1235" b="1" kern="0" dirty="0">
                <a:solidFill>
                  <a:sysClr val="windowText" lastClr="000000"/>
                </a:solidFill>
                <a:latin typeface="+mj-lt"/>
                <a:cs typeface="Segoe UI"/>
              </a:rPr>
              <a:t>action</a:t>
            </a:r>
            <a:r>
              <a:rPr sz="1235" b="1" kern="0" spc="-26" dirty="0">
                <a:solidFill>
                  <a:sysClr val="windowText" lastClr="000000"/>
                </a:solidFill>
                <a:latin typeface="+mj-lt"/>
                <a:cs typeface="Segoe UI"/>
              </a:rPr>
              <a:t> </a:t>
            </a:r>
            <a:r>
              <a:rPr sz="1235" b="1" kern="0" dirty="0">
                <a:solidFill>
                  <a:sysClr val="windowText" lastClr="000000"/>
                </a:solidFill>
                <a:latin typeface="+mj-lt"/>
                <a:cs typeface="Segoe UI"/>
              </a:rPr>
              <a:t>to</a:t>
            </a:r>
            <a:r>
              <a:rPr sz="1235" b="1" kern="0" spc="-35" dirty="0">
                <a:solidFill>
                  <a:sysClr val="windowText" lastClr="000000"/>
                </a:solidFill>
                <a:latin typeface="+mj-lt"/>
                <a:cs typeface="Segoe UI"/>
              </a:rPr>
              <a:t> </a:t>
            </a:r>
            <a:r>
              <a:rPr sz="1235" b="1" kern="0" dirty="0">
                <a:solidFill>
                  <a:sysClr val="windowText" lastClr="000000"/>
                </a:solidFill>
                <a:latin typeface="+mj-lt"/>
                <a:cs typeface="Segoe UI"/>
              </a:rPr>
              <a:t>follow,</a:t>
            </a:r>
            <a:r>
              <a:rPr sz="1235" b="1" kern="0" spc="-35" dirty="0">
                <a:solidFill>
                  <a:sysClr val="windowText" lastClr="000000"/>
                </a:solidFill>
                <a:latin typeface="+mj-lt"/>
                <a:cs typeface="Segoe UI"/>
              </a:rPr>
              <a:t> </a:t>
            </a:r>
            <a:r>
              <a:rPr sz="1235" b="1" kern="0" dirty="0">
                <a:solidFill>
                  <a:sysClr val="windowText" lastClr="000000"/>
                </a:solidFill>
                <a:latin typeface="+mj-lt"/>
                <a:cs typeface="Segoe UI"/>
              </a:rPr>
              <a:t>if</a:t>
            </a:r>
            <a:r>
              <a:rPr sz="1235" b="1" kern="0" spc="-18" dirty="0">
                <a:solidFill>
                  <a:sysClr val="windowText" lastClr="000000"/>
                </a:solidFill>
                <a:latin typeface="+mj-lt"/>
                <a:cs typeface="Segoe UI"/>
              </a:rPr>
              <a:t> </a:t>
            </a:r>
            <a:r>
              <a:rPr sz="1235" b="1" kern="0" spc="-9" dirty="0">
                <a:solidFill>
                  <a:sysClr val="windowText" lastClr="000000"/>
                </a:solidFill>
                <a:latin typeface="+mj-lt"/>
                <a:cs typeface="Segoe UI"/>
              </a:rPr>
              <a:t>positive</a:t>
            </a:r>
            <a:endParaRPr sz="1235" kern="0" dirty="0">
              <a:solidFill>
                <a:sysClr val="windowText" lastClr="000000"/>
              </a:solidFill>
              <a:latin typeface="+mj-lt"/>
              <a:cs typeface="Segoe UI"/>
            </a:endParaRPr>
          </a:p>
          <a:p>
            <a:pPr marL="495326" marR="205639" indent="-484680" defTabSz="806867">
              <a:lnSpc>
                <a:spcPct val="102899"/>
              </a:lnSpc>
              <a:spcBef>
                <a:spcPts val="446"/>
              </a:spcBef>
              <a:tabLst>
                <a:tab pos="322747" algn="l"/>
              </a:tabLst>
            </a:pPr>
            <a:r>
              <a:rPr sz="1235" b="1" kern="0" spc="-44" dirty="0">
                <a:solidFill>
                  <a:sysClr val="windowText" lastClr="000000"/>
                </a:solidFill>
                <a:latin typeface="+mj-lt"/>
                <a:cs typeface="Calibri"/>
              </a:rPr>
              <a:t>●</a:t>
            </a:r>
            <a:r>
              <a:rPr sz="1235" b="1" kern="0" dirty="0">
                <a:solidFill>
                  <a:sysClr val="windowText" lastClr="000000"/>
                </a:solidFill>
                <a:latin typeface="+mj-lt"/>
                <a:cs typeface="Calibri"/>
              </a:rPr>
              <a:t>	</a:t>
            </a:r>
            <a:r>
              <a:rPr sz="1235" b="1" kern="0" dirty="0">
                <a:solidFill>
                  <a:sysClr val="windowText" lastClr="000000"/>
                </a:solidFill>
                <a:latin typeface="+mj-lt"/>
                <a:cs typeface="Segoe UI"/>
              </a:rPr>
              <a:t>=</a:t>
            </a:r>
            <a:r>
              <a:rPr sz="1235" b="1" kern="0" spc="-4" dirty="0">
                <a:solidFill>
                  <a:sysClr val="windowText" lastClr="000000"/>
                </a:solidFill>
                <a:latin typeface="+mj-lt"/>
                <a:cs typeface="Segoe UI"/>
              </a:rPr>
              <a:t> </a:t>
            </a:r>
            <a:r>
              <a:rPr sz="1235" b="1" kern="0" dirty="0">
                <a:solidFill>
                  <a:sysClr val="windowText" lastClr="000000"/>
                </a:solidFill>
                <a:latin typeface="+mj-lt"/>
                <a:cs typeface="Segoe UI"/>
              </a:rPr>
              <a:t>range</a:t>
            </a:r>
            <a:r>
              <a:rPr sz="1235" b="1" kern="0" spc="-9" dirty="0">
                <a:solidFill>
                  <a:sysClr val="windowText" lastClr="000000"/>
                </a:solidFill>
                <a:latin typeface="+mj-lt"/>
                <a:cs typeface="Segoe UI"/>
              </a:rPr>
              <a:t> </a:t>
            </a:r>
            <a:r>
              <a:rPr sz="1235" b="1" kern="0" dirty="0">
                <a:solidFill>
                  <a:sysClr val="windowText" lastClr="000000"/>
                </a:solidFill>
                <a:latin typeface="+mj-lt"/>
                <a:cs typeface="Segoe UI"/>
              </a:rPr>
              <a:t>during</a:t>
            </a:r>
            <a:r>
              <a:rPr sz="1235" b="1" kern="0" spc="-13" dirty="0">
                <a:solidFill>
                  <a:sysClr val="windowText" lastClr="000000"/>
                </a:solidFill>
                <a:latin typeface="+mj-lt"/>
                <a:cs typeface="Segoe UI"/>
              </a:rPr>
              <a:t> </a:t>
            </a:r>
            <a:r>
              <a:rPr sz="1235" b="1" kern="0" dirty="0">
                <a:solidFill>
                  <a:sysClr val="windowText" lastClr="000000"/>
                </a:solidFill>
                <a:latin typeface="+mj-lt"/>
                <a:cs typeface="Segoe UI"/>
              </a:rPr>
              <a:t>which</a:t>
            </a:r>
            <a:r>
              <a:rPr sz="1235" b="1" kern="0" spc="-9" dirty="0">
                <a:solidFill>
                  <a:sysClr val="windowText" lastClr="000000"/>
                </a:solidFill>
                <a:latin typeface="+mj-lt"/>
                <a:cs typeface="Segoe UI"/>
              </a:rPr>
              <a:t> </a:t>
            </a:r>
            <a:r>
              <a:rPr sz="1235" b="1" kern="0" dirty="0">
                <a:solidFill>
                  <a:sysClr val="windowText" lastClr="000000"/>
                </a:solidFill>
                <a:latin typeface="+mj-lt"/>
                <a:cs typeface="Segoe UI"/>
              </a:rPr>
              <a:t>a</a:t>
            </a:r>
            <a:r>
              <a:rPr sz="1235" b="1" kern="0" spc="-9" dirty="0">
                <a:solidFill>
                  <a:sysClr val="windowText" lastClr="000000"/>
                </a:solidFill>
                <a:latin typeface="+mj-lt"/>
                <a:cs typeface="Segoe UI"/>
              </a:rPr>
              <a:t> </a:t>
            </a:r>
            <a:r>
              <a:rPr sz="1235" b="1" kern="0" dirty="0">
                <a:solidFill>
                  <a:sysClr val="windowText" lastClr="000000"/>
                </a:solidFill>
                <a:latin typeface="+mj-lt"/>
                <a:cs typeface="Segoe UI"/>
              </a:rPr>
              <a:t>service</a:t>
            </a:r>
            <a:r>
              <a:rPr sz="1235" b="1" kern="0" spc="13" dirty="0">
                <a:solidFill>
                  <a:sysClr val="windowText" lastClr="000000"/>
                </a:solidFill>
                <a:latin typeface="+mj-lt"/>
                <a:cs typeface="Segoe UI"/>
              </a:rPr>
              <a:t> </a:t>
            </a:r>
            <a:r>
              <a:rPr sz="1235" b="1" kern="0" dirty="0">
                <a:solidFill>
                  <a:sysClr val="windowText" lastClr="000000"/>
                </a:solidFill>
                <a:latin typeface="+mj-lt"/>
                <a:cs typeface="Segoe UI"/>
              </a:rPr>
              <a:t>may</a:t>
            </a:r>
            <a:r>
              <a:rPr sz="1235" b="1" kern="0" spc="-4" dirty="0">
                <a:solidFill>
                  <a:sysClr val="windowText" lastClr="000000"/>
                </a:solidFill>
                <a:latin typeface="+mj-lt"/>
                <a:cs typeface="Segoe UI"/>
              </a:rPr>
              <a:t> </a:t>
            </a:r>
            <a:r>
              <a:rPr sz="1235" b="1" kern="0" spc="-22" dirty="0">
                <a:solidFill>
                  <a:sysClr val="windowText" lastClr="000000"/>
                </a:solidFill>
                <a:latin typeface="+mj-lt"/>
                <a:cs typeface="Segoe UI"/>
              </a:rPr>
              <a:t>be </a:t>
            </a:r>
            <a:r>
              <a:rPr sz="1235" b="1" kern="0" spc="-9" dirty="0">
                <a:solidFill>
                  <a:sysClr val="windowText" lastClr="000000"/>
                </a:solidFill>
                <a:latin typeface="+mj-lt"/>
                <a:cs typeface="Segoe UI"/>
              </a:rPr>
              <a:t>provided</a:t>
            </a:r>
            <a:endParaRPr lang="en-US" sz="1235" b="1" kern="0" spc="-9" dirty="0">
              <a:solidFill>
                <a:sysClr val="windowText" lastClr="000000"/>
              </a:solidFill>
              <a:latin typeface="+mj-lt"/>
              <a:cs typeface="Segoe UI"/>
            </a:endParaRPr>
          </a:p>
          <a:p>
            <a:pPr marL="495326" marR="205639" indent="-484680" defTabSz="806867">
              <a:lnSpc>
                <a:spcPct val="102899"/>
              </a:lnSpc>
              <a:spcBef>
                <a:spcPts val="446"/>
              </a:spcBef>
              <a:tabLst>
                <a:tab pos="322747" algn="l"/>
              </a:tabLst>
            </a:pPr>
            <a:endParaRPr lang="en-US" sz="1235" b="1" kern="0" spc="-9" dirty="0">
              <a:solidFill>
                <a:sysClr val="windowText" lastClr="000000"/>
              </a:solidFill>
              <a:latin typeface="+mj-lt"/>
              <a:cs typeface="Segoe UI"/>
            </a:endParaRPr>
          </a:p>
          <a:p>
            <a:pPr marL="495326" marR="205639" indent="-484680" defTabSz="806867">
              <a:lnSpc>
                <a:spcPct val="102899"/>
              </a:lnSpc>
              <a:spcBef>
                <a:spcPts val="446"/>
              </a:spcBef>
              <a:tabLst>
                <a:tab pos="322747" algn="l"/>
              </a:tabLst>
            </a:pPr>
            <a:endParaRPr lang="en-US" sz="1235" b="1" kern="0" spc="-9" dirty="0">
              <a:solidFill>
                <a:sysClr val="windowText" lastClr="000000"/>
              </a:solidFill>
              <a:latin typeface="+mj-lt"/>
              <a:cs typeface="Segoe UI"/>
            </a:endParaRPr>
          </a:p>
          <a:p>
            <a:pPr marL="495326" marR="205639" indent="-484680" defTabSz="806867">
              <a:lnSpc>
                <a:spcPct val="102899"/>
              </a:lnSpc>
              <a:spcBef>
                <a:spcPts val="446"/>
              </a:spcBef>
              <a:tabLst>
                <a:tab pos="322747" algn="l"/>
              </a:tabLst>
            </a:pPr>
            <a:endParaRPr sz="1235" kern="0" dirty="0">
              <a:solidFill>
                <a:sysClr val="windowText" lastClr="000000"/>
              </a:solidFill>
              <a:latin typeface="+mj-lt"/>
              <a:cs typeface="Segoe UI"/>
            </a:endParaRPr>
          </a:p>
        </p:txBody>
      </p:sp>
      <p:sp>
        <p:nvSpPr>
          <p:cNvPr id="22" name="object 22"/>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a:t>
            </a:fld>
            <a:endParaRPr kern="0" spc="-22" dirty="0">
              <a:solidFill>
                <a:prstClr val="white"/>
              </a:solidFill>
            </a:endParaRPr>
          </a:p>
        </p:txBody>
      </p:sp>
      <p:sp>
        <p:nvSpPr>
          <p:cNvPr id="23" name="object 23"/>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24" name="object 24"/>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grpSp>
        <p:nvGrpSpPr>
          <p:cNvPr id="25" name="object 19">
            <a:extLst>
              <a:ext uri="{FF2B5EF4-FFF2-40B4-BE49-F238E27FC236}">
                <a16:creationId xmlns:a16="http://schemas.microsoft.com/office/drawing/2014/main" id="{37C7903E-9BF7-2FB0-6F2B-4B80F08C4313}"/>
              </a:ext>
            </a:extLst>
          </p:cNvPr>
          <p:cNvGrpSpPr/>
          <p:nvPr/>
        </p:nvGrpSpPr>
        <p:grpSpPr>
          <a:xfrm>
            <a:off x="572675" y="4889120"/>
            <a:ext cx="169769" cy="67235"/>
            <a:chOff x="1077466" y="5632583"/>
            <a:chExt cx="192405" cy="76200"/>
          </a:xfrm>
        </p:grpSpPr>
        <p:sp>
          <p:nvSpPr>
            <p:cNvPr id="26" name="object 20">
              <a:extLst>
                <a:ext uri="{FF2B5EF4-FFF2-40B4-BE49-F238E27FC236}">
                  <a16:creationId xmlns:a16="http://schemas.microsoft.com/office/drawing/2014/main" id="{7D74A832-D756-F0FF-F663-BEED2A47635B}"/>
                </a:ext>
              </a:extLst>
            </p:cNvPr>
            <p:cNvSpPr/>
            <p:nvPr/>
          </p:nvSpPr>
          <p:spPr>
            <a:xfrm>
              <a:off x="1140967" y="5669279"/>
              <a:ext cx="122555" cy="1905"/>
            </a:xfrm>
            <a:custGeom>
              <a:avLst/>
              <a:gdLst/>
              <a:ahLst/>
              <a:cxnLst/>
              <a:rect l="l" t="t" r="r" b="b"/>
              <a:pathLst>
                <a:path w="122555" h="1904">
                  <a:moveTo>
                    <a:pt x="122237" y="0"/>
                  </a:moveTo>
                  <a:lnTo>
                    <a:pt x="0" y="1562"/>
                  </a:lnTo>
                </a:path>
              </a:pathLst>
            </a:custGeom>
            <a:ln w="12700">
              <a:solidFill>
                <a:srgbClr val="000000"/>
              </a:solidFill>
            </a:ln>
          </p:spPr>
          <p:txBody>
            <a:bodyPr wrap="square" lIns="0" tIns="0" rIns="0" bIns="0" rtlCol="0"/>
            <a:lstStyle/>
            <a:p>
              <a:pPr defTabSz="806867"/>
              <a:endParaRPr sz="1588" kern="0" dirty="0">
                <a:solidFill>
                  <a:sysClr val="windowText" lastClr="000000"/>
                </a:solidFill>
              </a:endParaRPr>
            </a:p>
          </p:txBody>
        </p:sp>
        <p:sp>
          <p:nvSpPr>
            <p:cNvPr id="27" name="object 21">
              <a:extLst>
                <a:ext uri="{FF2B5EF4-FFF2-40B4-BE49-F238E27FC236}">
                  <a16:creationId xmlns:a16="http://schemas.microsoft.com/office/drawing/2014/main" id="{05BB0C61-CE15-5621-0843-5F0F72343800}"/>
                </a:ext>
              </a:extLst>
            </p:cNvPr>
            <p:cNvSpPr/>
            <p:nvPr/>
          </p:nvSpPr>
          <p:spPr>
            <a:xfrm>
              <a:off x="1077466" y="5632583"/>
              <a:ext cx="76835" cy="76200"/>
            </a:xfrm>
            <a:custGeom>
              <a:avLst/>
              <a:gdLst/>
              <a:ahLst/>
              <a:cxnLst/>
              <a:rect l="l" t="t" r="r" b="b"/>
              <a:pathLst>
                <a:path w="76834" h="76200">
                  <a:moveTo>
                    <a:pt x="75704" y="0"/>
                  </a:moveTo>
                  <a:lnTo>
                    <a:pt x="0" y="39077"/>
                  </a:lnTo>
                  <a:lnTo>
                    <a:pt x="76682" y="76187"/>
                  </a:lnTo>
                  <a:lnTo>
                    <a:pt x="75704" y="0"/>
                  </a:lnTo>
                  <a:close/>
                </a:path>
              </a:pathLst>
            </a:custGeom>
            <a:solidFill>
              <a:srgbClr val="000000"/>
            </a:solidFill>
          </p:spPr>
          <p:txBody>
            <a:bodyPr wrap="square" lIns="0" tIns="0" rIns="0" bIns="0" rtlCol="0"/>
            <a:lstStyle/>
            <a:p>
              <a:pPr defTabSz="806867"/>
              <a:endParaRPr sz="1588" kern="0" dirty="0">
                <a:solidFill>
                  <a:sysClr val="windowText" lastClr="000000"/>
                </a:solidFill>
              </a:endParaRPr>
            </a:p>
          </p:txBody>
        </p:sp>
      </p:grpSp>
      <p:grpSp>
        <p:nvGrpSpPr>
          <p:cNvPr id="28" name="object 16">
            <a:extLst>
              <a:ext uri="{FF2B5EF4-FFF2-40B4-BE49-F238E27FC236}">
                <a16:creationId xmlns:a16="http://schemas.microsoft.com/office/drawing/2014/main" id="{83DD2807-D234-4E71-3AC0-4CA177875EF5}"/>
              </a:ext>
            </a:extLst>
          </p:cNvPr>
          <p:cNvGrpSpPr/>
          <p:nvPr/>
        </p:nvGrpSpPr>
        <p:grpSpPr>
          <a:xfrm>
            <a:off x="881642" y="4895840"/>
            <a:ext cx="159124" cy="67235"/>
            <a:chOff x="1397508" y="5631176"/>
            <a:chExt cx="180340" cy="76200"/>
          </a:xfrm>
        </p:grpSpPr>
        <p:sp>
          <p:nvSpPr>
            <p:cNvPr id="29" name="object 17">
              <a:extLst>
                <a:ext uri="{FF2B5EF4-FFF2-40B4-BE49-F238E27FC236}">
                  <a16:creationId xmlns:a16="http://schemas.microsoft.com/office/drawing/2014/main" id="{B8F998DE-1C51-C706-F6C9-972CE54D03D8}"/>
                </a:ext>
              </a:extLst>
            </p:cNvPr>
            <p:cNvSpPr/>
            <p:nvPr/>
          </p:nvSpPr>
          <p:spPr>
            <a:xfrm>
              <a:off x="1397508" y="5669279"/>
              <a:ext cx="116839" cy="0"/>
            </a:xfrm>
            <a:custGeom>
              <a:avLst/>
              <a:gdLst/>
              <a:ahLst/>
              <a:cxnLst/>
              <a:rect l="l" t="t" r="r" b="b"/>
              <a:pathLst>
                <a:path w="116840">
                  <a:moveTo>
                    <a:pt x="0" y="0"/>
                  </a:moveTo>
                  <a:lnTo>
                    <a:pt x="116674" y="0"/>
                  </a:lnTo>
                </a:path>
              </a:pathLst>
            </a:custGeom>
            <a:ln w="12700">
              <a:solidFill>
                <a:srgbClr val="000000"/>
              </a:solidFill>
            </a:ln>
          </p:spPr>
          <p:txBody>
            <a:bodyPr wrap="square" lIns="0" tIns="0" rIns="0" bIns="0" rtlCol="0"/>
            <a:lstStyle/>
            <a:p>
              <a:pPr defTabSz="806867"/>
              <a:endParaRPr sz="1588" kern="0" dirty="0">
                <a:solidFill>
                  <a:sysClr val="windowText" lastClr="000000"/>
                </a:solidFill>
              </a:endParaRPr>
            </a:p>
          </p:txBody>
        </p:sp>
        <p:sp>
          <p:nvSpPr>
            <p:cNvPr id="30" name="object 18">
              <a:extLst>
                <a:ext uri="{FF2B5EF4-FFF2-40B4-BE49-F238E27FC236}">
                  <a16:creationId xmlns:a16="http://schemas.microsoft.com/office/drawing/2014/main" id="{25B0E4A6-F6A9-0149-5F85-A44402F29E8D}"/>
                </a:ext>
              </a:extLst>
            </p:cNvPr>
            <p:cNvSpPr/>
            <p:nvPr/>
          </p:nvSpPr>
          <p:spPr>
            <a:xfrm>
              <a:off x="1501485" y="563117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pPr defTabSz="806867"/>
              <a:endParaRPr sz="1588" kern="0" dirty="0">
                <a:solidFill>
                  <a:sysClr val="windowText" lastClr="000000"/>
                </a:solidFil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017" y="431804"/>
            <a:ext cx="10978219" cy="627736"/>
          </a:xfrm>
          <a:prstGeom prst="rect">
            <a:avLst/>
          </a:prstGeom>
        </p:spPr>
        <p:txBody>
          <a:bodyPr vert="horz" wrap="square" lIns="0" tIns="12065" rIns="0" bIns="0" rtlCol="0" anchor="t" anchorCtr="0">
            <a:spAutoFit/>
          </a:bodyPr>
          <a:lstStyle/>
          <a:p>
            <a:pPr marL="2761615" marR="5080" indent="-2332355">
              <a:lnSpc>
                <a:spcPct val="100000"/>
              </a:lnSpc>
              <a:spcBef>
                <a:spcPts val="95"/>
              </a:spcBef>
            </a:pPr>
            <a:r>
              <a:rPr sz="4000" b="1" dirty="0">
                <a:solidFill>
                  <a:schemeClr val="accent5">
                    <a:lumMod val="75000"/>
                  </a:schemeClr>
                </a:solidFill>
              </a:rPr>
              <a:t>Automatic</a:t>
            </a:r>
            <a:r>
              <a:rPr sz="4000" b="1" spc="-114" dirty="0">
                <a:solidFill>
                  <a:schemeClr val="accent5">
                    <a:lumMod val="75000"/>
                  </a:schemeClr>
                </a:solidFill>
              </a:rPr>
              <a:t> </a:t>
            </a:r>
            <a:r>
              <a:rPr sz="4000" b="1" dirty="0">
                <a:solidFill>
                  <a:schemeClr val="accent5">
                    <a:lumMod val="75000"/>
                  </a:schemeClr>
                </a:solidFill>
              </a:rPr>
              <a:t>Referral</a:t>
            </a:r>
            <a:r>
              <a:rPr sz="4000" b="1" spc="-110" dirty="0">
                <a:solidFill>
                  <a:schemeClr val="accent5">
                    <a:lumMod val="75000"/>
                  </a:schemeClr>
                </a:solidFill>
              </a:rPr>
              <a:t> </a:t>
            </a:r>
            <a:r>
              <a:rPr sz="4000" b="1" dirty="0">
                <a:solidFill>
                  <a:schemeClr val="accent5">
                    <a:lumMod val="75000"/>
                  </a:schemeClr>
                </a:solidFill>
              </a:rPr>
              <a:t>for</a:t>
            </a:r>
            <a:r>
              <a:rPr sz="4000" b="1" spc="-130" dirty="0">
                <a:solidFill>
                  <a:schemeClr val="accent5">
                    <a:lumMod val="75000"/>
                  </a:schemeClr>
                </a:solidFill>
              </a:rPr>
              <a:t> </a:t>
            </a:r>
            <a:r>
              <a:rPr sz="4000" b="1" spc="-25" dirty="0">
                <a:solidFill>
                  <a:schemeClr val="accent5">
                    <a:lumMod val="75000"/>
                  </a:schemeClr>
                </a:solidFill>
              </a:rPr>
              <a:t>Eye </a:t>
            </a:r>
            <a:r>
              <a:rPr sz="4000" b="1" spc="-20" dirty="0">
                <a:solidFill>
                  <a:schemeClr val="accent5">
                    <a:lumMod val="75000"/>
                  </a:schemeClr>
                </a:solidFill>
              </a:rPr>
              <a:t>Exam</a:t>
            </a:r>
            <a:endParaRPr sz="4000" b="1" dirty="0">
              <a:solidFill>
                <a:schemeClr val="accent5">
                  <a:lumMod val="75000"/>
                </a:schemeClr>
              </a:solidFill>
            </a:endParaRPr>
          </a:p>
        </p:txBody>
      </p:sp>
      <p:sp>
        <p:nvSpPr>
          <p:cNvPr id="4" name="object 4"/>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40</a:t>
            </a:fld>
            <a:endParaRPr spc="-25" dirty="0"/>
          </a:p>
        </p:txBody>
      </p:sp>
      <p:sp>
        <p:nvSpPr>
          <p:cNvPr id="3" name="object 3"/>
          <p:cNvSpPr txBox="1"/>
          <p:nvPr/>
        </p:nvSpPr>
        <p:spPr>
          <a:xfrm>
            <a:off x="1247329" y="1144016"/>
            <a:ext cx="7267575" cy="4172936"/>
          </a:xfrm>
          <a:prstGeom prst="rect">
            <a:avLst/>
          </a:prstGeom>
        </p:spPr>
        <p:txBody>
          <a:bodyPr vert="horz" wrap="square" lIns="0" tIns="58419" rIns="0" bIns="0" rtlCol="0">
            <a:spAutoFit/>
          </a:bodyPr>
          <a:lstStyle/>
          <a:p>
            <a:pPr marL="526416" marR="388620" indent="-514350">
              <a:lnSpc>
                <a:spcPts val="2920"/>
              </a:lnSpc>
              <a:spcBef>
                <a:spcPts val="459"/>
              </a:spcBef>
              <a:buAutoNum type="arabicPeriod"/>
              <a:tabLst>
                <a:tab pos="527050" algn="l"/>
                <a:tab pos="528320" algn="l"/>
              </a:tabLst>
            </a:pPr>
            <a:r>
              <a:rPr sz="2700" dirty="0">
                <a:solidFill>
                  <a:srgbClr val="003C59"/>
                </a:solidFill>
                <a:cs typeface="Arial"/>
              </a:rPr>
              <a:t>Systemic</a:t>
            </a:r>
            <a:r>
              <a:rPr sz="2700" spc="-35" dirty="0">
                <a:solidFill>
                  <a:srgbClr val="003C59"/>
                </a:solidFill>
                <a:cs typeface="Arial"/>
              </a:rPr>
              <a:t> </a:t>
            </a:r>
            <a:r>
              <a:rPr sz="2700" dirty="0">
                <a:solidFill>
                  <a:srgbClr val="003C59"/>
                </a:solidFill>
                <a:cs typeface="Arial"/>
              </a:rPr>
              <a:t>diseases</a:t>
            </a:r>
            <a:r>
              <a:rPr sz="2700" spc="-25" dirty="0">
                <a:solidFill>
                  <a:srgbClr val="003C59"/>
                </a:solidFill>
                <a:cs typeface="Arial"/>
              </a:rPr>
              <a:t> </a:t>
            </a:r>
            <a:r>
              <a:rPr sz="2700" dirty="0">
                <a:solidFill>
                  <a:srgbClr val="003C59"/>
                </a:solidFill>
                <a:cs typeface="Arial"/>
              </a:rPr>
              <a:t>present</a:t>
            </a:r>
            <a:r>
              <a:rPr sz="2700" spc="-15" dirty="0">
                <a:solidFill>
                  <a:srgbClr val="003C59"/>
                </a:solidFill>
                <a:cs typeface="Arial"/>
              </a:rPr>
              <a:t> </a:t>
            </a:r>
            <a:r>
              <a:rPr sz="2700" dirty="0">
                <a:solidFill>
                  <a:srgbClr val="003C59"/>
                </a:solidFill>
                <a:cs typeface="Arial"/>
              </a:rPr>
              <a:t>(e.g.</a:t>
            </a:r>
            <a:r>
              <a:rPr sz="2700" spc="-20" dirty="0">
                <a:solidFill>
                  <a:srgbClr val="003C59"/>
                </a:solidFill>
                <a:cs typeface="Arial"/>
              </a:rPr>
              <a:t> </a:t>
            </a:r>
            <a:r>
              <a:rPr sz="2700" spc="-10" dirty="0">
                <a:solidFill>
                  <a:srgbClr val="003C59"/>
                </a:solidFill>
                <a:cs typeface="Arial"/>
              </a:rPr>
              <a:t>diabetes, </a:t>
            </a:r>
            <a:r>
              <a:rPr sz="2700" dirty="0">
                <a:solidFill>
                  <a:srgbClr val="003C59"/>
                </a:solidFill>
                <a:cs typeface="Arial"/>
              </a:rPr>
              <a:t>sickle</a:t>
            </a:r>
            <a:r>
              <a:rPr sz="2700" spc="-30" dirty="0">
                <a:solidFill>
                  <a:srgbClr val="003C59"/>
                </a:solidFill>
                <a:cs typeface="Arial"/>
              </a:rPr>
              <a:t> </a:t>
            </a:r>
            <a:r>
              <a:rPr sz="2700" dirty="0">
                <a:solidFill>
                  <a:srgbClr val="003C59"/>
                </a:solidFill>
                <a:cs typeface="Arial"/>
              </a:rPr>
              <a:t>cell</a:t>
            </a:r>
            <a:r>
              <a:rPr sz="2700" spc="-10" dirty="0">
                <a:solidFill>
                  <a:srgbClr val="003C59"/>
                </a:solidFill>
                <a:cs typeface="Arial"/>
              </a:rPr>
              <a:t> </a:t>
            </a:r>
            <a:r>
              <a:rPr sz="2700" dirty="0">
                <a:solidFill>
                  <a:srgbClr val="003C59"/>
                </a:solidFill>
                <a:cs typeface="Arial"/>
              </a:rPr>
              <a:t>disease,</a:t>
            </a:r>
            <a:r>
              <a:rPr sz="2700" spc="-10" dirty="0">
                <a:solidFill>
                  <a:srgbClr val="003C59"/>
                </a:solidFill>
                <a:cs typeface="Arial"/>
              </a:rPr>
              <a:t> hypertension)</a:t>
            </a:r>
            <a:endParaRPr lang="en-US" sz="2700" spc="-10" dirty="0">
              <a:solidFill>
                <a:srgbClr val="003C59"/>
              </a:solidFill>
              <a:cs typeface="Arial"/>
            </a:endParaRPr>
          </a:p>
          <a:p>
            <a:pPr marL="526416" marR="388620" indent="-514350">
              <a:lnSpc>
                <a:spcPts val="2920"/>
              </a:lnSpc>
              <a:spcBef>
                <a:spcPts val="459"/>
              </a:spcBef>
              <a:buAutoNum type="arabicPeriod"/>
              <a:tabLst>
                <a:tab pos="527050" algn="l"/>
                <a:tab pos="528320" algn="l"/>
              </a:tabLst>
            </a:pPr>
            <a:r>
              <a:rPr sz="2700" spc="-30" dirty="0">
                <a:solidFill>
                  <a:srgbClr val="003C59"/>
                </a:solidFill>
                <a:cs typeface="Arial"/>
              </a:rPr>
              <a:t>Taking</a:t>
            </a:r>
            <a:r>
              <a:rPr sz="2700" spc="-45" dirty="0">
                <a:solidFill>
                  <a:srgbClr val="003C59"/>
                </a:solidFill>
                <a:cs typeface="Arial"/>
              </a:rPr>
              <a:t> </a:t>
            </a:r>
            <a:r>
              <a:rPr sz="2700" dirty="0">
                <a:solidFill>
                  <a:srgbClr val="003C59"/>
                </a:solidFill>
                <a:cs typeface="Arial"/>
              </a:rPr>
              <a:t>medications</a:t>
            </a:r>
            <a:r>
              <a:rPr sz="2700" spc="-50" dirty="0">
                <a:solidFill>
                  <a:srgbClr val="003C59"/>
                </a:solidFill>
                <a:cs typeface="Arial"/>
              </a:rPr>
              <a:t> </a:t>
            </a:r>
            <a:r>
              <a:rPr sz="2700" dirty="0">
                <a:solidFill>
                  <a:srgbClr val="003C59"/>
                </a:solidFill>
                <a:cs typeface="Arial"/>
              </a:rPr>
              <a:t>known</a:t>
            </a:r>
            <a:r>
              <a:rPr sz="2700" spc="-30" dirty="0">
                <a:solidFill>
                  <a:srgbClr val="003C59"/>
                </a:solidFill>
                <a:cs typeface="Arial"/>
              </a:rPr>
              <a:t> </a:t>
            </a:r>
            <a:r>
              <a:rPr sz="2700" dirty="0">
                <a:solidFill>
                  <a:srgbClr val="003C59"/>
                </a:solidFill>
                <a:cs typeface="Arial"/>
              </a:rPr>
              <a:t>to</a:t>
            </a:r>
            <a:r>
              <a:rPr sz="2700" spc="-45" dirty="0">
                <a:solidFill>
                  <a:srgbClr val="003C59"/>
                </a:solidFill>
                <a:cs typeface="Arial"/>
              </a:rPr>
              <a:t> </a:t>
            </a:r>
            <a:r>
              <a:rPr sz="2700" dirty="0">
                <a:solidFill>
                  <a:srgbClr val="003C59"/>
                </a:solidFill>
                <a:cs typeface="Arial"/>
              </a:rPr>
              <a:t>cause</a:t>
            </a:r>
            <a:r>
              <a:rPr sz="2700" spc="-50" dirty="0">
                <a:solidFill>
                  <a:srgbClr val="003C59"/>
                </a:solidFill>
                <a:cs typeface="Arial"/>
              </a:rPr>
              <a:t> </a:t>
            </a:r>
            <a:r>
              <a:rPr sz="2700" spc="-25" dirty="0">
                <a:solidFill>
                  <a:srgbClr val="003C59"/>
                </a:solidFill>
                <a:cs typeface="Arial"/>
              </a:rPr>
              <a:t>eye </a:t>
            </a:r>
            <a:r>
              <a:rPr sz="2700" dirty="0">
                <a:solidFill>
                  <a:srgbClr val="003C59"/>
                </a:solidFill>
                <a:cs typeface="Arial"/>
              </a:rPr>
              <a:t>disorders</a:t>
            </a:r>
            <a:r>
              <a:rPr sz="2700" spc="-15" dirty="0">
                <a:solidFill>
                  <a:srgbClr val="003C59"/>
                </a:solidFill>
                <a:cs typeface="Arial"/>
              </a:rPr>
              <a:t> </a:t>
            </a:r>
            <a:r>
              <a:rPr sz="2700" dirty="0">
                <a:solidFill>
                  <a:srgbClr val="003C59"/>
                </a:solidFill>
                <a:cs typeface="Arial"/>
              </a:rPr>
              <a:t>(e.g.</a:t>
            </a:r>
            <a:r>
              <a:rPr sz="2700" spc="-5" dirty="0">
                <a:solidFill>
                  <a:srgbClr val="003C59"/>
                </a:solidFill>
                <a:cs typeface="Arial"/>
              </a:rPr>
              <a:t> </a:t>
            </a:r>
            <a:r>
              <a:rPr sz="2700" dirty="0">
                <a:solidFill>
                  <a:srgbClr val="003C59"/>
                </a:solidFill>
                <a:cs typeface="Arial"/>
              </a:rPr>
              <a:t>some </a:t>
            </a:r>
            <a:r>
              <a:rPr sz="2700" spc="-10" dirty="0">
                <a:solidFill>
                  <a:srgbClr val="003C59"/>
                </a:solidFill>
                <a:cs typeface="Arial"/>
              </a:rPr>
              <a:t>anti-</a:t>
            </a:r>
            <a:r>
              <a:rPr sz="2700" dirty="0">
                <a:solidFill>
                  <a:srgbClr val="003C59"/>
                </a:solidFill>
                <a:cs typeface="Arial"/>
              </a:rPr>
              <a:t>depressants</a:t>
            </a:r>
            <a:r>
              <a:rPr sz="2700" spc="-25" dirty="0">
                <a:solidFill>
                  <a:srgbClr val="003C59"/>
                </a:solidFill>
                <a:cs typeface="Arial"/>
              </a:rPr>
              <a:t> and </a:t>
            </a:r>
            <a:r>
              <a:rPr sz="2700" spc="-10" dirty="0">
                <a:solidFill>
                  <a:srgbClr val="003C59"/>
                </a:solidFill>
                <a:cs typeface="Arial"/>
              </a:rPr>
              <a:t>steroids)</a:t>
            </a:r>
            <a:endParaRPr sz="2700" dirty="0">
              <a:cs typeface="Arial"/>
            </a:endParaRPr>
          </a:p>
          <a:p>
            <a:pPr marL="527685" marR="826769" indent="-515620">
              <a:lnSpc>
                <a:spcPts val="2920"/>
              </a:lnSpc>
              <a:spcBef>
                <a:spcPts val="1840"/>
              </a:spcBef>
              <a:buAutoNum type="arabicPeriod" startAt="3"/>
              <a:tabLst>
                <a:tab pos="527685" algn="l"/>
                <a:tab pos="528320" algn="l"/>
              </a:tabLst>
            </a:pPr>
            <a:r>
              <a:rPr sz="2700" spc="-10" dirty="0">
                <a:solidFill>
                  <a:srgbClr val="003C59"/>
                </a:solidFill>
                <a:cs typeface="Arial"/>
              </a:rPr>
              <a:t>First-</a:t>
            </a:r>
            <a:r>
              <a:rPr sz="2700" dirty="0">
                <a:solidFill>
                  <a:srgbClr val="003C59"/>
                </a:solidFill>
                <a:cs typeface="Arial"/>
              </a:rPr>
              <a:t>degree</a:t>
            </a:r>
            <a:r>
              <a:rPr sz="2700" spc="-10" dirty="0">
                <a:solidFill>
                  <a:srgbClr val="003C59"/>
                </a:solidFill>
                <a:cs typeface="Arial"/>
              </a:rPr>
              <a:t> </a:t>
            </a:r>
            <a:r>
              <a:rPr sz="2700" dirty="0">
                <a:solidFill>
                  <a:srgbClr val="003C59"/>
                </a:solidFill>
                <a:cs typeface="Arial"/>
              </a:rPr>
              <a:t>relative</a:t>
            </a:r>
            <a:r>
              <a:rPr sz="2700" spc="-5" dirty="0">
                <a:solidFill>
                  <a:srgbClr val="003C59"/>
                </a:solidFill>
                <a:cs typeface="Arial"/>
              </a:rPr>
              <a:t> </a:t>
            </a:r>
            <a:r>
              <a:rPr sz="2700" dirty="0">
                <a:solidFill>
                  <a:srgbClr val="003C59"/>
                </a:solidFill>
                <a:cs typeface="Arial"/>
              </a:rPr>
              <a:t>with</a:t>
            </a:r>
            <a:r>
              <a:rPr sz="2700" spc="-5" dirty="0">
                <a:solidFill>
                  <a:srgbClr val="003C59"/>
                </a:solidFill>
                <a:cs typeface="Arial"/>
              </a:rPr>
              <a:t> </a:t>
            </a:r>
            <a:r>
              <a:rPr sz="2700" dirty="0">
                <a:solidFill>
                  <a:srgbClr val="003C59"/>
                </a:solidFill>
                <a:cs typeface="Arial"/>
              </a:rPr>
              <a:t>strabismus</a:t>
            </a:r>
            <a:r>
              <a:rPr sz="2700" spc="-10" dirty="0">
                <a:solidFill>
                  <a:srgbClr val="003C59"/>
                </a:solidFill>
                <a:cs typeface="Arial"/>
              </a:rPr>
              <a:t> </a:t>
            </a:r>
            <a:r>
              <a:rPr sz="2700" spc="-25" dirty="0">
                <a:solidFill>
                  <a:srgbClr val="003C59"/>
                </a:solidFill>
                <a:cs typeface="Arial"/>
              </a:rPr>
              <a:t>or </a:t>
            </a:r>
            <a:r>
              <a:rPr sz="2700" spc="-10" dirty="0">
                <a:solidFill>
                  <a:srgbClr val="003C59"/>
                </a:solidFill>
                <a:cs typeface="Arial"/>
              </a:rPr>
              <a:t>amblyopia</a:t>
            </a:r>
            <a:endParaRPr sz="2700" dirty="0">
              <a:cs typeface="Arial"/>
            </a:endParaRPr>
          </a:p>
          <a:p>
            <a:pPr marL="527685" indent="-515620">
              <a:spcBef>
                <a:spcPts val="1475"/>
              </a:spcBef>
              <a:buAutoNum type="arabicPeriod" startAt="3"/>
              <a:tabLst>
                <a:tab pos="527685" algn="l"/>
                <a:tab pos="528320" algn="l"/>
              </a:tabLst>
            </a:pPr>
            <a:r>
              <a:rPr sz="2700" dirty="0">
                <a:solidFill>
                  <a:srgbClr val="003C59"/>
                </a:solidFill>
                <a:cs typeface="Arial"/>
              </a:rPr>
              <a:t>Prematurity:</a:t>
            </a:r>
            <a:r>
              <a:rPr sz="2700" spc="-40" dirty="0">
                <a:solidFill>
                  <a:srgbClr val="003C59"/>
                </a:solidFill>
                <a:cs typeface="Arial"/>
              </a:rPr>
              <a:t> </a:t>
            </a:r>
            <a:r>
              <a:rPr sz="2700" dirty="0">
                <a:solidFill>
                  <a:srgbClr val="003C59"/>
                </a:solidFill>
                <a:cs typeface="Arial"/>
              </a:rPr>
              <a:t>less</a:t>
            </a:r>
            <a:r>
              <a:rPr sz="2700" spc="-10" dirty="0">
                <a:solidFill>
                  <a:srgbClr val="003C59"/>
                </a:solidFill>
                <a:cs typeface="Arial"/>
              </a:rPr>
              <a:t> </a:t>
            </a:r>
            <a:r>
              <a:rPr sz="2700" dirty="0">
                <a:solidFill>
                  <a:srgbClr val="003C59"/>
                </a:solidFill>
                <a:cs typeface="Arial"/>
              </a:rPr>
              <a:t>than</a:t>
            </a:r>
            <a:r>
              <a:rPr sz="2700" spc="-25" dirty="0">
                <a:solidFill>
                  <a:srgbClr val="003C59"/>
                </a:solidFill>
                <a:cs typeface="Arial"/>
              </a:rPr>
              <a:t> </a:t>
            </a:r>
            <a:r>
              <a:rPr sz="2700" dirty="0">
                <a:solidFill>
                  <a:srgbClr val="003C59"/>
                </a:solidFill>
                <a:cs typeface="Arial"/>
              </a:rPr>
              <a:t>32</a:t>
            </a:r>
            <a:r>
              <a:rPr sz="2700" spc="-20" dirty="0">
                <a:solidFill>
                  <a:srgbClr val="003C59"/>
                </a:solidFill>
                <a:cs typeface="Arial"/>
              </a:rPr>
              <a:t> </a:t>
            </a:r>
            <a:r>
              <a:rPr sz="2700" dirty="0">
                <a:solidFill>
                  <a:srgbClr val="003C59"/>
                </a:solidFill>
                <a:cs typeface="Arial"/>
              </a:rPr>
              <a:t>weeks</a:t>
            </a:r>
            <a:r>
              <a:rPr sz="2700" spc="-15" dirty="0">
                <a:solidFill>
                  <a:srgbClr val="003C59"/>
                </a:solidFill>
                <a:cs typeface="Arial"/>
              </a:rPr>
              <a:t> </a:t>
            </a:r>
            <a:r>
              <a:rPr sz="2700" dirty="0">
                <a:solidFill>
                  <a:srgbClr val="003C59"/>
                </a:solidFill>
                <a:cs typeface="Arial"/>
              </a:rPr>
              <a:t>of</a:t>
            </a:r>
            <a:r>
              <a:rPr sz="2700" spc="-15" dirty="0">
                <a:solidFill>
                  <a:srgbClr val="003C59"/>
                </a:solidFill>
                <a:cs typeface="Arial"/>
              </a:rPr>
              <a:t> </a:t>
            </a:r>
            <a:r>
              <a:rPr sz="2700" spc="-10" dirty="0">
                <a:solidFill>
                  <a:srgbClr val="003C59"/>
                </a:solidFill>
                <a:cs typeface="Arial"/>
              </a:rPr>
              <a:t>gestation</a:t>
            </a:r>
            <a:endParaRPr sz="2700" dirty="0">
              <a:cs typeface="Arial"/>
            </a:endParaRPr>
          </a:p>
          <a:p>
            <a:pPr marL="527685" indent="-515620">
              <a:spcBef>
                <a:spcPts val="1520"/>
              </a:spcBef>
              <a:buAutoNum type="arabicPeriod" startAt="3"/>
              <a:tabLst>
                <a:tab pos="527685" algn="l"/>
                <a:tab pos="528320" algn="l"/>
              </a:tabLst>
            </a:pPr>
            <a:r>
              <a:rPr sz="2700" dirty="0">
                <a:solidFill>
                  <a:srgbClr val="003C59"/>
                </a:solidFill>
                <a:cs typeface="Arial"/>
              </a:rPr>
              <a:t>Parent</a:t>
            </a:r>
            <a:r>
              <a:rPr sz="2700" spc="-20" dirty="0">
                <a:solidFill>
                  <a:srgbClr val="003C59"/>
                </a:solidFill>
                <a:cs typeface="Arial"/>
              </a:rPr>
              <a:t> </a:t>
            </a:r>
            <a:r>
              <a:rPr sz="2700" dirty="0">
                <a:solidFill>
                  <a:srgbClr val="003C59"/>
                </a:solidFill>
                <a:cs typeface="Arial"/>
              </a:rPr>
              <a:t>believes</a:t>
            </a:r>
            <a:r>
              <a:rPr sz="2700" spc="-10" dirty="0">
                <a:solidFill>
                  <a:srgbClr val="003C59"/>
                </a:solidFill>
                <a:cs typeface="Arial"/>
              </a:rPr>
              <a:t> </a:t>
            </a:r>
            <a:r>
              <a:rPr sz="2700" dirty="0">
                <a:solidFill>
                  <a:srgbClr val="003C59"/>
                </a:solidFill>
                <a:cs typeface="Arial"/>
              </a:rPr>
              <a:t>child</a:t>
            </a:r>
            <a:r>
              <a:rPr sz="2700" spc="-15" dirty="0">
                <a:solidFill>
                  <a:srgbClr val="003C59"/>
                </a:solidFill>
                <a:cs typeface="Arial"/>
              </a:rPr>
              <a:t> </a:t>
            </a:r>
            <a:r>
              <a:rPr sz="2700" dirty="0">
                <a:solidFill>
                  <a:srgbClr val="003C59"/>
                </a:solidFill>
                <a:cs typeface="Arial"/>
              </a:rPr>
              <a:t>has</a:t>
            </a:r>
            <a:r>
              <a:rPr sz="2700" spc="-15" dirty="0">
                <a:solidFill>
                  <a:srgbClr val="003C59"/>
                </a:solidFill>
                <a:cs typeface="Arial"/>
              </a:rPr>
              <a:t> </a:t>
            </a:r>
            <a:r>
              <a:rPr sz="2700" dirty="0">
                <a:solidFill>
                  <a:srgbClr val="003C59"/>
                </a:solidFill>
                <a:cs typeface="Arial"/>
              </a:rPr>
              <a:t>vision</a:t>
            </a:r>
            <a:r>
              <a:rPr sz="2700" spc="-25" dirty="0">
                <a:solidFill>
                  <a:srgbClr val="003C59"/>
                </a:solidFill>
                <a:cs typeface="Arial"/>
              </a:rPr>
              <a:t> </a:t>
            </a:r>
            <a:r>
              <a:rPr sz="2700" spc="-10" dirty="0">
                <a:solidFill>
                  <a:srgbClr val="003C59"/>
                </a:solidFill>
                <a:cs typeface="Arial"/>
              </a:rPr>
              <a:t>problem</a:t>
            </a:r>
            <a:endParaRPr sz="2700" dirty="0">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4448" y="6430200"/>
            <a:ext cx="196215" cy="197490"/>
          </a:xfrm>
          <a:prstGeom prst="rect">
            <a:avLst/>
          </a:prstGeom>
        </p:spPr>
        <p:txBody>
          <a:bodyPr vert="horz" wrap="square" lIns="0" tIns="12700" rIns="0" bIns="0" rtlCol="0">
            <a:spAutoFit/>
          </a:bodyPr>
          <a:lstStyle/>
          <a:p>
            <a:pPr marL="12700">
              <a:spcBef>
                <a:spcPts val="100"/>
              </a:spcBef>
            </a:pPr>
            <a:r>
              <a:rPr sz="1200" spc="-25" dirty="0">
                <a:solidFill>
                  <a:srgbClr val="8F8F8F"/>
                </a:solidFill>
                <a:latin typeface="Arial"/>
                <a:cs typeface="Arial"/>
              </a:rPr>
              <a:t>42</a:t>
            </a:r>
            <a:endParaRPr sz="1200" dirty="0">
              <a:latin typeface="Arial"/>
              <a:cs typeface="Arial"/>
            </a:endParaRPr>
          </a:p>
        </p:txBody>
      </p:sp>
      <p:sp>
        <p:nvSpPr>
          <p:cNvPr id="3" name="object 3"/>
          <p:cNvSpPr txBox="1">
            <a:spLocks noGrp="1"/>
          </p:cNvSpPr>
          <p:nvPr>
            <p:ph type="title"/>
          </p:nvPr>
        </p:nvSpPr>
        <p:spPr>
          <a:xfrm>
            <a:off x="-215285" y="119682"/>
            <a:ext cx="10978219" cy="919469"/>
          </a:xfrm>
          <a:prstGeom prst="rect">
            <a:avLst/>
          </a:prstGeom>
        </p:spPr>
        <p:txBody>
          <a:bodyPr vert="horz" wrap="square" lIns="0" tIns="300977" rIns="0" bIns="0" rtlCol="0" anchor="t" anchorCtr="0">
            <a:spAutoFit/>
          </a:bodyPr>
          <a:lstStyle/>
          <a:p>
            <a:pPr marL="1601470">
              <a:lnSpc>
                <a:spcPct val="100000"/>
              </a:lnSpc>
              <a:spcBef>
                <a:spcPts val="105"/>
              </a:spcBef>
            </a:pPr>
            <a:r>
              <a:rPr sz="4000" b="1" spc="-10" dirty="0">
                <a:solidFill>
                  <a:schemeClr val="accent5">
                    <a:lumMod val="75000"/>
                  </a:schemeClr>
                </a:solidFill>
              </a:rPr>
              <a:t>Follow-</a:t>
            </a:r>
            <a:r>
              <a:rPr sz="4000" b="1" spc="-25" dirty="0">
                <a:solidFill>
                  <a:schemeClr val="accent5">
                    <a:lumMod val="75000"/>
                  </a:schemeClr>
                </a:solidFill>
              </a:rPr>
              <a:t>Up</a:t>
            </a:r>
          </a:p>
        </p:txBody>
      </p:sp>
      <p:sp>
        <p:nvSpPr>
          <p:cNvPr id="4" name="object 4"/>
          <p:cNvSpPr txBox="1"/>
          <p:nvPr/>
        </p:nvSpPr>
        <p:spPr>
          <a:xfrm>
            <a:off x="1429066" y="1039151"/>
            <a:ext cx="7284720" cy="930910"/>
          </a:xfrm>
          <a:prstGeom prst="rect">
            <a:avLst/>
          </a:prstGeom>
        </p:spPr>
        <p:txBody>
          <a:bodyPr vert="horz" wrap="square" lIns="0" tIns="53340" rIns="0" bIns="0" rtlCol="0">
            <a:spAutoFit/>
          </a:bodyPr>
          <a:lstStyle/>
          <a:p>
            <a:pPr marL="354965" indent="-342265">
              <a:spcBef>
                <a:spcPts val="420"/>
              </a:spcBef>
              <a:buChar char="•"/>
              <a:tabLst>
                <a:tab pos="354965" algn="l"/>
                <a:tab pos="355600" algn="l"/>
              </a:tabLst>
            </a:pPr>
            <a:r>
              <a:rPr sz="2700" dirty="0">
                <a:solidFill>
                  <a:srgbClr val="003C59"/>
                </a:solidFill>
                <a:cs typeface="Arial"/>
              </a:rPr>
              <a:t>Maintain</a:t>
            </a:r>
            <a:r>
              <a:rPr sz="2700" spc="-15" dirty="0">
                <a:solidFill>
                  <a:srgbClr val="003C59"/>
                </a:solidFill>
                <a:cs typeface="Arial"/>
              </a:rPr>
              <a:t> </a:t>
            </a:r>
            <a:r>
              <a:rPr sz="2700" dirty="0">
                <a:solidFill>
                  <a:srgbClr val="003C59"/>
                </a:solidFill>
                <a:cs typeface="Arial"/>
              </a:rPr>
              <a:t>referral log</a:t>
            </a:r>
            <a:r>
              <a:rPr sz="2700" spc="-15" dirty="0">
                <a:solidFill>
                  <a:srgbClr val="003C59"/>
                </a:solidFill>
                <a:cs typeface="Arial"/>
              </a:rPr>
              <a:t> </a:t>
            </a:r>
            <a:r>
              <a:rPr sz="2700" dirty="0">
                <a:solidFill>
                  <a:srgbClr val="003C59"/>
                </a:solidFill>
                <a:cs typeface="Arial"/>
              </a:rPr>
              <a:t>to</a:t>
            </a:r>
            <a:r>
              <a:rPr sz="2700" spc="-10" dirty="0">
                <a:solidFill>
                  <a:srgbClr val="003C59"/>
                </a:solidFill>
                <a:cs typeface="Arial"/>
              </a:rPr>
              <a:t> </a:t>
            </a:r>
            <a:r>
              <a:rPr sz="2700" dirty="0">
                <a:solidFill>
                  <a:srgbClr val="003C59"/>
                </a:solidFill>
                <a:cs typeface="Arial"/>
              </a:rPr>
              <a:t>track</a:t>
            </a:r>
            <a:r>
              <a:rPr sz="2700" spc="-20" dirty="0">
                <a:solidFill>
                  <a:srgbClr val="003C59"/>
                </a:solidFill>
                <a:cs typeface="Arial"/>
              </a:rPr>
              <a:t> </a:t>
            </a:r>
            <a:r>
              <a:rPr sz="2700" dirty="0">
                <a:solidFill>
                  <a:srgbClr val="003C59"/>
                </a:solidFill>
                <a:cs typeface="Arial"/>
              </a:rPr>
              <a:t>status</a:t>
            </a:r>
            <a:r>
              <a:rPr sz="2700" spc="-20" dirty="0">
                <a:solidFill>
                  <a:srgbClr val="003C59"/>
                </a:solidFill>
                <a:cs typeface="Arial"/>
              </a:rPr>
              <a:t> </a:t>
            </a:r>
            <a:r>
              <a:rPr sz="2700" dirty="0">
                <a:solidFill>
                  <a:srgbClr val="003C59"/>
                </a:solidFill>
                <a:cs typeface="Arial"/>
              </a:rPr>
              <a:t>of </a:t>
            </a:r>
            <a:r>
              <a:rPr sz="2700" spc="-10" dirty="0">
                <a:solidFill>
                  <a:srgbClr val="003C59"/>
                </a:solidFill>
                <a:cs typeface="Arial"/>
              </a:rPr>
              <a:t>referral.</a:t>
            </a:r>
            <a:endParaRPr sz="2700" dirty="0">
              <a:cs typeface="Arial"/>
            </a:endParaRPr>
          </a:p>
          <a:p>
            <a:pPr marL="354965" indent="-342265">
              <a:spcBef>
                <a:spcPts val="325"/>
              </a:spcBef>
              <a:buChar char="•"/>
              <a:tabLst>
                <a:tab pos="354965" algn="l"/>
                <a:tab pos="355600" algn="l"/>
              </a:tabLst>
            </a:pPr>
            <a:r>
              <a:rPr sz="2700" spc="-10" dirty="0">
                <a:solidFill>
                  <a:srgbClr val="003C59"/>
                </a:solidFill>
                <a:cs typeface="Arial"/>
              </a:rPr>
              <a:t>Follow-</a:t>
            </a:r>
            <a:r>
              <a:rPr sz="2700" dirty="0">
                <a:solidFill>
                  <a:srgbClr val="003C59"/>
                </a:solidFill>
                <a:cs typeface="Arial"/>
              </a:rPr>
              <a:t>up with</a:t>
            </a:r>
            <a:r>
              <a:rPr sz="2700" spc="-10" dirty="0">
                <a:solidFill>
                  <a:srgbClr val="003C59"/>
                </a:solidFill>
                <a:cs typeface="Arial"/>
              </a:rPr>
              <a:t> </a:t>
            </a:r>
            <a:r>
              <a:rPr sz="2700" dirty="0">
                <a:solidFill>
                  <a:srgbClr val="003C59"/>
                </a:solidFill>
                <a:cs typeface="Arial"/>
              </a:rPr>
              <a:t>parent/guardian</a:t>
            </a:r>
            <a:r>
              <a:rPr sz="2700" spc="-15" dirty="0">
                <a:solidFill>
                  <a:srgbClr val="003C59"/>
                </a:solidFill>
                <a:cs typeface="Arial"/>
              </a:rPr>
              <a:t> </a:t>
            </a:r>
            <a:r>
              <a:rPr sz="2700" dirty="0">
                <a:solidFill>
                  <a:srgbClr val="003C59"/>
                </a:solidFill>
                <a:cs typeface="Arial"/>
              </a:rPr>
              <a:t>as </a:t>
            </a:r>
            <a:r>
              <a:rPr sz="2700" spc="-10" dirty="0">
                <a:solidFill>
                  <a:srgbClr val="003C59"/>
                </a:solidFill>
                <a:cs typeface="Arial"/>
              </a:rPr>
              <a:t>needed.</a:t>
            </a:r>
            <a:endParaRPr sz="2700" dirty="0">
              <a:cs typeface="Arial"/>
            </a:endParaRPr>
          </a:p>
        </p:txBody>
      </p:sp>
      <p:pic>
        <p:nvPicPr>
          <p:cNvPr id="7" name="Picture 6"/>
          <p:cNvPicPr>
            <a:picLocks noChangeAspect="1"/>
          </p:cNvPicPr>
          <p:nvPr/>
        </p:nvPicPr>
        <p:blipFill>
          <a:blip r:embed="rId3"/>
          <a:stretch>
            <a:fillRect/>
          </a:stretch>
        </p:blipFill>
        <p:spPr>
          <a:xfrm>
            <a:off x="1109662" y="2209800"/>
            <a:ext cx="9496425" cy="20955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619" y="217149"/>
            <a:ext cx="10978219" cy="904477"/>
          </a:xfrm>
          <a:prstGeom prst="rect">
            <a:avLst/>
          </a:prstGeom>
        </p:spPr>
        <p:txBody>
          <a:bodyPr vert="horz" wrap="square" lIns="0" tIns="286130" rIns="0" bIns="0" rtlCol="0" anchor="t" anchorCtr="0">
            <a:spAutoFit/>
          </a:bodyPr>
          <a:lstStyle/>
          <a:p>
            <a:pPr marL="1138555">
              <a:lnSpc>
                <a:spcPct val="100000"/>
              </a:lnSpc>
              <a:spcBef>
                <a:spcPts val="105"/>
              </a:spcBef>
            </a:pPr>
            <a:r>
              <a:rPr sz="4000" b="1" spc="-10" dirty="0">
                <a:solidFill>
                  <a:schemeClr val="accent5">
                    <a:lumMod val="75000"/>
                  </a:schemeClr>
                </a:solidFill>
              </a:rPr>
              <a:t>Acknowledgments</a:t>
            </a:r>
          </a:p>
        </p:txBody>
      </p:sp>
      <p:sp>
        <p:nvSpPr>
          <p:cNvPr id="4" name="object 4"/>
          <p:cNvSpPr txBox="1">
            <a:spLocks noGrp="1"/>
          </p:cNvSpPr>
          <p:nvPr>
            <p:ph type="ftr" sz="quarter" idx="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7"/>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42</a:t>
            </a:fld>
            <a:endParaRPr spc="-25" dirty="0"/>
          </a:p>
        </p:txBody>
      </p:sp>
      <p:sp>
        <p:nvSpPr>
          <p:cNvPr id="3" name="object 3"/>
          <p:cNvSpPr txBox="1"/>
          <p:nvPr/>
        </p:nvSpPr>
        <p:spPr>
          <a:xfrm>
            <a:off x="1280160" y="1576832"/>
            <a:ext cx="9098280" cy="3437479"/>
          </a:xfrm>
          <a:prstGeom prst="rect">
            <a:avLst/>
          </a:prstGeom>
        </p:spPr>
        <p:txBody>
          <a:bodyPr vert="horz" wrap="square" lIns="0" tIns="64135" rIns="0" bIns="0" rtlCol="0">
            <a:spAutoFit/>
          </a:bodyPr>
          <a:lstStyle/>
          <a:p>
            <a:pPr marL="354965" marR="231775" indent="-342265">
              <a:lnSpc>
                <a:spcPts val="3240"/>
              </a:lnSpc>
              <a:spcBef>
                <a:spcPts val="505"/>
              </a:spcBef>
              <a:buChar char="•"/>
              <a:tabLst>
                <a:tab pos="354965" algn="l"/>
                <a:tab pos="355600" algn="l"/>
              </a:tabLst>
            </a:pPr>
            <a:r>
              <a:rPr sz="3000" dirty="0">
                <a:solidFill>
                  <a:srgbClr val="003C59"/>
                </a:solidFill>
                <a:cs typeface="Arial"/>
              </a:rPr>
              <a:t>These</a:t>
            </a:r>
            <a:r>
              <a:rPr sz="3000" spc="-50" dirty="0">
                <a:solidFill>
                  <a:srgbClr val="003C59"/>
                </a:solidFill>
                <a:cs typeface="Arial"/>
              </a:rPr>
              <a:t> </a:t>
            </a:r>
            <a:r>
              <a:rPr sz="3000" dirty="0">
                <a:solidFill>
                  <a:srgbClr val="003C59"/>
                </a:solidFill>
                <a:cs typeface="Arial"/>
              </a:rPr>
              <a:t>guidelines</a:t>
            </a:r>
            <a:r>
              <a:rPr sz="3000" spc="-50" dirty="0">
                <a:solidFill>
                  <a:srgbClr val="003C59"/>
                </a:solidFill>
                <a:cs typeface="Arial"/>
              </a:rPr>
              <a:t> </a:t>
            </a:r>
            <a:r>
              <a:rPr sz="3000" dirty="0">
                <a:solidFill>
                  <a:srgbClr val="003C59"/>
                </a:solidFill>
                <a:cs typeface="Arial"/>
              </a:rPr>
              <a:t>are</a:t>
            </a:r>
            <a:r>
              <a:rPr sz="3000" spc="-40" dirty="0">
                <a:solidFill>
                  <a:srgbClr val="003C59"/>
                </a:solidFill>
                <a:cs typeface="Arial"/>
              </a:rPr>
              <a:t> </a:t>
            </a:r>
            <a:r>
              <a:rPr sz="3000" dirty="0">
                <a:solidFill>
                  <a:srgbClr val="003C59"/>
                </a:solidFill>
                <a:cs typeface="Arial"/>
              </a:rPr>
              <a:t>based</a:t>
            </a:r>
            <a:r>
              <a:rPr sz="3000" spc="-40" dirty="0">
                <a:solidFill>
                  <a:srgbClr val="003C59"/>
                </a:solidFill>
                <a:cs typeface="Arial"/>
              </a:rPr>
              <a:t> </a:t>
            </a:r>
            <a:r>
              <a:rPr sz="3000" spc="-25" dirty="0">
                <a:solidFill>
                  <a:srgbClr val="003C59"/>
                </a:solidFill>
                <a:cs typeface="Arial"/>
              </a:rPr>
              <a:t>on </a:t>
            </a:r>
            <a:r>
              <a:rPr sz="3000" dirty="0">
                <a:solidFill>
                  <a:srgbClr val="003C59"/>
                </a:solidFill>
                <a:cs typeface="Arial"/>
              </a:rPr>
              <a:t>recommendations</a:t>
            </a:r>
            <a:r>
              <a:rPr sz="3000" spc="-80" dirty="0">
                <a:solidFill>
                  <a:srgbClr val="003C59"/>
                </a:solidFill>
                <a:cs typeface="Arial"/>
              </a:rPr>
              <a:t> </a:t>
            </a:r>
            <a:r>
              <a:rPr sz="3000" dirty="0">
                <a:solidFill>
                  <a:srgbClr val="003C59"/>
                </a:solidFill>
                <a:cs typeface="Arial"/>
              </a:rPr>
              <a:t>from</a:t>
            </a:r>
            <a:r>
              <a:rPr sz="3000" spc="-25" dirty="0">
                <a:solidFill>
                  <a:srgbClr val="003C59"/>
                </a:solidFill>
                <a:cs typeface="Arial"/>
              </a:rPr>
              <a:t> </a:t>
            </a:r>
            <a:r>
              <a:rPr sz="3000" dirty="0">
                <a:solidFill>
                  <a:srgbClr val="003C59"/>
                </a:solidFill>
                <a:cs typeface="Arial"/>
              </a:rPr>
              <a:t>the</a:t>
            </a:r>
            <a:r>
              <a:rPr sz="3000" spc="-190" dirty="0">
                <a:solidFill>
                  <a:srgbClr val="003C59"/>
                </a:solidFill>
                <a:cs typeface="Arial"/>
              </a:rPr>
              <a:t> </a:t>
            </a:r>
            <a:r>
              <a:rPr sz="3000" spc="-10" dirty="0">
                <a:solidFill>
                  <a:srgbClr val="003C59"/>
                </a:solidFill>
                <a:cs typeface="Arial"/>
              </a:rPr>
              <a:t>American </a:t>
            </a:r>
            <a:r>
              <a:rPr sz="3000" dirty="0">
                <a:solidFill>
                  <a:srgbClr val="003C59"/>
                </a:solidFill>
                <a:cs typeface="Arial"/>
              </a:rPr>
              <a:t>Academy</a:t>
            </a:r>
            <a:r>
              <a:rPr sz="3000" spc="-30" dirty="0">
                <a:solidFill>
                  <a:srgbClr val="003C59"/>
                </a:solidFill>
                <a:cs typeface="Arial"/>
              </a:rPr>
              <a:t> </a:t>
            </a:r>
            <a:r>
              <a:rPr sz="3000" dirty="0">
                <a:solidFill>
                  <a:srgbClr val="003C59"/>
                </a:solidFill>
                <a:cs typeface="Arial"/>
              </a:rPr>
              <a:t>of Pediatrics</a:t>
            </a:r>
            <a:r>
              <a:rPr sz="3000" spc="-40" dirty="0">
                <a:solidFill>
                  <a:srgbClr val="003C59"/>
                </a:solidFill>
                <a:cs typeface="Arial"/>
              </a:rPr>
              <a:t> </a:t>
            </a:r>
            <a:r>
              <a:rPr sz="3000" dirty="0">
                <a:solidFill>
                  <a:srgbClr val="003C59"/>
                </a:solidFill>
                <a:cs typeface="Arial"/>
              </a:rPr>
              <a:t>(AAP)</a:t>
            </a:r>
            <a:r>
              <a:rPr sz="3000" spc="-10" dirty="0">
                <a:solidFill>
                  <a:srgbClr val="003C59"/>
                </a:solidFill>
                <a:cs typeface="Arial"/>
              </a:rPr>
              <a:t> </a:t>
            </a:r>
            <a:r>
              <a:rPr sz="3000" dirty="0">
                <a:solidFill>
                  <a:srgbClr val="003C59"/>
                </a:solidFill>
                <a:cs typeface="Arial"/>
              </a:rPr>
              <a:t>and</a:t>
            </a:r>
            <a:r>
              <a:rPr sz="3000" spc="-25" dirty="0">
                <a:solidFill>
                  <a:srgbClr val="003C59"/>
                </a:solidFill>
                <a:cs typeface="Arial"/>
              </a:rPr>
              <a:t> the </a:t>
            </a:r>
            <a:r>
              <a:rPr sz="3000" dirty="0">
                <a:solidFill>
                  <a:srgbClr val="003C59"/>
                </a:solidFill>
                <a:cs typeface="Arial"/>
              </a:rPr>
              <a:t>National</a:t>
            </a:r>
            <a:r>
              <a:rPr sz="3000" spc="-60" dirty="0">
                <a:solidFill>
                  <a:srgbClr val="003C59"/>
                </a:solidFill>
                <a:cs typeface="Arial"/>
              </a:rPr>
              <a:t> </a:t>
            </a:r>
            <a:r>
              <a:rPr sz="3000" dirty="0">
                <a:solidFill>
                  <a:srgbClr val="003C59"/>
                </a:solidFill>
                <a:cs typeface="Arial"/>
              </a:rPr>
              <a:t>Expert</a:t>
            </a:r>
            <a:r>
              <a:rPr sz="3000" spc="-15" dirty="0">
                <a:solidFill>
                  <a:srgbClr val="003C59"/>
                </a:solidFill>
                <a:cs typeface="Arial"/>
              </a:rPr>
              <a:t> </a:t>
            </a:r>
            <a:r>
              <a:rPr sz="3000" dirty="0">
                <a:solidFill>
                  <a:srgbClr val="003C59"/>
                </a:solidFill>
                <a:cs typeface="Arial"/>
              </a:rPr>
              <a:t>Panel</a:t>
            </a:r>
            <a:r>
              <a:rPr sz="3000" spc="-40" dirty="0">
                <a:solidFill>
                  <a:srgbClr val="003C59"/>
                </a:solidFill>
                <a:cs typeface="Arial"/>
              </a:rPr>
              <a:t> </a:t>
            </a:r>
            <a:r>
              <a:rPr sz="3000" dirty="0">
                <a:solidFill>
                  <a:srgbClr val="003C59"/>
                </a:solidFill>
                <a:cs typeface="Arial"/>
              </a:rPr>
              <a:t>of</a:t>
            </a:r>
            <a:r>
              <a:rPr sz="3000" spc="-15" dirty="0">
                <a:solidFill>
                  <a:srgbClr val="003C59"/>
                </a:solidFill>
                <a:cs typeface="Arial"/>
              </a:rPr>
              <a:t> </a:t>
            </a:r>
            <a:r>
              <a:rPr sz="3000" dirty="0">
                <a:solidFill>
                  <a:srgbClr val="003C59"/>
                </a:solidFill>
                <a:cs typeface="Arial"/>
              </a:rPr>
              <a:t>the</a:t>
            </a:r>
            <a:r>
              <a:rPr sz="3000" spc="-15" dirty="0">
                <a:solidFill>
                  <a:srgbClr val="003C59"/>
                </a:solidFill>
                <a:cs typeface="Arial"/>
              </a:rPr>
              <a:t> </a:t>
            </a:r>
            <a:r>
              <a:rPr sz="3000" spc="-10" dirty="0">
                <a:solidFill>
                  <a:srgbClr val="003C59"/>
                </a:solidFill>
                <a:cs typeface="Arial"/>
              </a:rPr>
              <a:t>National </a:t>
            </a:r>
            <a:r>
              <a:rPr sz="3000" dirty="0">
                <a:solidFill>
                  <a:srgbClr val="003C59"/>
                </a:solidFill>
                <a:cs typeface="Arial"/>
              </a:rPr>
              <a:t>Center</a:t>
            </a:r>
            <a:r>
              <a:rPr sz="3000" spc="-55" dirty="0">
                <a:solidFill>
                  <a:srgbClr val="003C59"/>
                </a:solidFill>
                <a:cs typeface="Arial"/>
              </a:rPr>
              <a:t> </a:t>
            </a:r>
            <a:r>
              <a:rPr sz="3000" dirty="0">
                <a:solidFill>
                  <a:srgbClr val="003C59"/>
                </a:solidFill>
                <a:cs typeface="Arial"/>
              </a:rPr>
              <a:t>for</a:t>
            </a:r>
            <a:r>
              <a:rPr sz="3000" spc="-45" dirty="0">
                <a:solidFill>
                  <a:srgbClr val="003C59"/>
                </a:solidFill>
                <a:cs typeface="Arial"/>
              </a:rPr>
              <a:t> </a:t>
            </a:r>
            <a:r>
              <a:rPr sz="3000" dirty="0">
                <a:solidFill>
                  <a:srgbClr val="003C59"/>
                </a:solidFill>
                <a:cs typeface="Arial"/>
              </a:rPr>
              <a:t>Children’s</a:t>
            </a:r>
            <a:r>
              <a:rPr sz="3000" spc="-70" dirty="0">
                <a:solidFill>
                  <a:srgbClr val="003C59"/>
                </a:solidFill>
                <a:cs typeface="Arial"/>
              </a:rPr>
              <a:t> </a:t>
            </a:r>
            <a:r>
              <a:rPr sz="3000" dirty="0">
                <a:solidFill>
                  <a:srgbClr val="003C59"/>
                </a:solidFill>
                <a:cs typeface="Arial"/>
              </a:rPr>
              <a:t>Vision</a:t>
            </a:r>
            <a:r>
              <a:rPr sz="3000" spc="-85" dirty="0">
                <a:solidFill>
                  <a:srgbClr val="003C59"/>
                </a:solidFill>
                <a:cs typeface="Arial"/>
              </a:rPr>
              <a:t> </a:t>
            </a:r>
            <a:r>
              <a:rPr sz="3000" dirty="0">
                <a:solidFill>
                  <a:srgbClr val="003C59"/>
                </a:solidFill>
                <a:cs typeface="Arial"/>
              </a:rPr>
              <a:t>and</a:t>
            </a:r>
            <a:r>
              <a:rPr sz="3000" spc="-50" dirty="0">
                <a:solidFill>
                  <a:srgbClr val="003C59"/>
                </a:solidFill>
                <a:cs typeface="Arial"/>
              </a:rPr>
              <a:t> </a:t>
            </a:r>
            <a:r>
              <a:rPr sz="3000" spc="-25" dirty="0">
                <a:solidFill>
                  <a:srgbClr val="003C59"/>
                </a:solidFill>
                <a:cs typeface="Arial"/>
              </a:rPr>
              <a:t>Eye </a:t>
            </a:r>
            <a:r>
              <a:rPr sz="3000" dirty="0">
                <a:solidFill>
                  <a:srgbClr val="003C59"/>
                </a:solidFill>
                <a:cs typeface="Arial"/>
              </a:rPr>
              <a:t>Health</a:t>
            </a:r>
            <a:r>
              <a:rPr sz="3000" spc="-95" dirty="0">
                <a:solidFill>
                  <a:srgbClr val="003C59"/>
                </a:solidFill>
                <a:cs typeface="Arial"/>
              </a:rPr>
              <a:t> </a:t>
            </a:r>
            <a:r>
              <a:rPr sz="3000" dirty="0">
                <a:solidFill>
                  <a:srgbClr val="003C59"/>
                </a:solidFill>
                <a:cs typeface="Arial"/>
              </a:rPr>
              <a:t>(NCCVEH)</a:t>
            </a:r>
            <a:r>
              <a:rPr sz="3000" spc="-110" dirty="0">
                <a:solidFill>
                  <a:srgbClr val="003C59"/>
                </a:solidFill>
                <a:cs typeface="Arial"/>
              </a:rPr>
              <a:t> </a:t>
            </a:r>
            <a:r>
              <a:rPr sz="3000" dirty="0">
                <a:solidFill>
                  <a:srgbClr val="003C59"/>
                </a:solidFill>
                <a:cs typeface="Arial"/>
              </a:rPr>
              <a:t>at</a:t>
            </a:r>
            <a:r>
              <a:rPr sz="3000" spc="-85" dirty="0">
                <a:solidFill>
                  <a:srgbClr val="003C59"/>
                </a:solidFill>
                <a:cs typeface="Arial"/>
              </a:rPr>
              <a:t> </a:t>
            </a:r>
            <a:r>
              <a:rPr sz="3000" dirty="0">
                <a:solidFill>
                  <a:srgbClr val="003C59"/>
                </a:solidFill>
                <a:cs typeface="Arial"/>
              </a:rPr>
              <a:t>Prevent</a:t>
            </a:r>
            <a:r>
              <a:rPr sz="3000" spc="-80" dirty="0">
                <a:solidFill>
                  <a:srgbClr val="003C59"/>
                </a:solidFill>
                <a:cs typeface="Arial"/>
              </a:rPr>
              <a:t> </a:t>
            </a:r>
            <a:r>
              <a:rPr sz="3000" spc="-10" dirty="0">
                <a:solidFill>
                  <a:srgbClr val="003C59"/>
                </a:solidFill>
                <a:cs typeface="Arial"/>
              </a:rPr>
              <a:t>Blindness.</a:t>
            </a:r>
            <a:endParaRPr sz="3000" dirty="0">
              <a:cs typeface="Arial"/>
            </a:endParaRPr>
          </a:p>
          <a:p>
            <a:pPr marL="354965" marR="5080" indent="-342900">
              <a:lnSpc>
                <a:spcPts val="3240"/>
              </a:lnSpc>
              <a:spcBef>
                <a:spcPts val="720"/>
              </a:spcBef>
              <a:buChar char="•"/>
              <a:tabLst>
                <a:tab pos="354965" algn="l"/>
                <a:tab pos="355600" algn="l"/>
              </a:tabLst>
            </a:pPr>
            <a:r>
              <a:rPr sz="3000" dirty="0">
                <a:solidFill>
                  <a:srgbClr val="003C59"/>
                </a:solidFill>
                <a:cs typeface="Arial"/>
              </a:rPr>
              <a:t>These</a:t>
            </a:r>
            <a:r>
              <a:rPr sz="3000" spc="-40" dirty="0">
                <a:solidFill>
                  <a:srgbClr val="003C59"/>
                </a:solidFill>
                <a:cs typeface="Arial"/>
              </a:rPr>
              <a:t> </a:t>
            </a:r>
            <a:r>
              <a:rPr sz="3000" dirty="0">
                <a:solidFill>
                  <a:srgbClr val="003C59"/>
                </a:solidFill>
                <a:cs typeface="Arial"/>
              </a:rPr>
              <a:t>slides</a:t>
            </a:r>
            <a:r>
              <a:rPr sz="3000" spc="-50" dirty="0">
                <a:solidFill>
                  <a:srgbClr val="003C59"/>
                </a:solidFill>
                <a:cs typeface="Arial"/>
              </a:rPr>
              <a:t> </a:t>
            </a:r>
            <a:r>
              <a:rPr sz="3000" dirty="0">
                <a:solidFill>
                  <a:srgbClr val="003C59"/>
                </a:solidFill>
                <a:cs typeface="Arial"/>
              </a:rPr>
              <a:t>have</a:t>
            </a:r>
            <a:r>
              <a:rPr sz="3000" spc="-35" dirty="0">
                <a:solidFill>
                  <a:srgbClr val="003C59"/>
                </a:solidFill>
                <a:cs typeface="Arial"/>
              </a:rPr>
              <a:t> </a:t>
            </a:r>
            <a:r>
              <a:rPr sz="3000" dirty="0">
                <a:solidFill>
                  <a:srgbClr val="003C59"/>
                </a:solidFill>
                <a:cs typeface="Arial"/>
              </a:rPr>
              <a:t>been</a:t>
            </a:r>
            <a:r>
              <a:rPr sz="3000" spc="-40" dirty="0">
                <a:solidFill>
                  <a:srgbClr val="003C59"/>
                </a:solidFill>
                <a:cs typeface="Arial"/>
              </a:rPr>
              <a:t> </a:t>
            </a:r>
            <a:r>
              <a:rPr sz="3000" dirty="0">
                <a:solidFill>
                  <a:srgbClr val="003C59"/>
                </a:solidFill>
                <a:cs typeface="Arial"/>
              </a:rPr>
              <a:t>adapted</a:t>
            </a:r>
            <a:r>
              <a:rPr sz="3000" spc="-35" dirty="0">
                <a:solidFill>
                  <a:srgbClr val="003C59"/>
                </a:solidFill>
                <a:cs typeface="Arial"/>
              </a:rPr>
              <a:t> </a:t>
            </a:r>
            <a:r>
              <a:rPr sz="3000" dirty="0">
                <a:solidFill>
                  <a:srgbClr val="003C59"/>
                </a:solidFill>
                <a:cs typeface="Arial"/>
              </a:rPr>
              <a:t>from </a:t>
            </a:r>
            <a:r>
              <a:rPr sz="3000" spc="-25" dirty="0">
                <a:solidFill>
                  <a:srgbClr val="003C59"/>
                </a:solidFill>
                <a:cs typeface="Arial"/>
              </a:rPr>
              <a:t>the </a:t>
            </a:r>
            <a:r>
              <a:rPr sz="3000" dirty="0">
                <a:solidFill>
                  <a:srgbClr val="003C59"/>
                </a:solidFill>
                <a:cs typeface="Arial"/>
              </a:rPr>
              <a:t>American</a:t>
            </a:r>
            <a:r>
              <a:rPr sz="3000" spc="-210" dirty="0">
                <a:solidFill>
                  <a:srgbClr val="003C59"/>
                </a:solidFill>
                <a:cs typeface="Arial"/>
              </a:rPr>
              <a:t> </a:t>
            </a:r>
            <a:r>
              <a:rPr sz="3000" dirty="0">
                <a:solidFill>
                  <a:srgbClr val="003C59"/>
                </a:solidFill>
                <a:cs typeface="Arial"/>
              </a:rPr>
              <a:t>Association</a:t>
            </a:r>
            <a:r>
              <a:rPr sz="3000" spc="-50" dirty="0">
                <a:solidFill>
                  <a:srgbClr val="003C59"/>
                </a:solidFill>
                <a:cs typeface="Arial"/>
              </a:rPr>
              <a:t> </a:t>
            </a:r>
            <a:r>
              <a:rPr sz="3000" dirty="0">
                <a:solidFill>
                  <a:srgbClr val="003C59"/>
                </a:solidFill>
                <a:cs typeface="Arial"/>
              </a:rPr>
              <a:t>for</a:t>
            </a:r>
            <a:r>
              <a:rPr sz="3000" spc="-10" dirty="0">
                <a:solidFill>
                  <a:srgbClr val="003C59"/>
                </a:solidFill>
                <a:cs typeface="Arial"/>
              </a:rPr>
              <a:t> Pediatric </a:t>
            </a:r>
            <a:r>
              <a:rPr sz="3000" dirty="0">
                <a:solidFill>
                  <a:srgbClr val="003C59"/>
                </a:solidFill>
                <a:cs typeface="Arial"/>
              </a:rPr>
              <a:t>Ophthalmology</a:t>
            </a:r>
            <a:r>
              <a:rPr sz="3000" spc="-65" dirty="0">
                <a:solidFill>
                  <a:srgbClr val="003C59"/>
                </a:solidFill>
                <a:cs typeface="Arial"/>
              </a:rPr>
              <a:t> </a:t>
            </a:r>
            <a:r>
              <a:rPr sz="3000" dirty="0">
                <a:solidFill>
                  <a:srgbClr val="003C59"/>
                </a:solidFill>
                <a:cs typeface="Arial"/>
              </a:rPr>
              <a:t>and</a:t>
            </a:r>
            <a:r>
              <a:rPr sz="3000" spc="-50" dirty="0">
                <a:solidFill>
                  <a:srgbClr val="003C59"/>
                </a:solidFill>
                <a:cs typeface="Arial"/>
              </a:rPr>
              <a:t> </a:t>
            </a:r>
            <a:r>
              <a:rPr sz="3000" dirty="0">
                <a:solidFill>
                  <a:srgbClr val="003C59"/>
                </a:solidFill>
                <a:cs typeface="Arial"/>
              </a:rPr>
              <a:t>Strabismus</a:t>
            </a:r>
            <a:r>
              <a:rPr sz="3000" spc="-40" dirty="0">
                <a:solidFill>
                  <a:srgbClr val="003C59"/>
                </a:solidFill>
                <a:cs typeface="Arial"/>
              </a:rPr>
              <a:t> </a:t>
            </a:r>
            <a:r>
              <a:rPr sz="3000" spc="-10" dirty="0">
                <a:solidFill>
                  <a:srgbClr val="003C59"/>
                </a:solidFill>
                <a:cs typeface="Arial"/>
              </a:rPr>
              <a:t>(AAPOS) </a:t>
            </a:r>
            <a:r>
              <a:rPr sz="3000" dirty="0">
                <a:solidFill>
                  <a:srgbClr val="003C59"/>
                </a:solidFill>
                <a:cs typeface="Arial"/>
              </a:rPr>
              <a:t>with</a:t>
            </a:r>
            <a:r>
              <a:rPr sz="3000" spc="-30" dirty="0">
                <a:solidFill>
                  <a:srgbClr val="003C59"/>
                </a:solidFill>
                <a:cs typeface="Arial"/>
              </a:rPr>
              <a:t> </a:t>
            </a:r>
            <a:r>
              <a:rPr sz="3000" dirty="0">
                <a:solidFill>
                  <a:srgbClr val="003C59"/>
                </a:solidFill>
                <a:cs typeface="Arial"/>
              </a:rPr>
              <a:t>their</a:t>
            </a:r>
            <a:r>
              <a:rPr sz="3000" spc="-15" dirty="0">
                <a:solidFill>
                  <a:srgbClr val="003C59"/>
                </a:solidFill>
                <a:cs typeface="Arial"/>
              </a:rPr>
              <a:t> </a:t>
            </a:r>
            <a:r>
              <a:rPr sz="3000" spc="-10" dirty="0">
                <a:solidFill>
                  <a:srgbClr val="003C59"/>
                </a:solidFill>
                <a:cs typeface="Arial"/>
              </a:rPr>
              <a:t>permission.</a:t>
            </a:r>
            <a:endParaRPr sz="3000" dirty="0">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4" y="988949"/>
            <a:ext cx="9053830" cy="5332228"/>
          </a:xfrm>
          <a:prstGeom prst="rect">
            <a:avLst/>
          </a:prstGeom>
        </p:spPr>
        <p:txBody>
          <a:bodyPr vert="horz" wrap="square" lIns="0" tIns="58419" rIns="0" bIns="0" rtlCol="0">
            <a:spAutoFit/>
          </a:bodyPr>
          <a:lstStyle/>
          <a:p>
            <a:pPr marL="293049" indent="-281843" defTabSz="806867">
              <a:spcBef>
                <a:spcPts val="710"/>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Bright</a:t>
            </a:r>
            <a:r>
              <a:rPr lang="en-US" sz="1400" u="sng" kern="0" spc="-31"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Futures/AAP</a:t>
            </a:r>
            <a:r>
              <a:rPr lang="en-US" sz="1400" u="sng" kern="0" spc="-5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Periodicity</a:t>
            </a:r>
            <a:r>
              <a:rPr lang="en-US" sz="1400" u="sng" kern="0" spc="-26"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Schedule</a:t>
            </a:r>
            <a:r>
              <a:rPr lang="en-US" sz="1400" u="sng" kern="0" spc="-35"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for</a:t>
            </a:r>
            <a:r>
              <a:rPr lang="en-US" sz="1400" u="sng" kern="0" spc="-31"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Preventative</a:t>
            </a:r>
            <a:r>
              <a:rPr lang="en-US" sz="1400" u="sng" kern="0" spc="-1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Pediatric</a:t>
            </a:r>
            <a:r>
              <a:rPr lang="en-US" sz="1400" u="sng" kern="0" spc="-26"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Health</a:t>
            </a:r>
            <a:r>
              <a:rPr lang="en-US" sz="1400" u="sng" kern="0" spc="-13"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lang="en-US" sz="1400" u="sng" kern="0" spc="-18"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Care</a:t>
            </a:r>
            <a:endParaRPr lang="en-US" sz="1400" kern="0" dirty="0">
              <a:solidFill>
                <a:srgbClr val="0070C0"/>
              </a:solidFill>
              <a:cs typeface="Segoe UI"/>
            </a:endParaRPr>
          </a:p>
          <a:p>
            <a:pPr marL="293049" indent="-281843" defTabSz="806867">
              <a:spcBef>
                <a:spcPts val="627"/>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Bright</a:t>
            </a:r>
            <a:r>
              <a:rPr lang="en-US" sz="1400" u="sng" kern="0" spc="-13"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Futures</a:t>
            </a:r>
            <a:r>
              <a:rPr lang="en-US" sz="1400" u="sng" kern="0" spc="-35"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 </a:t>
            </a:r>
            <a:r>
              <a:rPr lang="en-US" sz="1400" u="sng" kern="0" spc="-22"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Tool </a:t>
            </a:r>
            <a:r>
              <a:rPr lang="en-US" sz="1400" u="sng" kern="0"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and</a:t>
            </a:r>
            <a:r>
              <a:rPr lang="en-US" sz="1400" u="sng" kern="0" spc="-13"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Resource</a:t>
            </a:r>
            <a:r>
              <a:rPr lang="en-US" sz="1400" u="sng" kern="0" spc="-35"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Kit,</a:t>
            </a:r>
            <a:r>
              <a:rPr lang="en-US" sz="1400" u="sng" kern="0" spc="-9"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2nd</a:t>
            </a:r>
            <a:r>
              <a:rPr lang="en-US" sz="1400" u="sng" kern="0" spc="-9" dirty="0">
                <a:solidFill>
                  <a:srgbClr val="0070C0"/>
                </a:solidFill>
                <a:uFill>
                  <a:solidFill>
                    <a:srgbClr val="6B9F24"/>
                  </a:solidFill>
                </a:uFill>
                <a:cs typeface="Segoe UI"/>
                <a:hlinkClick r:id="rId4">
                  <a:extLst>
                    <a:ext uri="{A12FA001-AC4F-418D-AE19-62706E023703}">
                      <ahyp:hlinkClr xmlns:ahyp="http://schemas.microsoft.com/office/drawing/2018/hyperlinkcolor" val="tx"/>
                    </a:ext>
                  </a:extLst>
                </a:hlinkClick>
              </a:rPr>
              <a:t> Edition</a:t>
            </a:r>
            <a:endParaRPr lang="en-US" sz="1400" kern="0" dirty="0">
              <a:solidFill>
                <a:srgbClr val="0070C0"/>
              </a:solidFill>
              <a:cs typeface="Segoe UI"/>
            </a:endParaRPr>
          </a:p>
          <a:p>
            <a:pPr marL="293049" indent="-281843" defTabSz="806867">
              <a:spcBef>
                <a:spcPts val="613"/>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Visual</a:t>
            </a:r>
            <a:r>
              <a:rPr lang="en-US" sz="1400" u="sng" kern="0" spc="-35"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System</a:t>
            </a:r>
            <a:r>
              <a:rPr lang="en-US" sz="1400" u="sng" kern="0" spc="-4"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Assessment</a:t>
            </a:r>
            <a:r>
              <a:rPr lang="en-US" sz="1400" u="sng" kern="0" spc="9"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in</a:t>
            </a:r>
            <a:r>
              <a:rPr lang="en-US" sz="1400" u="sng" kern="0" spc="-26"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Infants,</a:t>
            </a:r>
            <a:r>
              <a:rPr lang="en-US" sz="1400" u="sng" kern="0" spc="-22"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Children</a:t>
            </a:r>
            <a:r>
              <a:rPr lang="en-US" sz="1400" u="sng" kern="0" spc="-35"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and</a:t>
            </a:r>
            <a:r>
              <a:rPr lang="en-US" sz="1400" u="sng" kern="0" spc="-31"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spc="-18"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Young</a:t>
            </a:r>
            <a:r>
              <a:rPr lang="en-US" sz="1400" u="sng" kern="0" spc="-35"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Adults</a:t>
            </a:r>
            <a:r>
              <a:rPr lang="en-US" sz="1400" u="sng" kern="0" spc="-22"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by</a:t>
            </a:r>
            <a:r>
              <a:rPr lang="en-US" sz="1400" u="sng" kern="0" spc="-22"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5">
                  <a:extLst>
                    <a:ext uri="{A12FA001-AC4F-418D-AE19-62706E023703}">
                      <ahyp:hlinkClr xmlns:ahyp="http://schemas.microsoft.com/office/drawing/2018/hyperlinkcolor" val="tx"/>
                    </a:ext>
                  </a:extLst>
                </a:hlinkClick>
              </a:rPr>
              <a:t>Pediatricians</a:t>
            </a:r>
            <a:endParaRPr lang="en-US" sz="1400" kern="0" dirty="0">
              <a:solidFill>
                <a:srgbClr val="0070C0"/>
              </a:solidFill>
              <a:cs typeface="Segoe UI"/>
            </a:endParaRPr>
          </a:p>
          <a:p>
            <a:pPr marL="575453" lvl="1" indent="-242060" defTabSz="806867">
              <a:spcBef>
                <a:spcPts val="534"/>
              </a:spcBef>
              <a:buClr>
                <a:srgbClr val="B45F06"/>
              </a:buClr>
              <a:buFont typeface="Wingdings"/>
              <a:buChar char=""/>
              <a:tabLst>
                <a:tab pos="575453" algn="l"/>
                <a:tab pos="576013" algn="l"/>
              </a:tabLst>
            </a:pPr>
            <a:r>
              <a:rPr lang="en-US" sz="1400" kern="0" dirty="0">
                <a:solidFill>
                  <a:sysClr val="windowText" lastClr="000000"/>
                </a:solidFill>
                <a:cs typeface="Segoe UI"/>
              </a:rPr>
              <a:t>American</a:t>
            </a:r>
            <a:r>
              <a:rPr lang="en-US" sz="1400" kern="0" spc="-13" dirty="0">
                <a:solidFill>
                  <a:sysClr val="windowText" lastClr="000000"/>
                </a:solidFill>
                <a:cs typeface="Segoe UI"/>
              </a:rPr>
              <a:t> </a:t>
            </a:r>
            <a:r>
              <a:rPr lang="en-US" sz="1400" kern="0" dirty="0">
                <a:solidFill>
                  <a:sysClr val="windowText" lastClr="000000"/>
                </a:solidFill>
                <a:cs typeface="Segoe UI"/>
              </a:rPr>
              <a:t>Academy</a:t>
            </a:r>
            <a:r>
              <a:rPr lang="en-US" sz="1400" kern="0" spc="-4" dirty="0">
                <a:solidFill>
                  <a:sysClr val="windowText" lastClr="000000"/>
                </a:solidFill>
                <a:cs typeface="Segoe UI"/>
              </a:rPr>
              <a:t> </a:t>
            </a:r>
            <a:r>
              <a:rPr lang="en-US" sz="1400" kern="0" dirty="0">
                <a:solidFill>
                  <a:sysClr val="windowText" lastClr="000000"/>
                </a:solidFill>
                <a:cs typeface="Segoe UI"/>
              </a:rPr>
              <a:t>of</a:t>
            </a:r>
            <a:r>
              <a:rPr lang="en-US" sz="1400" kern="0" spc="-9" dirty="0">
                <a:solidFill>
                  <a:sysClr val="windowText" lastClr="000000"/>
                </a:solidFill>
                <a:cs typeface="Segoe UI"/>
              </a:rPr>
              <a:t> </a:t>
            </a:r>
            <a:r>
              <a:rPr lang="en-US" sz="1400" kern="0" dirty="0">
                <a:solidFill>
                  <a:sysClr val="windowText" lastClr="000000"/>
                </a:solidFill>
                <a:cs typeface="Segoe UI"/>
              </a:rPr>
              <a:t>Pediatrics</a:t>
            </a:r>
            <a:r>
              <a:rPr lang="en-US" sz="1400" kern="0" spc="-31" dirty="0">
                <a:solidFill>
                  <a:sysClr val="windowText" lastClr="000000"/>
                </a:solidFill>
                <a:cs typeface="Segoe UI"/>
              </a:rPr>
              <a:t> </a:t>
            </a:r>
            <a:r>
              <a:rPr lang="en-US" sz="1400" kern="0" dirty="0">
                <a:solidFill>
                  <a:sysClr val="windowText" lastClr="000000"/>
                </a:solidFill>
                <a:cs typeface="Segoe UI"/>
              </a:rPr>
              <a:t>Policy</a:t>
            </a:r>
            <a:r>
              <a:rPr lang="en-US" sz="1400" kern="0" spc="-18" dirty="0">
                <a:solidFill>
                  <a:sysClr val="windowText" lastClr="000000"/>
                </a:solidFill>
                <a:cs typeface="Segoe UI"/>
              </a:rPr>
              <a:t> </a:t>
            </a:r>
            <a:r>
              <a:rPr lang="en-US" sz="1400" kern="0" spc="-9" dirty="0">
                <a:solidFill>
                  <a:sysClr val="windowText" lastClr="000000"/>
                </a:solidFill>
                <a:cs typeface="Segoe UI"/>
              </a:rPr>
              <a:t>Statement</a:t>
            </a:r>
            <a:endParaRPr lang="en-US" sz="1400"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lang="en-US" sz="1400" kern="0" dirty="0">
                <a:solidFill>
                  <a:sysClr val="windowText" lastClr="000000"/>
                </a:solidFill>
                <a:cs typeface="Segoe UI"/>
              </a:rPr>
              <a:t>Pediatrics.</a:t>
            </a:r>
            <a:r>
              <a:rPr lang="en-US" sz="1400" kern="0" spc="-31" dirty="0">
                <a:solidFill>
                  <a:sysClr val="windowText" lastClr="000000"/>
                </a:solidFill>
                <a:cs typeface="Segoe UI"/>
              </a:rPr>
              <a:t> </a:t>
            </a:r>
            <a:r>
              <a:rPr lang="en-US" sz="1400" kern="0" dirty="0">
                <a:solidFill>
                  <a:sysClr val="windowText" lastClr="000000"/>
                </a:solidFill>
                <a:cs typeface="Segoe UI"/>
              </a:rPr>
              <a:t>January</a:t>
            </a:r>
            <a:r>
              <a:rPr lang="en-US" sz="1400" kern="0" spc="-18" dirty="0">
                <a:solidFill>
                  <a:sysClr val="windowText" lastClr="000000"/>
                </a:solidFill>
                <a:cs typeface="Segoe UI"/>
              </a:rPr>
              <a:t> </a:t>
            </a:r>
            <a:r>
              <a:rPr lang="en-US" sz="1400" kern="0" dirty="0">
                <a:solidFill>
                  <a:sysClr val="windowText" lastClr="000000"/>
                </a:solidFill>
                <a:cs typeface="Segoe UI"/>
              </a:rPr>
              <a:t>2016.</a:t>
            </a:r>
            <a:r>
              <a:rPr lang="en-US" sz="1400" kern="0" spc="-53" dirty="0">
                <a:solidFill>
                  <a:sysClr val="windowText" lastClr="000000"/>
                </a:solidFill>
                <a:cs typeface="Segoe UI"/>
              </a:rPr>
              <a:t> </a:t>
            </a:r>
            <a:r>
              <a:rPr lang="en-US" sz="1400" kern="0" dirty="0">
                <a:solidFill>
                  <a:sysClr val="windowText" lastClr="000000"/>
                </a:solidFill>
                <a:cs typeface="Segoe UI"/>
              </a:rPr>
              <a:t>Volume</a:t>
            </a:r>
            <a:r>
              <a:rPr lang="en-US" sz="1400" kern="0" spc="-13" dirty="0">
                <a:solidFill>
                  <a:sysClr val="windowText" lastClr="000000"/>
                </a:solidFill>
                <a:cs typeface="Segoe UI"/>
              </a:rPr>
              <a:t> </a:t>
            </a:r>
            <a:r>
              <a:rPr lang="en-US" sz="1400" kern="0" dirty="0">
                <a:solidFill>
                  <a:sysClr val="windowText" lastClr="000000"/>
                </a:solidFill>
                <a:cs typeface="Segoe UI"/>
              </a:rPr>
              <a:t>137.</a:t>
            </a:r>
            <a:r>
              <a:rPr lang="en-US" sz="1400" kern="0" spc="-57" dirty="0">
                <a:solidFill>
                  <a:sysClr val="windowText" lastClr="000000"/>
                </a:solidFill>
                <a:cs typeface="Segoe UI"/>
              </a:rPr>
              <a:t> </a:t>
            </a:r>
            <a:r>
              <a:rPr lang="en-US" sz="1400" kern="0" dirty="0">
                <a:solidFill>
                  <a:sysClr val="windowText" lastClr="000000"/>
                </a:solidFill>
                <a:cs typeface="Segoe UI"/>
              </a:rPr>
              <a:t>Issue</a:t>
            </a:r>
            <a:r>
              <a:rPr lang="en-US" sz="1400" kern="0" spc="-26" dirty="0">
                <a:solidFill>
                  <a:sysClr val="windowText" lastClr="000000"/>
                </a:solidFill>
                <a:cs typeface="Segoe UI"/>
              </a:rPr>
              <a:t> </a:t>
            </a:r>
            <a:r>
              <a:rPr lang="en-US" sz="1400" kern="0" spc="-44" dirty="0">
                <a:solidFill>
                  <a:sysClr val="windowText" lastClr="000000"/>
                </a:solidFill>
                <a:cs typeface="Segoe UI"/>
              </a:rPr>
              <a:t>1</a:t>
            </a:r>
            <a:endParaRPr lang="en-US" sz="1400" kern="0" dirty="0">
              <a:solidFill>
                <a:sysClr val="windowText" lastClr="000000"/>
              </a:solidFill>
              <a:cs typeface="Segoe UI"/>
            </a:endParaRPr>
          </a:p>
          <a:p>
            <a:pPr marL="293049" indent="-281843" defTabSz="806867">
              <a:spcBef>
                <a:spcPts val="609"/>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Procedures</a:t>
            </a:r>
            <a:r>
              <a:rPr lang="en-US" sz="1400" u="sng" kern="0" spc="-57"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for</a:t>
            </a:r>
            <a:r>
              <a:rPr lang="en-US" sz="1400" u="sng" kern="0" spc="-31"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the</a:t>
            </a:r>
            <a:r>
              <a:rPr lang="en-US" sz="1400" u="sng" kern="0" spc="-26"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Evaluation</a:t>
            </a:r>
            <a:r>
              <a:rPr lang="en-US" sz="1400" u="sng" kern="0" spc="-35"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of</a:t>
            </a:r>
            <a:r>
              <a:rPr lang="en-US" sz="1400" u="sng" kern="0" spc="-26"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the</a:t>
            </a:r>
            <a:r>
              <a:rPr lang="en-US" sz="1400" u="sng" kern="0" spc="-26"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Visual</a:t>
            </a:r>
            <a:r>
              <a:rPr lang="en-US" sz="1400" u="sng" kern="0" spc="-13"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System</a:t>
            </a:r>
            <a:r>
              <a:rPr lang="en-US" sz="1400" u="sng" kern="0" spc="-13"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by</a:t>
            </a:r>
            <a:r>
              <a:rPr lang="en-US" sz="1400" u="sng" kern="0" spc="-22"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6">
                  <a:extLst>
                    <a:ext uri="{A12FA001-AC4F-418D-AE19-62706E023703}">
                      <ahyp:hlinkClr xmlns:ahyp="http://schemas.microsoft.com/office/drawing/2018/hyperlinkcolor" val="tx"/>
                    </a:ext>
                  </a:extLst>
                </a:hlinkClick>
              </a:rPr>
              <a:t>Pediatricians</a:t>
            </a:r>
            <a:endParaRPr lang="en-US" sz="1400" kern="0" dirty="0">
              <a:solidFill>
                <a:srgbClr val="0070C0"/>
              </a:solidFill>
              <a:cs typeface="Segoe UI"/>
            </a:endParaRPr>
          </a:p>
          <a:p>
            <a:pPr marL="575453" lvl="1" indent="-242060" defTabSz="806867">
              <a:spcBef>
                <a:spcPts val="534"/>
              </a:spcBef>
              <a:buClr>
                <a:srgbClr val="B45F06"/>
              </a:buClr>
              <a:buFont typeface="Wingdings"/>
              <a:buChar char=""/>
              <a:tabLst>
                <a:tab pos="575453" algn="l"/>
                <a:tab pos="576013" algn="l"/>
              </a:tabLst>
            </a:pPr>
            <a:r>
              <a:rPr lang="en-US" sz="1400" kern="0" dirty="0">
                <a:solidFill>
                  <a:sysClr val="windowText" lastClr="000000"/>
                </a:solidFill>
                <a:cs typeface="Segoe UI"/>
              </a:rPr>
              <a:t>American</a:t>
            </a:r>
            <a:r>
              <a:rPr lang="en-US" sz="1400" kern="0" spc="-13" dirty="0">
                <a:solidFill>
                  <a:sysClr val="windowText" lastClr="000000"/>
                </a:solidFill>
                <a:cs typeface="Segoe UI"/>
              </a:rPr>
              <a:t> </a:t>
            </a:r>
            <a:r>
              <a:rPr lang="en-US" sz="1400" kern="0" dirty="0">
                <a:solidFill>
                  <a:sysClr val="windowText" lastClr="000000"/>
                </a:solidFill>
                <a:cs typeface="Segoe UI"/>
              </a:rPr>
              <a:t>Academy</a:t>
            </a:r>
            <a:r>
              <a:rPr lang="en-US" sz="1400" kern="0" spc="-9" dirty="0">
                <a:solidFill>
                  <a:sysClr val="windowText" lastClr="000000"/>
                </a:solidFill>
                <a:cs typeface="Segoe UI"/>
              </a:rPr>
              <a:t> </a:t>
            </a:r>
            <a:r>
              <a:rPr lang="en-US" sz="1400" kern="0" dirty="0">
                <a:solidFill>
                  <a:sysClr val="windowText" lastClr="000000"/>
                </a:solidFill>
                <a:cs typeface="Segoe UI"/>
              </a:rPr>
              <a:t>of</a:t>
            </a:r>
            <a:r>
              <a:rPr lang="en-US" sz="1400" kern="0" spc="-13" dirty="0">
                <a:solidFill>
                  <a:sysClr val="windowText" lastClr="000000"/>
                </a:solidFill>
                <a:cs typeface="Segoe UI"/>
              </a:rPr>
              <a:t> </a:t>
            </a:r>
            <a:r>
              <a:rPr lang="en-US" sz="1400" kern="0" dirty="0">
                <a:solidFill>
                  <a:sysClr val="windowText" lastClr="000000"/>
                </a:solidFill>
                <a:cs typeface="Segoe UI"/>
              </a:rPr>
              <a:t>Pediatrics</a:t>
            </a:r>
            <a:r>
              <a:rPr lang="en-US" sz="1400" kern="0" spc="-35" dirty="0">
                <a:solidFill>
                  <a:sysClr val="windowText" lastClr="000000"/>
                </a:solidFill>
                <a:cs typeface="Segoe UI"/>
              </a:rPr>
              <a:t> </a:t>
            </a:r>
            <a:r>
              <a:rPr lang="en-US" sz="1400" kern="0" dirty="0">
                <a:solidFill>
                  <a:sysClr val="windowText" lastClr="000000"/>
                </a:solidFill>
                <a:cs typeface="Segoe UI"/>
              </a:rPr>
              <a:t>Clinical</a:t>
            </a:r>
            <a:r>
              <a:rPr lang="en-US" sz="1400" kern="0" spc="-22" dirty="0">
                <a:solidFill>
                  <a:sysClr val="windowText" lastClr="000000"/>
                </a:solidFill>
                <a:cs typeface="Segoe UI"/>
              </a:rPr>
              <a:t> </a:t>
            </a:r>
            <a:r>
              <a:rPr lang="en-US" sz="1400" kern="0" spc="-9" dirty="0">
                <a:solidFill>
                  <a:sysClr val="windowText" lastClr="000000"/>
                </a:solidFill>
                <a:cs typeface="Segoe UI"/>
              </a:rPr>
              <a:t>Report</a:t>
            </a:r>
            <a:endParaRPr lang="en-US" sz="1400"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lang="en-US" sz="1400" kern="0" dirty="0">
                <a:solidFill>
                  <a:sysClr val="windowText" lastClr="000000"/>
                </a:solidFill>
                <a:cs typeface="Segoe UI"/>
              </a:rPr>
              <a:t>Pediatrics.</a:t>
            </a:r>
            <a:r>
              <a:rPr lang="en-US" sz="1400" kern="0" spc="-31" dirty="0">
                <a:solidFill>
                  <a:sysClr val="windowText" lastClr="000000"/>
                </a:solidFill>
                <a:cs typeface="Segoe UI"/>
              </a:rPr>
              <a:t> </a:t>
            </a:r>
            <a:r>
              <a:rPr lang="en-US" sz="1400" kern="0" dirty="0">
                <a:solidFill>
                  <a:sysClr val="windowText" lastClr="000000"/>
                </a:solidFill>
                <a:cs typeface="Segoe UI"/>
              </a:rPr>
              <a:t>January</a:t>
            </a:r>
            <a:r>
              <a:rPr lang="en-US" sz="1400" kern="0" spc="-18" dirty="0">
                <a:solidFill>
                  <a:sysClr val="windowText" lastClr="000000"/>
                </a:solidFill>
                <a:cs typeface="Segoe UI"/>
              </a:rPr>
              <a:t> </a:t>
            </a:r>
            <a:r>
              <a:rPr lang="en-US" sz="1400" kern="0" dirty="0">
                <a:solidFill>
                  <a:sysClr val="windowText" lastClr="000000"/>
                </a:solidFill>
                <a:cs typeface="Segoe UI"/>
              </a:rPr>
              <a:t>2016.</a:t>
            </a:r>
            <a:r>
              <a:rPr lang="en-US" sz="1400" kern="0" spc="-53" dirty="0">
                <a:solidFill>
                  <a:sysClr val="windowText" lastClr="000000"/>
                </a:solidFill>
                <a:cs typeface="Segoe UI"/>
              </a:rPr>
              <a:t> </a:t>
            </a:r>
            <a:r>
              <a:rPr lang="en-US" sz="1400" kern="0" dirty="0">
                <a:solidFill>
                  <a:sysClr val="windowText" lastClr="000000"/>
                </a:solidFill>
                <a:cs typeface="Segoe UI"/>
              </a:rPr>
              <a:t>Volume</a:t>
            </a:r>
            <a:r>
              <a:rPr lang="en-US" sz="1400" kern="0" spc="-13" dirty="0">
                <a:solidFill>
                  <a:sysClr val="windowText" lastClr="000000"/>
                </a:solidFill>
                <a:cs typeface="Segoe UI"/>
              </a:rPr>
              <a:t> </a:t>
            </a:r>
            <a:r>
              <a:rPr lang="en-US" sz="1400" kern="0" dirty="0">
                <a:solidFill>
                  <a:sysClr val="windowText" lastClr="000000"/>
                </a:solidFill>
                <a:cs typeface="Segoe UI"/>
              </a:rPr>
              <a:t>137.</a:t>
            </a:r>
            <a:r>
              <a:rPr lang="en-US" sz="1400" kern="0" spc="-57" dirty="0">
                <a:solidFill>
                  <a:sysClr val="windowText" lastClr="000000"/>
                </a:solidFill>
                <a:cs typeface="Segoe UI"/>
              </a:rPr>
              <a:t> </a:t>
            </a:r>
            <a:r>
              <a:rPr lang="en-US" sz="1400" kern="0" dirty="0">
                <a:solidFill>
                  <a:sysClr val="windowText" lastClr="000000"/>
                </a:solidFill>
                <a:cs typeface="Segoe UI"/>
              </a:rPr>
              <a:t>Issue</a:t>
            </a:r>
            <a:r>
              <a:rPr lang="en-US" sz="1400" kern="0" spc="-26" dirty="0">
                <a:solidFill>
                  <a:sysClr val="windowText" lastClr="000000"/>
                </a:solidFill>
                <a:cs typeface="Segoe UI"/>
              </a:rPr>
              <a:t> </a:t>
            </a:r>
            <a:r>
              <a:rPr lang="en-US" sz="1400" kern="0" spc="-44" dirty="0">
                <a:solidFill>
                  <a:sysClr val="windowText" lastClr="000000"/>
                </a:solidFill>
                <a:cs typeface="Segoe UI"/>
              </a:rPr>
              <a:t>1</a:t>
            </a:r>
            <a:endParaRPr lang="en-US" sz="1400" kern="0" dirty="0">
              <a:solidFill>
                <a:sysClr val="windowText" lastClr="000000"/>
              </a:solidFill>
              <a:cs typeface="Segoe UI"/>
            </a:endParaRPr>
          </a:p>
          <a:p>
            <a:pPr marL="293049" indent="-281843" defTabSz="806867">
              <a:spcBef>
                <a:spcPts val="622"/>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Vision</a:t>
            </a:r>
            <a:r>
              <a:rPr lang="en-US" sz="1400" u="sng" kern="0" spc="-31"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Screening</a:t>
            </a:r>
            <a:r>
              <a:rPr lang="en-US" sz="1400" u="sng" kern="0" spc="-4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for</a:t>
            </a:r>
            <a:r>
              <a:rPr lang="en-US" sz="1400" u="sng" kern="0" spc="-31"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Children</a:t>
            </a:r>
            <a:r>
              <a:rPr lang="en-US" sz="1400" u="sng" kern="0" spc="-53"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36</a:t>
            </a:r>
            <a:r>
              <a:rPr lang="en-US" sz="1400" u="sng" kern="0" spc="-13"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to</a:t>
            </a:r>
            <a:r>
              <a:rPr lang="en-US" sz="1400" u="sng" kern="0" spc="-18"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&lt;72</a:t>
            </a:r>
            <a:r>
              <a:rPr lang="en-US" sz="1400" u="sng" kern="0" spc="-18"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Months:</a:t>
            </a:r>
            <a:r>
              <a:rPr lang="en-US" sz="1400" u="sng" kern="0" spc="-35"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Recommended</a:t>
            </a:r>
            <a:r>
              <a:rPr lang="en-US" sz="1400" u="sng" kern="0" spc="-22"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7">
                  <a:extLst>
                    <a:ext uri="{A12FA001-AC4F-418D-AE19-62706E023703}">
                      <ahyp:hlinkClr xmlns:ahyp="http://schemas.microsoft.com/office/drawing/2018/hyperlinkcolor" val="tx"/>
                    </a:ext>
                  </a:extLst>
                </a:hlinkClick>
              </a:rPr>
              <a:t>Practices</a:t>
            </a:r>
            <a:endParaRPr lang="en-US" sz="1400" kern="0" dirty="0">
              <a:solidFill>
                <a:srgbClr val="0070C0"/>
              </a:solidFill>
              <a:cs typeface="Segoe UI"/>
            </a:endParaRPr>
          </a:p>
          <a:p>
            <a:pPr marL="575453" lvl="1" indent="-242060" defTabSz="806867">
              <a:spcBef>
                <a:spcPts val="534"/>
              </a:spcBef>
              <a:buClr>
                <a:srgbClr val="B45F06"/>
              </a:buClr>
              <a:buFont typeface="Wingdings"/>
              <a:buChar char=""/>
              <a:tabLst>
                <a:tab pos="575453" algn="l"/>
                <a:tab pos="576013" algn="l"/>
              </a:tabLst>
            </a:pPr>
            <a:r>
              <a:rPr lang="en-US" sz="1400" kern="0" dirty="0">
                <a:solidFill>
                  <a:sysClr val="windowText" lastClr="000000"/>
                </a:solidFill>
                <a:cs typeface="Segoe UI"/>
              </a:rPr>
              <a:t>American</a:t>
            </a:r>
            <a:r>
              <a:rPr lang="en-US" sz="1400" kern="0" spc="-22" dirty="0">
                <a:solidFill>
                  <a:sysClr val="windowText" lastClr="000000"/>
                </a:solidFill>
                <a:cs typeface="Segoe UI"/>
              </a:rPr>
              <a:t> </a:t>
            </a:r>
            <a:r>
              <a:rPr lang="en-US" sz="1400" kern="0" dirty="0">
                <a:solidFill>
                  <a:sysClr val="windowText" lastClr="000000"/>
                </a:solidFill>
                <a:cs typeface="Segoe UI"/>
              </a:rPr>
              <a:t>Academy</a:t>
            </a:r>
            <a:r>
              <a:rPr lang="en-US" sz="1400" kern="0" spc="-4" dirty="0">
                <a:solidFill>
                  <a:sysClr val="windowText" lastClr="000000"/>
                </a:solidFill>
                <a:cs typeface="Segoe UI"/>
              </a:rPr>
              <a:t> </a:t>
            </a:r>
            <a:r>
              <a:rPr lang="en-US" sz="1400" kern="0" dirty="0">
                <a:solidFill>
                  <a:sysClr val="windowText" lastClr="000000"/>
                </a:solidFill>
                <a:cs typeface="Segoe UI"/>
              </a:rPr>
              <a:t>of</a:t>
            </a:r>
            <a:r>
              <a:rPr lang="en-US" sz="1400" kern="0" spc="-9" dirty="0">
                <a:solidFill>
                  <a:sysClr val="windowText" lastClr="000000"/>
                </a:solidFill>
                <a:cs typeface="Segoe UI"/>
              </a:rPr>
              <a:t> Optometry</a:t>
            </a:r>
            <a:endParaRPr lang="en-US" sz="1400"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lang="en-US" sz="1400" kern="0" dirty="0">
                <a:solidFill>
                  <a:sysClr val="windowText" lastClr="000000"/>
                </a:solidFill>
                <a:cs typeface="Segoe UI"/>
              </a:rPr>
              <a:t>Optometry</a:t>
            </a:r>
            <a:r>
              <a:rPr lang="en-US" sz="1400" kern="0" spc="-4" dirty="0">
                <a:solidFill>
                  <a:sysClr val="windowText" lastClr="000000"/>
                </a:solidFill>
                <a:cs typeface="Segoe UI"/>
              </a:rPr>
              <a:t> </a:t>
            </a:r>
            <a:r>
              <a:rPr lang="en-US" sz="1400" kern="0" dirty="0">
                <a:solidFill>
                  <a:sysClr val="windowText" lastClr="000000"/>
                </a:solidFill>
                <a:cs typeface="Segoe UI"/>
              </a:rPr>
              <a:t>and</a:t>
            </a:r>
            <a:r>
              <a:rPr lang="en-US" sz="1400" kern="0" spc="-18" dirty="0">
                <a:solidFill>
                  <a:sysClr val="windowText" lastClr="000000"/>
                </a:solidFill>
                <a:cs typeface="Segoe UI"/>
              </a:rPr>
              <a:t> </a:t>
            </a:r>
            <a:r>
              <a:rPr lang="en-US" sz="1400" kern="0" dirty="0">
                <a:solidFill>
                  <a:sysClr val="windowText" lastClr="000000"/>
                </a:solidFill>
                <a:cs typeface="Segoe UI"/>
              </a:rPr>
              <a:t>Vision</a:t>
            </a:r>
            <a:r>
              <a:rPr lang="en-US" sz="1400" kern="0" spc="-18" dirty="0">
                <a:solidFill>
                  <a:sysClr val="windowText" lastClr="000000"/>
                </a:solidFill>
                <a:cs typeface="Segoe UI"/>
              </a:rPr>
              <a:t> </a:t>
            </a:r>
            <a:r>
              <a:rPr lang="en-US" sz="1400" kern="0" dirty="0">
                <a:solidFill>
                  <a:sysClr val="windowText" lastClr="000000"/>
                </a:solidFill>
                <a:cs typeface="Segoe UI"/>
              </a:rPr>
              <a:t>Science.</a:t>
            </a:r>
            <a:r>
              <a:rPr lang="en-US" sz="1400" kern="0" spc="-4" dirty="0">
                <a:solidFill>
                  <a:sysClr val="windowText" lastClr="000000"/>
                </a:solidFill>
                <a:cs typeface="Segoe UI"/>
              </a:rPr>
              <a:t> </a:t>
            </a:r>
            <a:r>
              <a:rPr lang="en-US" sz="1400" kern="0" dirty="0">
                <a:solidFill>
                  <a:sysClr val="windowText" lastClr="000000"/>
                </a:solidFill>
                <a:cs typeface="Segoe UI"/>
              </a:rPr>
              <a:t>January</a:t>
            </a:r>
            <a:r>
              <a:rPr lang="en-US" sz="1400" kern="0" spc="-22" dirty="0">
                <a:solidFill>
                  <a:sysClr val="windowText" lastClr="000000"/>
                </a:solidFill>
                <a:cs typeface="Segoe UI"/>
              </a:rPr>
              <a:t> </a:t>
            </a:r>
            <a:r>
              <a:rPr lang="en-US" sz="1400" kern="0" dirty="0">
                <a:solidFill>
                  <a:sysClr val="windowText" lastClr="000000"/>
                </a:solidFill>
                <a:cs typeface="Segoe UI"/>
              </a:rPr>
              <a:t>2015.</a:t>
            </a:r>
            <a:r>
              <a:rPr lang="en-US" sz="1400" kern="0" spc="-49" dirty="0">
                <a:solidFill>
                  <a:sysClr val="windowText" lastClr="000000"/>
                </a:solidFill>
                <a:cs typeface="Segoe UI"/>
              </a:rPr>
              <a:t> </a:t>
            </a:r>
            <a:r>
              <a:rPr lang="en-US" sz="1400" kern="0" dirty="0">
                <a:solidFill>
                  <a:sysClr val="windowText" lastClr="000000"/>
                </a:solidFill>
                <a:cs typeface="Segoe UI"/>
              </a:rPr>
              <a:t>Volume</a:t>
            </a:r>
            <a:r>
              <a:rPr lang="en-US" sz="1400" kern="0" spc="-18" dirty="0">
                <a:solidFill>
                  <a:sysClr val="windowText" lastClr="000000"/>
                </a:solidFill>
                <a:cs typeface="Segoe UI"/>
              </a:rPr>
              <a:t> </a:t>
            </a:r>
            <a:r>
              <a:rPr lang="en-US" sz="1400" kern="0" dirty="0">
                <a:solidFill>
                  <a:sysClr val="windowText" lastClr="000000"/>
                </a:solidFill>
                <a:cs typeface="Segoe UI"/>
              </a:rPr>
              <a:t>92.</a:t>
            </a:r>
            <a:r>
              <a:rPr lang="en-US" sz="1400" kern="0" spc="-31" dirty="0">
                <a:solidFill>
                  <a:sysClr val="windowText" lastClr="000000"/>
                </a:solidFill>
                <a:cs typeface="Segoe UI"/>
              </a:rPr>
              <a:t> </a:t>
            </a:r>
            <a:r>
              <a:rPr lang="en-US" sz="1400" kern="0" dirty="0">
                <a:solidFill>
                  <a:sysClr val="windowText" lastClr="000000"/>
                </a:solidFill>
                <a:cs typeface="Segoe UI"/>
              </a:rPr>
              <a:t>No.</a:t>
            </a:r>
            <a:r>
              <a:rPr lang="en-US" sz="1400" kern="0" spc="-18" dirty="0">
                <a:solidFill>
                  <a:sysClr val="windowText" lastClr="000000"/>
                </a:solidFill>
                <a:cs typeface="Segoe UI"/>
              </a:rPr>
              <a:t> </a:t>
            </a:r>
            <a:r>
              <a:rPr lang="en-US" sz="1400" kern="0" spc="-44" dirty="0">
                <a:solidFill>
                  <a:sysClr val="windowText" lastClr="000000"/>
                </a:solidFill>
                <a:cs typeface="Segoe UI"/>
              </a:rPr>
              <a:t>1</a:t>
            </a:r>
            <a:endParaRPr lang="en-US" sz="1400" kern="0" dirty="0">
              <a:solidFill>
                <a:sysClr val="windowText" lastClr="000000"/>
              </a:solidFill>
              <a:cs typeface="Segoe UI"/>
            </a:endParaRPr>
          </a:p>
          <a:p>
            <a:pPr marL="293049" indent="-281843" defTabSz="806867">
              <a:spcBef>
                <a:spcPts val="609"/>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Bright</a:t>
            </a:r>
            <a:r>
              <a:rPr lang="en-US" sz="1400" u="sng" kern="0" spc="-35"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Future</a:t>
            </a:r>
            <a:r>
              <a:rPr lang="en-US" sz="1400" u="sng" kern="0" spc="-49"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and</a:t>
            </a:r>
            <a:r>
              <a:rPr lang="en-US" sz="1400" u="sng" kern="0" spc="-35"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Preventative</a:t>
            </a:r>
            <a:r>
              <a:rPr lang="en-US" sz="1400" u="sng" kern="0" spc="-18"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Medicine</a:t>
            </a:r>
            <a:r>
              <a:rPr lang="en-US" sz="1400" u="sng" kern="0" spc="-4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Coding</a:t>
            </a:r>
            <a:r>
              <a:rPr lang="en-US" sz="1400" u="sng" kern="0" spc="-35"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Fact</a:t>
            </a:r>
            <a:r>
              <a:rPr lang="en-US" sz="1400" u="sng" kern="0" spc="-22"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8">
                  <a:extLst>
                    <a:ext uri="{A12FA001-AC4F-418D-AE19-62706E023703}">
                      <ahyp:hlinkClr xmlns:ahyp="http://schemas.microsoft.com/office/drawing/2018/hyperlinkcolor" val="tx"/>
                    </a:ext>
                  </a:extLst>
                </a:hlinkClick>
              </a:rPr>
              <a:t>Sheet</a:t>
            </a:r>
            <a:endParaRPr lang="en-US" sz="1400" kern="0" dirty="0">
              <a:solidFill>
                <a:srgbClr val="0070C0"/>
              </a:solidFill>
              <a:cs typeface="Segoe UI"/>
            </a:endParaRPr>
          </a:p>
          <a:p>
            <a:pPr marL="575453" lvl="1" indent="-242060" defTabSz="806867">
              <a:spcBef>
                <a:spcPts val="534"/>
              </a:spcBef>
              <a:buClr>
                <a:srgbClr val="B45F06"/>
              </a:buClr>
              <a:buFont typeface="Wingdings"/>
              <a:buChar char=""/>
              <a:tabLst>
                <a:tab pos="575453" algn="l"/>
                <a:tab pos="576013" algn="l"/>
              </a:tabLst>
            </a:pPr>
            <a:r>
              <a:rPr lang="en-US" sz="1400" kern="0" dirty="0">
                <a:solidFill>
                  <a:sysClr val="windowText" lastClr="000000"/>
                </a:solidFill>
                <a:cs typeface="Segoe UI"/>
              </a:rPr>
              <a:t>American</a:t>
            </a:r>
            <a:r>
              <a:rPr lang="en-US" sz="1400" kern="0" spc="-9" dirty="0">
                <a:solidFill>
                  <a:sysClr val="windowText" lastClr="000000"/>
                </a:solidFill>
                <a:cs typeface="Segoe UI"/>
              </a:rPr>
              <a:t> </a:t>
            </a:r>
            <a:r>
              <a:rPr lang="en-US" sz="1400" kern="0" dirty="0">
                <a:solidFill>
                  <a:sysClr val="windowText" lastClr="000000"/>
                </a:solidFill>
                <a:cs typeface="Segoe UI"/>
              </a:rPr>
              <a:t>Academy</a:t>
            </a:r>
            <a:r>
              <a:rPr lang="en-US" sz="1400" kern="0" spc="-9" dirty="0">
                <a:solidFill>
                  <a:sysClr val="windowText" lastClr="000000"/>
                </a:solidFill>
                <a:cs typeface="Segoe UI"/>
              </a:rPr>
              <a:t> </a:t>
            </a:r>
            <a:r>
              <a:rPr lang="en-US" sz="1400" kern="0" dirty="0">
                <a:solidFill>
                  <a:sysClr val="windowText" lastClr="000000"/>
                </a:solidFill>
                <a:cs typeface="Segoe UI"/>
              </a:rPr>
              <a:t>of</a:t>
            </a:r>
            <a:r>
              <a:rPr lang="en-US" sz="1400" kern="0" spc="-4" dirty="0">
                <a:solidFill>
                  <a:sysClr val="windowText" lastClr="000000"/>
                </a:solidFill>
                <a:cs typeface="Segoe UI"/>
              </a:rPr>
              <a:t> </a:t>
            </a:r>
            <a:r>
              <a:rPr lang="en-US" sz="1400" kern="0" spc="-9" dirty="0">
                <a:solidFill>
                  <a:sysClr val="windowText" lastClr="000000"/>
                </a:solidFill>
                <a:cs typeface="Segoe UI"/>
              </a:rPr>
              <a:t>Pediatrics</a:t>
            </a:r>
            <a:endParaRPr lang="en-US" sz="1400"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lang="en-US" sz="1400" kern="0" dirty="0">
                <a:solidFill>
                  <a:sysClr val="windowText" lastClr="000000"/>
                </a:solidFill>
                <a:cs typeface="Segoe UI"/>
              </a:rPr>
              <a:t>AAP.org</a:t>
            </a:r>
            <a:r>
              <a:rPr lang="en-US" sz="1400" kern="0" spc="-26" dirty="0">
                <a:solidFill>
                  <a:sysClr val="windowText" lastClr="000000"/>
                </a:solidFill>
                <a:cs typeface="Segoe UI"/>
              </a:rPr>
              <a:t> </a:t>
            </a:r>
            <a:r>
              <a:rPr lang="en-US" sz="1400" kern="0" dirty="0">
                <a:solidFill>
                  <a:sysClr val="windowText" lastClr="000000"/>
                </a:solidFill>
                <a:cs typeface="Wingdings"/>
              </a:rPr>
              <a:t></a:t>
            </a:r>
            <a:r>
              <a:rPr lang="en-US" sz="1400" kern="0" spc="4" dirty="0">
                <a:solidFill>
                  <a:sysClr val="windowText" lastClr="000000"/>
                </a:solidFill>
                <a:cs typeface="Times New Roman"/>
              </a:rPr>
              <a:t> </a:t>
            </a:r>
            <a:r>
              <a:rPr lang="en-US" sz="1400" kern="0" dirty="0">
                <a:solidFill>
                  <a:sysClr val="windowText" lastClr="000000"/>
                </a:solidFill>
                <a:cs typeface="Segoe UI"/>
              </a:rPr>
              <a:t>Practice</a:t>
            </a:r>
            <a:r>
              <a:rPr lang="en-US" sz="1400" kern="0" spc="-13" dirty="0">
                <a:solidFill>
                  <a:sysClr val="windowText" lastClr="000000"/>
                </a:solidFill>
                <a:cs typeface="Segoe UI"/>
              </a:rPr>
              <a:t> </a:t>
            </a:r>
            <a:r>
              <a:rPr lang="en-US" sz="1400" kern="0" dirty="0">
                <a:solidFill>
                  <a:sysClr val="windowText" lastClr="000000"/>
                </a:solidFill>
                <a:cs typeface="Segoe UI"/>
              </a:rPr>
              <a:t>Management</a:t>
            </a:r>
            <a:r>
              <a:rPr lang="en-US" sz="1400" kern="0" spc="-18" dirty="0">
                <a:solidFill>
                  <a:sysClr val="windowText" lastClr="000000"/>
                </a:solidFill>
                <a:cs typeface="Segoe UI"/>
              </a:rPr>
              <a:t> </a:t>
            </a:r>
            <a:r>
              <a:rPr lang="en-US" sz="1400" kern="0" dirty="0">
                <a:solidFill>
                  <a:sysClr val="windowText" lastClr="000000"/>
                </a:solidFill>
                <a:cs typeface="Wingdings"/>
              </a:rPr>
              <a:t></a:t>
            </a:r>
            <a:r>
              <a:rPr lang="en-US" sz="1400" kern="0" spc="9" dirty="0">
                <a:solidFill>
                  <a:sysClr val="windowText" lastClr="000000"/>
                </a:solidFill>
                <a:cs typeface="Times New Roman"/>
              </a:rPr>
              <a:t> </a:t>
            </a:r>
            <a:r>
              <a:rPr lang="en-US" sz="1400" kern="0" dirty="0">
                <a:solidFill>
                  <a:sysClr val="windowText" lastClr="000000"/>
                </a:solidFill>
                <a:cs typeface="Segoe UI"/>
              </a:rPr>
              <a:t>Coding</a:t>
            </a:r>
            <a:r>
              <a:rPr lang="en-US" sz="1400" kern="0" spc="-31" dirty="0">
                <a:solidFill>
                  <a:sysClr val="windowText" lastClr="000000"/>
                </a:solidFill>
                <a:cs typeface="Segoe UI"/>
              </a:rPr>
              <a:t> </a:t>
            </a:r>
            <a:r>
              <a:rPr lang="en-US" sz="1400" kern="0" dirty="0">
                <a:solidFill>
                  <a:sysClr val="windowText" lastClr="000000"/>
                </a:solidFill>
                <a:cs typeface="Segoe UI"/>
              </a:rPr>
              <a:t>and</a:t>
            </a:r>
            <a:r>
              <a:rPr lang="en-US" sz="1400" kern="0" spc="-4" dirty="0">
                <a:solidFill>
                  <a:sysClr val="windowText" lastClr="000000"/>
                </a:solidFill>
                <a:cs typeface="Segoe UI"/>
              </a:rPr>
              <a:t> </a:t>
            </a:r>
            <a:r>
              <a:rPr lang="en-US" sz="1400" kern="0" dirty="0">
                <a:solidFill>
                  <a:sysClr val="windowText" lastClr="000000"/>
                </a:solidFill>
                <a:cs typeface="Segoe UI"/>
              </a:rPr>
              <a:t>Valuation</a:t>
            </a:r>
            <a:r>
              <a:rPr lang="en-US" sz="1400" kern="0" spc="-18" dirty="0">
                <a:solidFill>
                  <a:sysClr val="windowText" lastClr="000000"/>
                </a:solidFill>
                <a:cs typeface="Segoe UI"/>
              </a:rPr>
              <a:t> </a:t>
            </a:r>
            <a:r>
              <a:rPr lang="en-US" sz="1400" kern="0" dirty="0">
                <a:solidFill>
                  <a:sysClr val="windowText" lastClr="000000"/>
                </a:solidFill>
                <a:cs typeface="Wingdings"/>
              </a:rPr>
              <a:t></a:t>
            </a:r>
            <a:r>
              <a:rPr lang="en-US" sz="1400" kern="0" dirty="0">
                <a:solidFill>
                  <a:sysClr val="windowText" lastClr="000000"/>
                </a:solidFill>
                <a:cs typeface="Times New Roman"/>
              </a:rPr>
              <a:t> </a:t>
            </a:r>
            <a:r>
              <a:rPr lang="en-US" sz="1400" kern="0" dirty="0">
                <a:solidFill>
                  <a:sysClr val="windowText" lastClr="000000"/>
                </a:solidFill>
                <a:cs typeface="Segoe UI"/>
              </a:rPr>
              <a:t>Coding</a:t>
            </a:r>
            <a:r>
              <a:rPr lang="en-US" sz="1400" kern="0" spc="-18" dirty="0">
                <a:solidFill>
                  <a:sysClr val="windowText" lastClr="000000"/>
                </a:solidFill>
                <a:cs typeface="Segoe UI"/>
              </a:rPr>
              <a:t> </a:t>
            </a:r>
            <a:r>
              <a:rPr lang="en-US" sz="1400" kern="0" dirty="0">
                <a:solidFill>
                  <a:sysClr val="windowText" lastClr="000000"/>
                </a:solidFill>
                <a:cs typeface="Segoe UI"/>
              </a:rPr>
              <a:t>Fact</a:t>
            </a:r>
            <a:r>
              <a:rPr lang="en-US" sz="1400" kern="0" spc="-4" dirty="0">
                <a:solidFill>
                  <a:sysClr val="windowText" lastClr="000000"/>
                </a:solidFill>
                <a:cs typeface="Segoe UI"/>
              </a:rPr>
              <a:t> </a:t>
            </a:r>
            <a:r>
              <a:rPr lang="en-US" sz="1400" kern="0" dirty="0">
                <a:solidFill>
                  <a:sysClr val="windowText" lastClr="000000"/>
                </a:solidFill>
                <a:cs typeface="Segoe UI"/>
              </a:rPr>
              <a:t>Sheet</a:t>
            </a:r>
            <a:r>
              <a:rPr lang="en-US" sz="1400" kern="0" spc="-18" dirty="0">
                <a:solidFill>
                  <a:sysClr val="windowText" lastClr="000000"/>
                </a:solidFill>
                <a:cs typeface="Segoe UI"/>
              </a:rPr>
              <a:t> </a:t>
            </a:r>
            <a:r>
              <a:rPr lang="en-US" sz="1400" kern="0" dirty="0">
                <a:solidFill>
                  <a:sysClr val="windowText" lastClr="000000"/>
                </a:solidFill>
                <a:cs typeface="Wingdings"/>
              </a:rPr>
              <a:t></a:t>
            </a:r>
            <a:r>
              <a:rPr lang="en-US" sz="1400" kern="0" spc="9" dirty="0">
                <a:solidFill>
                  <a:sysClr val="windowText" lastClr="000000"/>
                </a:solidFill>
                <a:cs typeface="Times New Roman"/>
              </a:rPr>
              <a:t> </a:t>
            </a:r>
            <a:r>
              <a:rPr lang="en-US" sz="1400" kern="0" dirty="0">
                <a:solidFill>
                  <a:sysClr val="windowText" lastClr="000000"/>
                </a:solidFill>
                <a:cs typeface="Segoe UI"/>
              </a:rPr>
              <a:t>Bright</a:t>
            </a:r>
            <a:r>
              <a:rPr lang="en-US" sz="1400" kern="0" spc="-31" dirty="0">
                <a:solidFill>
                  <a:sysClr val="windowText" lastClr="000000"/>
                </a:solidFill>
                <a:cs typeface="Segoe UI"/>
              </a:rPr>
              <a:t> </a:t>
            </a:r>
            <a:r>
              <a:rPr lang="en-US" sz="1400" kern="0" dirty="0">
                <a:solidFill>
                  <a:sysClr val="windowText" lastClr="000000"/>
                </a:solidFill>
                <a:cs typeface="Segoe UI"/>
              </a:rPr>
              <a:t>Future</a:t>
            </a:r>
            <a:r>
              <a:rPr lang="en-US" sz="1400" kern="0" spc="-4" dirty="0">
                <a:solidFill>
                  <a:sysClr val="windowText" lastClr="000000"/>
                </a:solidFill>
                <a:cs typeface="Segoe UI"/>
              </a:rPr>
              <a:t> </a:t>
            </a:r>
            <a:r>
              <a:rPr lang="en-US" sz="1400" kern="0" dirty="0">
                <a:solidFill>
                  <a:sysClr val="windowText" lastClr="000000"/>
                </a:solidFill>
                <a:cs typeface="Segoe UI"/>
              </a:rPr>
              <a:t>and</a:t>
            </a:r>
            <a:r>
              <a:rPr lang="en-US" sz="1400" kern="0" spc="-18" dirty="0">
                <a:solidFill>
                  <a:sysClr val="windowText" lastClr="000000"/>
                </a:solidFill>
                <a:cs typeface="Segoe UI"/>
              </a:rPr>
              <a:t> </a:t>
            </a:r>
            <a:r>
              <a:rPr lang="en-US" sz="1400" kern="0" dirty="0">
                <a:solidFill>
                  <a:sysClr val="windowText" lastClr="000000"/>
                </a:solidFill>
                <a:cs typeface="Segoe UI"/>
              </a:rPr>
              <a:t>Preventative</a:t>
            </a:r>
            <a:r>
              <a:rPr lang="en-US" sz="1400" kern="0" spc="-22" dirty="0">
                <a:solidFill>
                  <a:sysClr val="windowText" lastClr="000000"/>
                </a:solidFill>
                <a:cs typeface="Segoe UI"/>
              </a:rPr>
              <a:t> </a:t>
            </a:r>
            <a:r>
              <a:rPr lang="en-US" sz="1400" kern="0" spc="-9" dirty="0">
                <a:solidFill>
                  <a:sysClr val="windowText" lastClr="000000"/>
                </a:solidFill>
                <a:cs typeface="Segoe UI"/>
              </a:rPr>
              <a:t>Medicine</a:t>
            </a:r>
            <a:endParaRPr lang="en-US" sz="1400"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lang="en-US" sz="1400" kern="0" dirty="0">
                <a:solidFill>
                  <a:sysClr val="windowText" lastClr="000000"/>
                </a:solidFill>
                <a:cs typeface="Segoe UI"/>
              </a:rPr>
              <a:t>Updated</a:t>
            </a:r>
            <a:r>
              <a:rPr lang="en-US" sz="1400" kern="0" spc="-22" dirty="0">
                <a:solidFill>
                  <a:sysClr val="windowText" lastClr="000000"/>
                </a:solidFill>
                <a:cs typeface="Segoe UI"/>
              </a:rPr>
              <a:t> </a:t>
            </a:r>
            <a:r>
              <a:rPr lang="en-US" sz="1400" kern="0" dirty="0">
                <a:solidFill>
                  <a:sysClr val="windowText" lastClr="000000"/>
                </a:solidFill>
                <a:cs typeface="Segoe UI"/>
              </a:rPr>
              <a:t>January</a:t>
            </a:r>
            <a:r>
              <a:rPr lang="en-US" sz="1400" kern="0" spc="-22" dirty="0">
                <a:solidFill>
                  <a:sysClr val="windowText" lastClr="000000"/>
                </a:solidFill>
                <a:cs typeface="Segoe UI"/>
              </a:rPr>
              <a:t> </a:t>
            </a:r>
            <a:r>
              <a:rPr lang="en-US" sz="1400" kern="0" spc="-18" dirty="0">
                <a:solidFill>
                  <a:sysClr val="windowText" lastClr="000000"/>
                </a:solidFill>
                <a:cs typeface="Segoe UI"/>
              </a:rPr>
              <a:t>2021</a:t>
            </a:r>
            <a:endParaRPr lang="en-US" sz="1400" kern="0" dirty="0">
              <a:solidFill>
                <a:sysClr val="windowText" lastClr="000000"/>
              </a:solidFill>
              <a:cs typeface="Segoe UI"/>
            </a:endParaRPr>
          </a:p>
          <a:p>
            <a:pPr marL="293049" indent="-281843" defTabSz="806867">
              <a:spcBef>
                <a:spcPts val="609"/>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A</a:t>
            </a:r>
            <a:r>
              <a:rPr lang="en-US" sz="1400" u="sng" kern="0" spc="-22"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Guide</a:t>
            </a:r>
            <a:r>
              <a:rPr lang="en-US" sz="1400" u="sng" kern="0" spc="-35"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for</a:t>
            </a:r>
            <a:r>
              <a:rPr lang="en-US" sz="1400" u="sng" kern="0" spc="-22"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Vision</a:t>
            </a:r>
            <a:r>
              <a:rPr lang="en-US" sz="1400" u="sng" kern="0" spc="-13"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Screening</a:t>
            </a:r>
            <a:r>
              <a:rPr lang="en-US" sz="1400" u="sng" kern="0" spc="-35"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in</a:t>
            </a:r>
            <a:r>
              <a:rPr lang="en-US" sz="1400" u="sng" kern="0" spc="-26"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California</a:t>
            </a:r>
            <a:r>
              <a:rPr lang="en-US" sz="1400" u="sng" kern="0" spc="-35"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Public</a:t>
            </a:r>
            <a:r>
              <a:rPr lang="en-US" sz="1400" u="sng" kern="0" spc="-26"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9">
                  <a:extLst>
                    <a:ext uri="{A12FA001-AC4F-418D-AE19-62706E023703}">
                      <ahyp:hlinkClr xmlns:ahyp="http://schemas.microsoft.com/office/drawing/2018/hyperlinkcolor" val="tx"/>
                    </a:ext>
                  </a:extLst>
                </a:hlinkClick>
              </a:rPr>
              <a:t>Schools</a:t>
            </a:r>
            <a:endParaRPr lang="en-US" sz="1400" kern="0" dirty="0">
              <a:solidFill>
                <a:srgbClr val="0070C0"/>
              </a:solidFill>
              <a:cs typeface="Segoe UI"/>
            </a:endParaRPr>
          </a:p>
          <a:p>
            <a:pPr marL="575453" lvl="1" indent="-242060" defTabSz="806867">
              <a:spcBef>
                <a:spcPts val="534"/>
              </a:spcBef>
              <a:buClr>
                <a:srgbClr val="B45F06"/>
              </a:buClr>
              <a:buFont typeface="Wingdings"/>
              <a:buChar char=""/>
              <a:tabLst>
                <a:tab pos="575453" algn="l"/>
                <a:tab pos="576013" algn="l"/>
              </a:tabLst>
            </a:pPr>
            <a:r>
              <a:rPr lang="en-US" sz="1400" kern="0" dirty="0">
                <a:solidFill>
                  <a:sysClr val="windowText" lastClr="000000"/>
                </a:solidFill>
                <a:cs typeface="Segoe UI"/>
              </a:rPr>
              <a:t>California</a:t>
            </a:r>
            <a:r>
              <a:rPr lang="en-US" sz="1400" kern="0" spc="-31" dirty="0">
                <a:solidFill>
                  <a:sysClr val="windowText" lastClr="000000"/>
                </a:solidFill>
                <a:cs typeface="Segoe UI"/>
              </a:rPr>
              <a:t> </a:t>
            </a:r>
            <a:r>
              <a:rPr lang="en-US" sz="1400" kern="0" dirty="0">
                <a:solidFill>
                  <a:sysClr val="windowText" lastClr="000000"/>
                </a:solidFill>
                <a:cs typeface="Segoe UI"/>
              </a:rPr>
              <a:t>Department</a:t>
            </a:r>
            <a:r>
              <a:rPr lang="en-US" sz="1400" kern="0" spc="-13" dirty="0">
                <a:solidFill>
                  <a:sysClr val="windowText" lastClr="000000"/>
                </a:solidFill>
                <a:cs typeface="Segoe UI"/>
              </a:rPr>
              <a:t> </a:t>
            </a:r>
            <a:r>
              <a:rPr lang="en-US" sz="1400" kern="0" dirty="0">
                <a:solidFill>
                  <a:sysClr val="windowText" lastClr="000000"/>
                </a:solidFill>
                <a:cs typeface="Segoe UI"/>
              </a:rPr>
              <a:t>of</a:t>
            </a:r>
            <a:r>
              <a:rPr lang="en-US" sz="1400" kern="0" spc="-13" dirty="0">
                <a:solidFill>
                  <a:sysClr val="windowText" lastClr="000000"/>
                </a:solidFill>
                <a:cs typeface="Segoe UI"/>
              </a:rPr>
              <a:t> </a:t>
            </a:r>
            <a:r>
              <a:rPr lang="en-US" sz="1400" kern="0" dirty="0">
                <a:solidFill>
                  <a:sysClr val="windowText" lastClr="000000"/>
                </a:solidFill>
                <a:cs typeface="Segoe UI"/>
              </a:rPr>
              <a:t>Education.</a:t>
            </a:r>
            <a:r>
              <a:rPr lang="en-US" sz="1400" kern="0" spc="-9" dirty="0">
                <a:solidFill>
                  <a:sysClr val="windowText" lastClr="000000"/>
                </a:solidFill>
                <a:cs typeface="Segoe UI"/>
              </a:rPr>
              <a:t> </a:t>
            </a:r>
            <a:r>
              <a:rPr lang="en-US" sz="1400" kern="0" dirty="0">
                <a:solidFill>
                  <a:sysClr val="windowText" lastClr="000000"/>
                </a:solidFill>
                <a:cs typeface="Segoe UI"/>
              </a:rPr>
              <a:t>April</a:t>
            </a:r>
            <a:r>
              <a:rPr lang="en-US" sz="1400" kern="0" spc="-9" dirty="0">
                <a:solidFill>
                  <a:sysClr val="windowText" lastClr="000000"/>
                </a:solidFill>
                <a:cs typeface="Segoe UI"/>
              </a:rPr>
              <a:t> </a:t>
            </a:r>
            <a:r>
              <a:rPr lang="en-US" sz="1400" kern="0" spc="-18" dirty="0">
                <a:solidFill>
                  <a:sysClr val="windowText" lastClr="000000"/>
                </a:solidFill>
                <a:cs typeface="Segoe UI"/>
              </a:rPr>
              <a:t>2019</a:t>
            </a:r>
            <a:endParaRPr lang="en-US" sz="1400" kern="0" dirty="0">
              <a:solidFill>
                <a:sysClr val="windowText" lastClr="000000"/>
              </a:solidFill>
              <a:cs typeface="Segoe UI"/>
            </a:endParaRPr>
          </a:p>
          <a:p>
            <a:pPr marL="293049" indent="-281843" defTabSz="806867">
              <a:spcBef>
                <a:spcPts val="622"/>
              </a:spcBef>
              <a:buClr>
                <a:srgbClr val="EF7E08"/>
              </a:buClr>
              <a:buFontTx/>
              <a:buAutoNum type="arabicPeriod"/>
              <a:tabLst>
                <a:tab pos="293049" algn="l"/>
                <a:tab pos="293610" algn="l"/>
              </a:tabLst>
            </a:pP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CHDP</a:t>
            </a:r>
            <a:r>
              <a:rPr lang="en-US" sz="1400" u="sng" kern="0" spc="-44"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Health</a:t>
            </a:r>
            <a:r>
              <a:rPr lang="en-US" sz="1400" u="sng" kern="0" spc="-18"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Assessment</a:t>
            </a:r>
            <a:r>
              <a:rPr lang="en-US" sz="1400" u="sng" kern="0" spc="9"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Guideline</a:t>
            </a:r>
            <a:r>
              <a:rPr lang="en-US" sz="1400" u="sng" kern="0" spc="-35"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(HAG)</a:t>
            </a:r>
            <a:r>
              <a:rPr lang="en-US" sz="1400" u="sng" kern="0" spc="-31"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#27</a:t>
            </a:r>
            <a:r>
              <a:rPr lang="en-US" sz="1400" u="sng" kern="0" spc="-13"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Vision</a:t>
            </a:r>
            <a:r>
              <a:rPr lang="en-US" sz="1400" u="sng" kern="0" spc="-26"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 </a:t>
            </a:r>
            <a:r>
              <a:rPr lang="en-US" sz="1400" u="sng" kern="0" spc="-9" dirty="0">
                <a:solidFill>
                  <a:srgbClr val="0070C0"/>
                </a:solidFill>
                <a:uFill>
                  <a:solidFill>
                    <a:srgbClr val="6B9F24"/>
                  </a:solidFill>
                </a:uFill>
                <a:cs typeface="Segoe UI"/>
                <a:hlinkClick r:id="rId10">
                  <a:extLst>
                    <a:ext uri="{A12FA001-AC4F-418D-AE19-62706E023703}">
                      <ahyp:hlinkClr xmlns:ahyp="http://schemas.microsoft.com/office/drawing/2018/hyperlinkcolor" val="tx"/>
                    </a:ext>
                  </a:extLst>
                </a:hlinkClick>
              </a:rPr>
              <a:t>Screening</a:t>
            </a:r>
            <a:endParaRPr lang="en-US" sz="1400" kern="0" dirty="0">
              <a:solidFill>
                <a:srgbClr val="0070C0"/>
              </a:solidFill>
              <a:cs typeface="Segoe UI"/>
            </a:endParaRPr>
          </a:p>
        </p:txBody>
      </p:sp>
      <p:sp>
        <p:nvSpPr>
          <p:cNvPr id="4" name="object 4"/>
          <p:cNvSpPr txBox="1">
            <a:spLocks noGrp="1"/>
          </p:cNvSpPr>
          <p:nvPr>
            <p:ph type="ftr" sz="quarter" idx="4294967295"/>
          </p:nvPr>
        </p:nvSpPr>
        <p:spPr>
          <a:xfrm>
            <a:off x="1069339" y="6444636"/>
            <a:ext cx="704850"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12700">
              <a:lnSpc>
                <a:spcPts val="1425"/>
              </a:lnSpc>
            </a:pPr>
            <a:r>
              <a:rPr lang="en-US" spc="-10" dirty="0"/>
              <a:t>7/14/2017</a:t>
            </a:r>
            <a:endParaRPr spc="-10" dirty="0"/>
          </a:p>
        </p:txBody>
      </p:sp>
      <p:sp>
        <p:nvSpPr>
          <p:cNvPr id="5" name="object 5"/>
          <p:cNvSpPr txBox="1">
            <a:spLocks noGrp="1"/>
          </p:cNvSpPr>
          <p:nvPr>
            <p:ph type="sldNum" sz="quarter" idx="4294967295"/>
          </p:nvPr>
        </p:nvSpPr>
        <p:spPr>
          <a:xfrm>
            <a:off x="8385047" y="6444636"/>
            <a:ext cx="259715" cy="196215"/>
          </a:xfrm>
          <a:prstGeom prst="rect">
            <a:avLst/>
          </a:prstGeom>
        </p:spPr>
        <p:txBody>
          <a:bodyPr vert="horz" wrap="square" lIns="0" tIns="0" rIns="0" bIns="0" rtlCol="0">
            <a:spAutoFit/>
          </a:bodyPr>
          <a:lstStyle>
            <a:defPPr>
              <a:defRPr kern="0"/>
            </a:defPPr>
            <a:lvl1pPr>
              <a:defRPr sz="1200" b="0" i="0">
                <a:solidFill>
                  <a:srgbClr val="8F8F8F"/>
                </a:solidFill>
                <a:latin typeface="Arial"/>
                <a:cs typeface="Arial"/>
              </a:defRPr>
            </a:lvl1pPr>
          </a:lstStyle>
          <a:p>
            <a:pPr marL="38100">
              <a:lnSpc>
                <a:spcPts val="1425"/>
              </a:lnSpc>
            </a:pPr>
            <a:fld id="{81D60167-4931-47E6-BA6A-407CBD079E47}" type="slidenum">
              <a:rPr lang="en-US" spc="-25" smtClean="0"/>
              <a:pPr marL="38100">
                <a:lnSpc>
                  <a:spcPts val="1425"/>
                </a:lnSpc>
              </a:pPr>
              <a:t>43</a:t>
            </a:fld>
            <a:endParaRPr spc="-25" dirty="0"/>
          </a:p>
        </p:txBody>
      </p:sp>
      <p:sp>
        <p:nvSpPr>
          <p:cNvPr id="3" name="object 3"/>
          <p:cNvSpPr txBox="1">
            <a:spLocks noGrp="1"/>
          </p:cNvSpPr>
          <p:nvPr>
            <p:ph type="title"/>
          </p:nvPr>
        </p:nvSpPr>
        <p:spPr>
          <a:xfrm>
            <a:off x="214483" y="-38987"/>
            <a:ext cx="10978219" cy="904477"/>
          </a:xfrm>
          <a:prstGeom prst="rect">
            <a:avLst/>
          </a:prstGeom>
        </p:spPr>
        <p:txBody>
          <a:bodyPr vert="horz" wrap="square" lIns="0" tIns="286130" rIns="0" bIns="0" rtlCol="0" anchor="t" anchorCtr="0">
            <a:spAutoFit/>
          </a:bodyPr>
          <a:lstStyle/>
          <a:p>
            <a:pPr marL="704215">
              <a:lnSpc>
                <a:spcPct val="100000"/>
              </a:lnSpc>
              <a:spcBef>
                <a:spcPts val="105"/>
              </a:spcBef>
            </a:pPr>
            <a:r>
              <a:rPr sz="4000" b="1" dirty="0">
                <a:solidFill>
                  <a:schemeClr val="accent5">
                    <a:lumMod val="75000"/>
                  </a:schemeClr>
                </a:solidFill>
              </a:rPr>
              <a:t>References</a:t>
            </a:r>
            <a:r>
              <a:rPr sz="4000" b="1" spc="-35" dirty="0">
                <a:solidFill>
                  <a:schemeClr val="accent5">
                    <a:lumMod val="75000"/>
                  </a:schemeClr>
                </a:solidFill>
              </a:rPr>
              <a:t> </a:t>
            </a:r>
            <a:r>
              <a:rPr sz="4000" b="1" dirty="0">
                <a:solidFill>
                  <a:schemeClr val="accent5">
                    <a:lumMod val="75000"/>
                  </a:schemeClr>
                </a:solidFill>
              </a:rPr>
              <a:t>and </a:t>
            </a:r>
            <a:r>
              <a:rPr sz="4000" b="1" spc="-10" dirty="0">
                <a:solidFill>
                  <a:schemeClr val="accent5">
                    <a:lumMod val="75000"/>
                  </a:schemeClr>
                </a:solidFill>
              </a:rPr>
              <a:t>Links</a:t>
            </a:r>
          </a:p>
        </p:txBody>
      </p:sp>
    </p:spTree>
    <p:extLst>
      <p:ext uri="{BB962C8B-B14F-4D97-AF65-F5344CB8AC3E}">
        <p14:creationId xmlns:p14="http://schemas.microsoft.com/office/powerpoint/2010/main" val="175999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1595" y="2679586"/>
            <a:ext cx="6065680" cy="749414"/>
          </a:xfrm>
          <a:prstGeom prst="rect">
            <a:avLst/>
          </a:prstGeom>
        </p:spPr>
        <p:txBody>
          <a:bodyPr vert="horz" wrap="square" lIns="0" tIns="10646" rIns="0" bIns="0" rtlCol="0">
            <a:spAutoFit/>
          </a:bodyPr>
          <a:lstStyle/>
          <a:p>
            <a:pPr marL="11206">
              <a:spcBef>
                <a:spcPts val="84"/>
              </a:spcBef>
            </a:pPr>
            <a:r>
              <a:rPr sz="4800" b="1" spc="-18" dirty="0">
                <a:solidFill>
                  <a:schemeClr val="accent5">
                    <a:lumMod val="75000"/>
                  </a:schemeClr>
                </a:solidFill>
              </a:rPr>
              <a:t>Post</a:t>
            </a:r>
            <a:r>
              <a:rPr sz="4800" b="1" spc="-224" dirty="0">
                <a:solidFill>
                  <a:schemeClr val="accent5">
                    <a:lumMod val="75000"/>
                  </a:schemeClr>
                </a:solidFill>
              </a:rPr>
              <a:t> </a:t>
            </a:r>
            <a:r>
              <a:rPr sz="4800" b="1" spc="-18" dirty="0">
                <a:solidFill>
                  <a:schemeClr val="accent5">
                    <a:lumMod val="75000"/>
                  </a:schemeClr>
                </a:solidFill>
              </a:rPr>
              <a:t>Test</a:t>
            </a:r>
            <a:r>
              <a:rPr sz="4800" b="1" spc="-221" dirty="0">
                <a:solidFill>
                  <a:schemeClr val="accent5">
                    <a:lumMod val="75000"/>
                  </a:schemeClr>
                </a:solidFill>
              </a:rPr>
              <a:t> </a:t>
            </a:r>
            <a:r>
              <a:rPr sz="4800" b="1" spc="-9" dirty="0">
                <a:solidFill>
                  <a:schemeClr val="accent5">
                    <a:lumMod val="75000"/>
                  </a:schemeClr>
                </a:solidFill>
              </a:rPr>
              <a:t>and</a:t>
            </a:r>
            <a:r>
              <a:rPr sz="4800" b="1" spc="-229" dirty="0">
                <a:solidFill>
                  <a:schemeClr val="accent5">
                    <a:lumMod val="75000"/>
                  </a:schemeClr>
                </a:solidFill>
              </a:rPr>
              <a:t> </a:t>
            </a:r>
            <a:r>
              <a:rPr sz="4800" b="1" spc="-18" dirty="0">
                <a:solidFill>
                  <a:schemeClr val="accent5">
                    <a:lumMod val="75000"/>
                  </a:schemeClr>
                </a:solidFill>
              </a:rPr>
              <a:t>Practice</a:t>
            </a:r>
            <a:endParaRPr sz="4800" b="1" dirty="0">
              <a:solidFill>
                <a:schemeClr val="accent5">
                  <a:lumMod val="75000"/>
                </a:schemeClr>
              </a:solidFill>
            </a:endParaRPr>
          </a:p>
        </p:txBody>
      </p:sp>
      <p:sp>
        <p:nvSpPr>
          <p:cNvPr id="3" name="object 3"/>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44</a:t>
            </a:fld>
            <a:endParaRPr kern="0" spc="-22" dirty="0">
              <a:solidFill>
                <a:prstClr val="white"/>
              </a:solidFill>
            </a:endParaRPr>
          </a:p>
        </p:txBody>
      </p:sp>
      <p:sp>
        <p:nvSpPr>
          <p:cNvPr id="4" name="object 4"/>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5" name="object 5"/>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816" y="406642"/>
            <a:ext cx="1867460" cy="565313"/>
          </a:xfrm>
          <a:prstGeom prst="rect">
            <a:avLst/>
          </a:prstGeom>
        </p:spPr>
        <p:txBody>
          <a:bodyPr vert="horz" wrap="square" lIns="0" tIns="11206" rIns="0" bIns="0" rtlCol="0">
            <a:spAutoFit/>
          </a:bodyPr>
          <a:lstStyle/>
          <a:p>
            <a:pPr marL="11206">
              <a:spcBef>
                <a:spcPts val="88"/>
              </a:spcBef>
            </a:pPr>
            <a:r>
              <a:rPr b="1" spc="-44" dirty="0">
                <a:solidFill>
                  <a:schemeClr val="accent5">
                    <a:lumMod val="75000"/>
                  </a:schemeClr>
                </a:solidFill>
              </a:rPr>
              <a:t>Post-</a:t>
            </a:r>
            <a:r>
              <a:rPr b="1" spc="-35" dirty="0">
                <a:solidFill>
                  <a:schemeClr val="accent5">
                    <a:lumMod val="75000"/>
                  </a:schemeClr>
                </a:solidFill>
              </a:rPr>
              <a:t>Test</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45</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554816" y="1086715"/>
            <a:ext cx="8656544" cy="4261838"/>
          </a:xfrm>
          <a:prstGeom prst="rect">
            <a:avLst/>
          </a:prstGeom>
        </p:spPr>
        <p:txBody>
          <a:bodyPr vert="horz" wrap="square" lIns="0" tIns="11206" rIns="0" bIns="0" rtlCol="0">
            <a:spAutoFit/>
          </a:bodyPr>
          <a:lstStyle/>
          <a:p>
            <a:pPr marL="293049" indent="-281843" defTabSz="806867">
              <a:spcBef>
                <a:spcPts val="88"/>
              </a:spcBef>
              <a:buClr>
                <a:srgbClr val="EF7E08"/>
              </a:buClr>
              <a:buFontTx/>
              <a:buAutoNum type="arabicPeriod"/>
              <a:tabLst>
                <a:tab pos="293049" algn="l"/>
                <a:tab pos="293610" algn="l"/>
              </a:tabLst>
            </a:pPr>
            <a:r>
              <a:rPr sz="1588" kern="0" dirty="0">
                <a:solidFill>
                  <a:sysClr val="windowText" lastClr="000000"/>
                </a:solidFill>
                <a:cs typeface="Segoe UI"/>
              </a:rPr>
              <a:t>Visual</a:t>
            </a:r>
            <a:r>
              <a:rPr sz="1588" kern="0" spc="-40" dirty="0">
                <a:solidFill>
                  <a:sysClr val="windowText" lastClr="000000"/>
                </a:solidFill>
                <a:cs typeface="Segoe UI"/>
              </a:rPr>
              <a:t> </a:t>
            </a:r>
            <a:r>
              <a:rPr sz="1588" kern="0" dirty="0">
                <a:solidFill>
                  <a:sysClr val="windowText" lastClr="000000"/>
                </a:solidFill>
                <a:cs typeface="Segoe UI"/>
              </a:rPr>
              <a:t>acuity</a:t>
            </a:r>
            <a:r>
              <a:rPr sz="1588" kern="0" spc="-9" dirty="0">
                <a:solidFill>
                  <a:sysClr val="windowText" lastClr="000000"/>
                </a:solidFill>
                <a:cs typeface="Segoe UI"/>
              </a:rPr>
              <a:t> </a:t>
            </a:r>
            <a:r>
              <a:rPr sz="1588" kern="0" dirty="0">
                <a:solidFill>
                  <a:sysClr val="windowText" lastClr="000000"/>
                </a:solidFill>
                <a:cs typeface="Segoe UI"/>
              </a:rPr>
              <a:t>screening</a:t>
            </a:r>
            <a:r>
              <a:rPr sz="1588" kern="0" spc="-4" dirty="0">
                <a:solidFill>
                  <a:sysClr val="windowText" lastClr="000000"/>
                </a:solidFill>
                <a:cs typeface="Segoe UI"/>
              </a:rPr>
              <a:t> </a:t>
            </a:r>
            <a:r>
              <a:rPr sz="1588" kern="0" dirty="0">
                <a:solidFill>
                  <a:sysClr val="windowText" lastClr="000000"/>
                </a:solidFill>
                <a:cs typeface="Segoe UI"/>
              </a:rPr>
              <a:t>starts</a:t>
            </a:r>
            <a:r>
              <a:rPr sz="1588" kern="0" spc="-18" dirty="0">
                <a:solidFill>
                  <a:sysClr val="windowText" lastClr="000000"/>
                </a:solidFill>
                <a:cs typeface="Segoe UI"/>
              </a:rPr>
              <a:t> </a:t>
            </a:r>
            <a:r>
              <a:rPr sz="1588" kern="0" dirty="0">
                <a:solidFill>
                  <a:sysClr val="windowText" lastClr="000000"/>
                </a:solidFill>
                <a:cs typeface="Segoe UI"/>
              </a:rPr>
              <a:t>at</a:t>
            </a:r>
            <a:r>
              <a:rPr sz="1588" kern="0" spc="-9" dirty="0">
                <a:solidFill>
                  <a:sysClr val="windowText" lastClr="000000"/>
                </a:solidFill>
                <a:cs typeface="Segoe UI"/>
              </a:rPr>
              <a:t> </a:t>
            </a:r>
            <a:r>
              <a:rPr sz="1588" kern="0" dirty="0">
                <a:solidFill>
                  <a:sysClr val="windowText" lastClr="000000"/>
                </a:solidFill>
                <a:cs typeface="Segoe UI"/>
              </a:rPr>
              <a:t>what</a:t>
            </a:r>
            <a:r>
              <a:rPr sz="1588" kern="0" spc="-22" dirty="0">
                <a:solidFill>
                  <a:sysClr val="windowText" lastClr="000000"/>
                </a:solidFill>
                <a:cs typeface="Segoe UI"/>
              </a:rPr>
              <a:t> </a:t>
            </a:r>
            <a:r>
              <a:rPr sz="1588" kern="0" spc="-18" dirty="0">
                <a:solidFill>
                  <a:sysClr val="windowText" lastClr="000000"/>
                </a:solidFill>
                <a:cs typeface="Segoe UI"/>
              </a:rPr>
              <a:t>age?</a:t>
            </a:r>
            <a:endParaRPr sz="1588" kern="0" dirty="0">
              <a:solidFill>
                <a:sysClr val="windowText" lastClr="000000"/>
              </a:solidFill>
              <a:cs typeface="Segoe UI"/>
            </a:endParaRPr>
          </a:p>
          <a:p>
            <a:pPr marL="667346" lvl="1" indent="-253266" defTabSz="806867">
              <a:spcBef>
                <a:spcPts val="4"/>
              </a:spcBef>
              <a:buClr>
                <a:srgbClr val="B45F06"/>
              </a:buClr>
              <a:buFontTx/>
              <a:buAutoNum type="alphaLcPeriod"/>
              <a:tabLst>
                <a:tab pos="667346" algn="l"/>
                <a:tab pos="667906" algn="l"/>
              </a:tabLst>
            </a:pPr>
            <a:r>
              <a:rPr sz="1412" kern="0" dirty="0">
                <a:solidFill>
                  <a:sysClr val="windowText" lastClr="000000"/>
                </a:solidFill>
                <a:cs typeface="Segoe UI"/>
              </a:rPr>
              <a:t>At</a:t>
            </a:r>
            <a:r>
              <a:rPr sz="1412" kern="0" spc="-40" dirty="0">
                <a:solidFill>
                  <a:sysClr val="windowText" lastClr="000000"/>
                </a:solidFill>
                <a:cs typeface="Segoe UI"/>
              </a:rPr>
              <a:t> </a:t>
            </a:r>
            <a:r>
              <a:rPr sz="1412" kern="0" spc="-9" dirty="0">
                <a:solidFill>
                  <a:sysClr val="windowText" lastClr="000000"/>
                </a:solidFill>
                <a:cs typeface="Segoe UI"/>
              </a:rPr>
              <a:t>birth</a:t>
            </a:r>
            <a:endParaRPr sz="1412" kern="0" dirty="0">
              <a:solidFill>
                <a:sysClr val="windowText" lastClr="000000"/>
              </a:solidFill>
              <a:cs typeface="Segoe UI"/>
            </a:endParaRPr>
          </a:p>
          <a:p>
            <a:pPr marL="667346" lvl="1" indent="-253266" defTabSz="806867">
              <a:buClr>
                <a:srgbClr val="B45F06"/>
              </a:buClr>
              <a:buFontTx/>
              <a:buAutoNum type="alphaLcPeriod"/>
              <a:tabLst>
                <a:tab pos="667906" algn="l"/>
              </a:tabLst>
            </a:pPr>
            <a:r>
              <a:rPr sz="1412" kern="0" dirty="0">
                <a:solidFill>
                  <a:sysClr val="windowText" lastClr="000000"/>
                </a:solidFill>
                <a:cs typeface="Segoe UI"/>
              </a:rPr>
              <a:t>2</a:t>
            </a:r>
            <a:r>
              <a:rPr sz="1412" kern="0" spc="-13" dirty="0">
                <a:solidFill>
                  <a:sysClr val="windowText" lastClr="000000"/>
                </a:solidFill>
                <a:cs typeface="Segoe UI"/>
              </a:rPr>
              <a:t> </a:t>
            </a:r>
            <a:r>
              <a:rPr sz="1412" kern="0" spc="-9" dirty="0">
                <a:solidFill>
                  <a:sysClr val="windowText" lastClr="000000"/>
                </a:solidFill>
                <a:cs typeface="Segoe UI"/>
              </a:rPr>
              <a:t>years</a:t>
            </a:r>
            <a:endParaRPr sz="1412" kern="0" dirty="0">
              <a:solidFill>
                <a:sysClr val="windowText" lastClr="000000"/>
              </a:solidFill>
              <a:cs typeface="Segoe UI"/>
            </a:endParaRPr>
          </a:p>
          <a:p>
            <a:pPr marL="667346" lvl="1" indent="-253266" defTabSz="806867">
              <a:buClr>
                <a:srgbClr val="B45F06"/>
              </a:buClr>
              <a:buFontTx/>
              <a:buAutoNum type="alphaLcPeriod"/>
              <a:tabLst>
                <a:tab pos="667346" algn="l"/>
                <a:tab pos="667906" algn="l"/>
              </a:tabLst>
            </a:pPr>
            <a:r>
              <a:rPr sz="1412" kern="0" dirty="0">
                <a:solidFill>
                  <a:srgbClr val="333333"/>
                </a:solidFill>
                <a:cs typeface="Segoe UI"/>
              </a:rPr>
              <a:t>3</a:t>
            </a:r>
            <a:r>
              <a:rPr sz="1412" kern="0" spc="-13" dirty="0">
                <a:solidFill>
                  <a:srgbClr val="333333"/>
                </a:solidFill>
                <a:cs typeface="Segoe UI"/>
              </a:rPr>
              <a:t> </a:t>
            </a:r>
            <a:r>
              <a:rPr sz="1412" kern="0" spc="-9" dirty="0">
                <a:solidFill>
                  <a:srgbClr val="333333"/>
                </a:solidFill>
                <a:cs typeface="Segoe UI"/>
              </a:rPr>
              <a:t>years</a:t>
            </a:r>
            <a:endParaRPr sz="1412" kern="0" dirty="0">
              <a:solidFill>
                <a:srgbClr val="333333"/>
              </a:solidFill>
              <a:cs typeface="Segoe UI"/>
            </a:endParaRPr>
          </a:p>
          <a:p>
            <a:pPr marL="667346" lvl="1" indent="-253266" defTabSz="806867">
              <a:buClr>
                <a:srgbClr val="B45F06"/>
              </a:buClr>
              <a:buFontTx/>
              <a:buAutoNum type="alphaLcPeriod"/>
              <a:tabLst>
                <a:tab pos="667906" algn="l"/>
              </a:tabLst>
            </a:pPr>
            <a:r>
              <a:rPr sz="1412" kern="0" dirty="0">
                <a:solidFill>
                  <a:sysClr val="windowText" lastClr="000000"/>
                </a:solidFill>
                <a:cs typeface="Segoe UI"/>
              </a:rPr>
              <a:t>5</a:t>
            </a:r>
            <a:r>
              <a:rPr sz="1412" kern="0" spc="-13" dirty="0">
                <a:solidFill>
                  <a:sysClr val="windowText" lastClr="000000"/>
                </a:solidFill>
                <a:cs typeface="Segoe UI"/>
              </a:rPr>
              <a:t> </a:t>
            </a:r>
            <a:r>
              <a:rPr sz="1412" kern="0" spc="-9" dirty="0">
                <a:solidFill>
                  <a:sysClr val="windowText" lastClr="000000"/>
                </a:solidFill>
                <a:cs typeface="Segoe UI"/>
              </a:rPr>
              <a:t>years</a:t>
            </a:r>
            <a:endParaRPr sz="1412" kern="0" dirty="0">
              <a:solidFill>
                <a:sysClr val="windowText" lastClr="000000"/>
              </a:solidFill>
              <a:cs typeface="Segoe UI"/>
            </a:endParaRPr>
          </a:p>
          <a:p>
            <a:pPr marL="293049" indent="-281843" defTabSz="806867">
              <a:spcBef>
                <a:spcPts val="609"/>
              </a:spcBef>
              <a:buClr>
                <a:srgbClr val="EF7E08"/>
              </a:buClr>
              <a:buFontTx/>
              <a:buAutoNum type="arabicPeriod"/>
              <a:tabLst>
                <a:tab pos="293049" algn="l"/>
                <a:tab pos="293610" algn="l"/>
              </a:tabLst>
            </a:pPr>
            <a:r>
              <a:rPr sz="1588" kern="0" dirty="0">
                <a:solidFill>
                  <a:sysClr val="windowText" lastClr="000000"/>
                </a:solidFill>
                <a:cs typeface="Segoe UI"/>
              </a:rPr>
              <a:t>Which</a:t>
            </a:r>
            <a:r>
              <a:rPr sz="1588" kern="0" spc="-44" dirty="0">
                <a:solidFill>
                  <a:sysClr val="windowText" lastClr="000000"/>
                </a:solidFill>
                <a:cs typeface="Segoe UI"/>
              </a:rPr>
              <a:t> </a:t>
            </a:r>
            <a:r>
              <a:rPr sz="1588" kern="0" dirty="0">
                <a:solidFill>
                  <a:sysClr val="windowText" lastClr="000000"/>
                </a:solidFill>
                <a:cs typeface="Segoe UI"/>
              </a:rPr>
              <a:t>of</a:t>
            </a:r>
            <a:r>
              <a:rPr sz="1588" kern="0" spc="-31" dirty="0">
                <a:solidFill>
                  <a:sysClr val="windowText" lastClr="000000"/>
                </a:solidFill>
                <a:cs typeface="Segoe UI"/>
              </a:rPr>
              <a:t> </a:t>
            </a:r>
            <a:r>
              <a:rPr sz="1588" kern="0" dirty="0">
                <a:solidFill>
                  <a:sysClr val="windowText" lastClr="000000"/>
                </a:solidFill>
                <a:cs typeface="Segoe UI"/>
              </a:rPr>
              <a:t>the</a:t>
            </a:r>
            <a:r>
              <a:rPr sz="1588" kern="0" spc="-44" dirty="0">
                <a:solidFill>
                  <a:sysClr val="windowText" lastClr="000000"/>
                </a:solidFill>
                <a:cs typeface="Segoe UI"/>
              </a:rPr>
              <a:t> </a:t>
            </a:r>
            <a:r>
              <a:rPr sz="1588" kern="0" dirty="0">
                <a:solidFill>
                  <a:sysClr val="windowText" lastClr="000000"/>
                </a:solidFill>
                <a:cs typeface="Segoe UI"/>
              </a:rPr>
              <a:t>following</a:t>
            </a:r>
            <a:r>
              <a:rPr sz="1588" kern="0" spc="-31" dirty="0">
                <a:solidFill>
                  <a:sysClr val="windowText" lastClr="000000"/>
                </a:solidFill>
                <a:cs typeface="Segoe UI"/>
              </a:rPr>
              <a:t> </a:t>
            </a:r>
            <a:r>
              <a:rPr sz="1588" kern="0" dirty="0">
                <a:solidFill>
                  <a:sysClr val="windowText" lastClr="000000"/>
                </a:solidFill>
                <a:cs typeface="Segoe UI"/>
              </a:rPr>
              <a:t>are</a:t>
            </a:r>
            <a:r>
              <a:rPr sz="1588" kern="0" spc="-40" dirty="0">
                <a:solidFill>
                  <a:sysClr val="windowText" lastClr="000000"/>
                </a:solidFill>
                <a:cs typeface="Segoe UI"/>
              </a:rPr>
              <a:t> </a:t>
            </a:r>
            <a:r>
              <a:rPr sz="1588" kern="0" dirty="0">
                <a:solidFill>
                  <a:sysClr val="windowText" lastClr="000000"/>
                </a:solidFill>
                <a:cs typeface="Segoe UI"/>
              </a:rPr>
              <a:t>NOT</a:t>
            </a:r>
            <a:r>
              <a:rPr sz="1588" kern="0" spc="-26" dirty="0">
                <a:solidFill>
                  <a:sysClr val="windowText" lastClr="000000"/>
                </a:solidFill>
                <a:cs typeface="Segoe UI"/>
              </a:rPr>
              <a:t> </a:t>
            </a:r>
            <a:r>
              <a:rPr sz="1588" kern="0" dirty="0">
                <a:solidFill>
                  <a:sysClr val="windowText" lastClr="000000"/>
                </a:solidFill>
                <a:cs typeface="Segoe UI"/>
              </a:rPr>
              <a:t>requirements</a:t>
            </a:r>
            <a:r>
              <a:rPr sz="1588" kern="0" spc="-26" dirty="0">
                <a:solidFill>
                  <a:sysClr val="windowText" lastClr="000000"/>
                </a:solidFill>
                <a:cs typeface="Segoe UI"/>
              </a:rPr>
              <a:t> </a:t>
            </a:r>
            <a:r>
              <a:rPr sz="1588" kern="0" dirty="0">
                <a:solidFill>
                  <a:sysClr val="windowText" lastClr="000000"/>
                </a:solidFill>
                <a:cs typeface="Segoe UI"/>
              </a:rPr>
              <a:t>for</a:t>
            </a:r>
            <a:r>
              <a:rPr sz="1588" kern="0" spc="-44" dirty="0">
                <a:solidFill>
                  <a:sysClr val="windowText" lastClr="000000"/>
                </a:solidFill>
                <a:cs typeface="Segoe UI"/>
              </a:rPr>
              <a:t> </a:t>
            </a:r>
            <a:r>
              <a:rPr sz="1588" kern="0" dirty="0">
                <a:solidFill>
                  <a:sysClr val="windowText" lastClr="000000"/>
                </a:solidFill>
                <a:cs typeface="Segoe UI"/>
              </a:rPr>
              <a:t>conducting</a:t>
            </a:r>
            <a:r>
              <a:rPr sz="1588" kern="0" spc="-31" dirty="0">
                <a:solidFill>
                  <a:sysClr val="windowText" lastClr="000000"/>
                </a:solidFill>
                <a:cs typeface="Segoe UI"/>
              </a:rPr>
              <a:t> </a:t>
            </a:r>
            <a:r>
              <a:rPr sz="1588" kern="0" dirty="0">
                <a:solidFill>
                  <a:sysClr val="windowText" lastClr="000000"/>
                </a:solidFill>
                <a:cs typeface="Segoe UI"/>
              </a:rPr>
              <a:t>visual</a:t>
            </a:r>
            <a:r>
              <a:rPr sz="1588" kern="0" spc="-44" dirty="0">
                <a:solidFill>
                  <a:sysClr val="windowText" lastClr="000000"/>
                </a:solidFill>
                <a:cs typeface="Segoe UI"/>
              </a:rPr>
              <a:t> </a:t>
            </a:r>
            <a:r>
              <a:rPr sz="1588" kern="0" dirty="0">
                <a:solidFill>
                  <a:sysClr val="windowText" lastClr="000000"/>
                </a:solidFill>
                <a:cs typeface="Segoe UI"/>
              </a:rPr>
              <a:t>acuity</a:t>
            </a:r>
            <a:r>
              <a:rPr sz="1588" kern="0" spc="-13" dirty="0">
                <a:solidFill>
                  <a:sysClr val="windowText" lastClr="000000"/>
                </a:solidFill>
                <a:cs typeface="Segoe UI"/>
              </a:rPr>
              <a:t> </a:t>
            </a:r>
            <a:r>
              <a:rPr sz="1588" kern="0" spc="-9" dirty="0">
                <a:solidFill>
                  <a:sysClr val="windowText" lastClr="000000"/>
                </a:solidFill>
                <a:cs typeface="Segoe UI"/>
              </a:rPr>
              <a:t>screening?</a:t>
            </a:r>
            <a:endParaRPr sz="1588" kern="0" dirty="0">
              <a:solidFill>
                <a:sysClr val="windowText" lastClr="000000"/>
              </a:solidFill>
              <a:cs typeface="Segoe UI"/>
            </a:endParaRPr>
          </a:p>
          <a:p>
            <a:pPr marL="667346" lvl="1" indent="-253266" defTabSz="806867">
              <a:spcBef>
                <a:spcPts val="9"/>
              </a:spcBef>
              <a:buClr>
                <a:srgbClr val="B45F06"/>
              </a:buClr>
              <a:buFontTx/>
              <a:buAutoNum type="alphaLcPeriod"/>
              <a:tabLst>
                <a:tab pos="667346" algn="l"/>
                <a:tab pos="667906" algn="l"/>
              </a:tabLst>
            </a:pPr>
            <a:r>
              <a:rPr sz="1412" kern="0" dirty="0">
                <a:solidFill>
                  <a:sysClr val="windowText" lastClr="000000"/>
                </a:solidFill>
                <a:cs typeface="Segoe UI"/>
              </a:rPr>
              <a:t>A</a:t>
            </a:r>
            <a:r>
              <a:rPr sz="1412" kern="0" spc="4" dirty="0">
                <a:solidFill>
                  <a:sysClr val="windowText" lastClr="000000"/>
                </a:solidFill>
                <a:cs typeface="Segoe UI"/>
              </a:rPr>
              <a:t> </a:t>
            </a:r>
            <a:r>
              <a:rPr sz="1412" kern="0" spc="-18" dirty="0">
                <a:solidFill>
                  <a:sysClr val="windowText" lastClr="000000"/>
                </a:solidFill>
                <a:cs typeface="Segoe UI"/>
              </a:rPr>
              <a:t>well-</a:t>
            </a:r>
            <a:r>
              <a:rPr sz="1412" kern="0" dirty="0">
                <a:solidFill>
                  <a:sysClr val="windowText" lastClr="000000"/>
                </a:solidFill>
                <a:cs typeface="Segoe UI"/>
              </a:rPr>
              <a:t>lit</a:t>
            </a:r>
            <a:r>
              <a:rPr sz="1412" kern="0" spc="18" dirty="0">
                <a:solidFill>
                  <a:sysClr val="windowText" lastClr="000000"/>
                </a:solidFill>
                <a:cs typeface="Segoe UI"/>
              </a:rPr>
              <a:t> </a:t>
            </a:r>
            <a:r>
              <a:rPr sz="1412" kern="0" spc="-18" dirty="0">
                <a:solidFill>
                  <a:sysClr val="windowText" lastClr="000000"/>
                </a:solidFill>
                <a:cs typeface="Segoe UI"/>
              </a:rPr>
              <a:t>room</a:t>
            </a:r>
            <a:endParaRPr sz="1412" kern="0" dirty="0">
              <a:solidFill>
                <a:sysClr val="windowText" lastClr="000000"/>
              </a:solidFill>
              <a:cs typeface="Segoe UI"/>
            </a:endParaRPr>
          </a:p>
          <a:p>
            <a:pPr marL="667346" lvl="1" indent="-253827" defTabSz="806867">
              <a:buClr>
                <a:srgbClr val="B45F06"/>
              </a:buClr>
              <a:buFontTx/>
              <a:buAutoNum type="alphaLcPeriod"/>
              <a:tabLst>
                <a:tab pos="667906" algn="l"/>
              </a:tabLst>
            </a:pPr>
            <a:r>
              <a:rPr sz="1412" kern="0" dirty="0">
                <a:solidFill>
                  <a:sysClr val="windowText" lastClr="000000"/>
                </a:solidFill>
                <a:cs typeface="Segoe UI"/>
              </a:rPr>
              <a:t>Absence</a:t>
            </a:r>
            <a:r>
              <a:rPr sz="1412" kern="0" spc="-35" dirty="0">
                <a:solidFill>
                  <a:sysClr val="windowText" lastClr="000000"/>
                </a:solidFill>
                <a:cs typeface="Segoe UI"/>
              </a:rPr>
              <a:t> </a:t>
            </a:r>
            <a:r>
              <a:rPr sz="1412" kern="0" dirty="0">
                <a:solidFill>
                  <a:sysClr val="windowText" lastClr="000000"/>
                </a:solidFill>
                <a:cs typeface="Segoe UI"/>
              </a:rPr>
              <a:t>of</a:t>
            </a:r>
            <a:r>
              <a:rPr sz="1412" kern="0" spc="-49" dirty="0">
                <a:solidFill>
                  <a:sysClr val="windowText" lastClr="000000"/>
                </a:solidFill>
                <a:cs typeface="Segoe UI"/>
              </a:rPr>
              <a:t> </a:t>
            </a:r>
            <a:r>
              <a:rPr sz="1412" kern="0" dirty="0">
                <a:solidFill>
                  <a:sysClr val="windowText" lastClr="000000"/>
                </a:solidFill>
                <a:cs typeface="Segoe UI"/>
              </a:rPr>
              <a:t>visual</a:t>
            </a:r>
            <a:r>
              <a:rPr sz="1412" kern="0" spc="-44" dirty="0">
                <a:solidFill>
                  <a:sysClr val="windowText" lastClr="000000"/>
                </a:solidFill>
                <a:cs typeface="Segoe UI"/>
              </a:rPr>
              <a:t> </a:t>
            </a:r>
            <a:r>
              <a:rPr sz="1412" kern="0" dirty="0">
                <a:solidFill>
                  <a:sysClr val="windowText" lastClr="000000"/>
                </a:solidFill>
                <a:cs typeface="Segoe UI"/>
              </a:rPr>
              <a:t>and</a:t>
            </a:r>
            <a:r>
              <a:rPr sz="1412" kern="0" spc="-49" dirty="0">
                <a:solidFill>
                  <a:sysClr val="windowText" lastClr="000000"/>
                </a:solidFill>
                <a:cs typeface="Segoe UI"/>
              </a:rPr>
              <a:t> </a:t>
            </a:r>
            <a:r>
              <a:rPr sz="1412" kern="0" dirty="0">
                <a:solidFill>
                  <a:sysClr val="windowText" lastClr="000000"/>
                </a:solidFill>
                <a:cs typeface="Segoe UI"/>
              </a:rPr>
              <a:t>auditory</a:t>
            </a:r>
            <a:r>
              <a:rPr sz="1412" kern="0" spc="-35" dirty="0">
                <a:solidFill>
                  <a:sysClr val="windowText" lastClr="000000"/>
                </a:solidFill>
                <a:cs typeface="Segoe UI"/>
              </a:rPr>
              <a:t> </a:t>
            </a:r>
            <a:r>
              <a:rPr sz="1412" kern="0" spc="-9" dirty="0">
                <a:solidFill>
                  <a:sysClr val="windowText" lastClr="000000"/>
                </a:solidFill>
                <a:cs typeface="Segoe UI"/>
              </a:rPr>
              <a:t>distractions</a:t>
            </a:r>
            <a:endParaRPr sz="1412" kern="0" dirty="0">
              <a:solidFill>
                <a:sysClr val="windowText" lastClr="000000"/>
              </a:solidFill>
              <a:cs typeface="Segoe UI"/>
            </a:endParaRPr>
          </a:p>
          <a:p>
            <a:pPr marL="667346" lvl="1" indent="-253827" defTabSz="806867">
              <a:buClr>
                <a:srgbClr val="B45F06"/>
              </a:buClr>
              <a:buFontTx/>
              <a:buAutoNum type="alphaLcPeriod"/>
              <a:tabLst>
                <a:tab pos="667346" algn="l"/>
                <a:tab pos="667906" algn="l"/>
              </a:tabLst>
            </a:pPr>
            <a:r>
              <a:rPr sz="1412" kern="0" dirty="0">
                <a:solidFill>
                  <a:sysClr val="windowText" lastClr="000000"/>
                </a:solidFill>
                <a:cs typeface="Segoe UI"/>
              </a:rPr>
              <a:t>Eye</a:t>
            </a:r>
            <a:r>
              <a:rPr sz="1412" kern="0" spc="-26" dirty="0">
                <a:solidFill>
                  <a:sysClr val="windowText" lastClr="000000"/>
                </a:solidFill>
                <a:cs typeface="Segoe UI"/>
              </a:rPr>
              <a:t> </a:t>
            </a:r>
            <a:r>
              <a:rPr sz="1412" kern="0" dirty="0">
                <a:solidFill>
                  <a:sysClr val="windowText" lastClr="000000"/>
                </a:solidFill>
                <a:cs typeface="Segoe UI"/>
              </a:rPr>
              <a:t>chart</a:t>
            </a:r>
            <a:r>
              <a:rPr sz="1412" kern="0" spc="-40" dirty="0">
                <a:solidFill>
                  <a:sysClr val="windowText" lastClr="000000"/>
                </a:solidFill>
                <a:cs typeface="Segoe UI"/>
              </a:rPr>
              <a:t> </a:t>
            </a:r>
            <a:r>
              <a:rPr sz="1412" kern="0" dirty="0">
                <a:solidFill>
                  <a:sysClr val="windowText" lastClr="000000"/>
                </a:solidFill>
                <a:cs typeface="Segoe UI"/>
              </a:rPr>
              <a:t>should</a:t>
            </a:r>
            <a:r>
              <a:rPr sz="1412" kern="0" spc="-35" dirty="0">
                <a:solidFill>
                  <a:sysClr val="windowText" lastClr="000000"/>
                </a:solidFill>
                <a:cs typeface="Segoe UI"/>
              </a:rPr>
              <a:t> </a:t>
            </a:r>
            <a:r>
              <a:rPr sz="1412" kern="0" dirty="0">
                <a:solidFill>
                  <a:sysClr val="windowText" lastClr="000000"/>
                </a:solidFill>
                <a:cs typeface="Segoe UI"/>
              </a:rPr>
              <a:t>be</a:t>
            </a:r>
            <a:r>
              <a:rPr sz="1412" kern="0" spc="-31" dirty="0">
                <a:solidFill>
                  <a:sysClr val="windowText" lastClr="000000"/>
                </a:solidFill>
                <a:cs typeface="Segoe UI"/>
              </a:rPr>
              <a:t> </a:t>
            </a:r>
            <a:r>
              <a:rPr sz="1412" kern="0" dirty="0">
                <a:solidFill>
                  <a:sysClr val="windowText" lastClr="000000"/>
                </a:solidFill>
                <a:cs typeface="Segoe UI"/>
              </a:rPr>
              <a:t>at</a:t>
            </a:r>
            <a:r>
              <a:rPr sz="1412" kern="0" spc="-49" dirty="0">
                <a:solidFill>
                  <a:sysClr val="windowText" lastClr="000000"/>
                </a:solidFill>
                <a:cs typeface="Segoe UI"/>
              </a:rPr>
              <a:t> </a:t>
            </a:r>
            <a:r>
              <a:rPr sz="1412" kern="0" spc="-9" dirty="0">
                <a:solidFill>
                  <a:sysClr val="windowText" lastClr="000000"/>
                </a:solidFill>
                <a:cs typeface="Segoe UI"/>
              </a:rPr>
              <a:t>child’s</a:t>
            </a:r>
            <a:r>
              <a:rPr sz="1412" kern="0" spc="-31" dirty="0">
                <a:solidFill>
                  <a:sysClr val="windowText" lastClr="000000"/>
                </a:solidFill>
                <a:cs typeface="Segoe UI"/>
              </a:rPr>
              <a:t> </a:t>
            </a:r>
            <a:r>
              <a:rPr sz="1412" kern="0" dirty="0">
                <a:solidFill>
                  <a:sysClr val="windowText" lastClr="000000"/>
                </a:solidFill>
                <a:cs typeface="Segoe UI"/>
              </a:rPr>
              <a:t>eye</a:t>
            </a:r>
            <a:r>
              <a:rPr sz="1412" kern="0" spc="-31" dirty="0">
                <a:solidFill>
                  <a:sysClr val="windowText" lastClr="000000"/>
                </a:solidFill>
                <a:cs typeface="Segoe UI"/>
              </a:rPr>
              <a:t> </a:t>
            </a:r>
            <a:r>
              <a:rPr sz="1412" kern="0" spc="-9" dirty="0">
                <a:solidFill>
                  <a:sysClr val="windowText" lastClr="000000"/>
                </a:solidFill>
                <a:cs typeface="Segoe UI"/>
              </a:rPr>
              <a:t>level</a:t>
            </a:r>
            <a:endParaRPr sz="1412" kern="0" dirty="0">
              <a:solidFill>
                <a:sysClr val="windowText" lastClr="000000"/>
              </a:solidFill>
              <a:cs typeface="Segoe UI"/>
            </a:endParaRPr>
          </a:p>
          <a:p>
            <a:pPr marL="667346" lvl="1" indent="-253827" defTabSz="806867">
              <a:buClr>
                <a:srgbClr val="B45F06"/>
              </a:buClr>
              <a:buFontTx/>
              <a:buAutoNum type="alphaLcPeriod"/>
              <a:tabLst>
                <a:tab pos="667906" algn="l"/>
              </a:tabLst>
            </a:pPr>
            <a:r>
              <a:rPr sz="1412" kern="0" dirty="0">
                <a:solidFill>
                  <a:sysClr val="windowText" lastClr="000000"/>
                </a:solidFill>
                <a:cs typeface="Segoe UI"/>
              </a:rPr>
              <a:t>An</a:t>
            </a:r>
            <a:r>
              <a:rPr sz="1412" kern="0" spc="-18" dirty="0">
                <a:solidFill>
                  <a:sysClr val="windowText" lastClr="000000"/>
                </a:solidFill>
                <a:cs typeface="Segoe UI"/>
              </a:rPr>
              <a:t> </a:t>
            </a:r>
            <a:r>
              <a:rPr sz="1412" kern="0" spc="-9" dirty="0">
                <a:solidFill>
                  <a:sysClr val="windowText" lastClr="000000"/>
                </a:solidFill>
                <a:cs typeface="Segoe UI"/>
              </a:rPr>
              <a:t>ophthalmologist</a:t>
            </a:r>
            <a:endParaRPr sz="1412" kern="0" dirty="0">
              <a:solidFill>
                <a:sysClr val="windowText" lastClr="000000"/>
              </a:solidFill>
              <a:cs typeface="Segoe UI"/>
            </a:endParaRPr>
          </a:p>
          <a:p>
            <a:pPr marL="293049" indent="-281843" defTabSz="806867">
              <a:lnSpc>
                <a:spcPts val="1906"/>
              </a:lnSpc>
              <a:spcBef>
                <a:spcPts val="613"/>
              </a:spcBef>
              <a:buClr>
                <a:srgbClr val="EF7E08"/>
              </a:buClr>
              <a:buFontTx/>
              <a:buAutoNum type="arabicPeriod"/>
              <a:tabLst>
                <a:tab pos="293049" algn="l"/>
                <a:tab pos="293610" algn="l"/>
              </a:tabLst>
            </a:pPr>
            <a:r>
              <a:rPr sz="1588" kern="0" dirty="0">
                <a:solidFill>
                  <a:sysClr val="windowText" lastClr="000000"/>
                </a:solidFill>
                <a:cs typeface="Segoe UI"/>
              </a:rPr>
              <a:t>Eyes</a:t>
            </a:r>
            <a:r>
              <a:rPr sz="1588" kern="0" spc="-40" dirty="0">
                <a:solidFill>
                  <a:sysClr val="windowText" lastClr="000000"/>
                </a:solidFill>
                <a:cs typeface="Segoe UI"/>
              </a:rPr>
              <a:t> </a:t>
            </a:r>
            <a:r>
              <a:rPr sz="1588" kern="0" dirty="0">
                <a:solidFill>
                  <a:sysClr val="windowText" lastClr="000000"/>
                </a:solidFill>
                <a:cs typeface="Segoe UI"/>
              </a:rPr>
              <a:t>should</a:t>
            </a:r>
            <a:r>
              <a:rPr sz="1588" kern="0" spc="-40" dirty="0">
                <a:solidFill>
                  <a:sysClr val="windowText" lastClr="000000"/>
                </a:solidFill>
                <a:cs typeface="Segoe UI"/>
              </a:rPr>
              <a:t> </a:t>
            </a:r>
            <a:r>
              <a:rPr sz="1588" kern="0" dirty="0">
                <a:solidFill>
                  <a:sysClr val="windowText" lastClr="000000"/>
                </a:solidFill>
                <a:cs typeface="Segoe UI"/>
              </a:rPr>
              <a:t>be</a:t>
            </a:r>
            <a:r>
              <a:rPr sz="1588" kern="0" spc="-31" dirty="0">
                <a:solidFill>
                  <a:sysClr val="windowText" lastClr="000000"/>
                </a:solidFill>
                <a:cs typeface="Segoe UI"/>
              </a:rPr>
              <a:t> </a:t>
            </a:r>
            <a:r>
              <a:rPr sz="1588" kern="0" dirty="0">
                <a:solidFill>
                  <a:sysClr val="windowText" lastClr="000000"/>
                </a:solidFill>
                <a:cs typeface="Segoe UI"/>
              </a:rPr>
              <a:t>screened</a:t>
            </a:r>
            <a:r>
              <a:rPr sz="1588" kern="0" spc="-18" dirty="0">
                <a:solidFill>
                  <a:sysClr val="windowText" lastClr="000000"/>
                </a:solidFill>
                <a:cs typeface="Segoe UI"/>
              </a:rPr>
              <a:t> </a:t>
            </a:r>
            <a:r>
              <a:rPr sz="1588" kern="0" dirty="0">
                <a:solidFill>
                  <a:sysClr val="windowText" lastClr="000000"/>
                </a:solidFill>
                <a:cs typeface="Segoe UI"/>
              </a:rPr>
              <a:t>binocularly</a:t>
            </a:r>
            <a:r>
              <a:rPr sz="1588" kern="0" spc="-22" dirty="0">
                <a:solidFill>
                  <a:sysClr val="windowText" lastClr="000000"/>
                </a:solidFill>
                <a:cs typeface="Segoe UI"/>
              </a:rPr>
              <a:t> </a:t>
            </a:r>
            <a:r>
              <a:rPr sz="1588" kern="0" dirty="0">
                <a:solidFill>
                  <a:sysClr val="windowText" lastClr="000000"/>
                </a:solidFill>
                <a:cs typeface="Segoe UI"/>
              </a:rPr>
              <a:t>(both</a:t>
            </a:r>
            <a:r>
              <a:rPr sz="1588" kern="0" spc="-35" dirty="0">
                <a:solidFill>
                  <a:sysClr val="windowText" lastClr="000000"/>
                </a:solidFill>
                <a:cs typeface="Segoe UI"/>
              </a:rPr>
              <a:t> </a:t>
            </a:r>
            <a:r>
              <a:rPr sz="1588" kern="0" dirty="0">
                <a:solidFill>
                  <a:sysClr val="windowText" lastClr="000000"/>
                </a:solidFill>
                <a:cs typeface="Segoe UI"/>
              </a:rPr>
              <a:t>eyes</a:t>
            </a:r>
            <a:r>
              <a:rPr sz="1588" kern="0" spc="-18" dirty="0">
                <a:solidFill>
                  <a:sysClr val="windowText" lastClr="000000"/>
                </a:solidFill>
                <a:cs typeface="Segoe UI"/>
              </a:rPr>
              <a:t> </a:t>
            </a:r>
            <a:r>
              <a:rPr sz="1588" kern="0" spc="-9" dirty="0">
                <a:solidFill>
                  <a:sysClr val="windowText" lastClr="000000"/>
                </a:solidFill>
                <a:cs typeface="Segoe UI"/>
              </a:rPr>
              <a:t>together).</a:t>
            </a:r>
            <a:endParaRPr sz="1588" kern="0" dirty="0">
              <a:solidFill>
                <a:sysClr val="windowText" lastClr="000000"/>
              </a:solidFill>
              <a:cs typeface="Segoe UI"/>
            </a:endParaRPr>
          </a:p>
          <a:p>
            <a:pPr marL="667346" lvl="1" indent="-253266" defTabSz="806867">
              <a:lnSpc>
                <a:spcPts val="1694"/>
              </a:lnSpc>
              <a:buClr>
                <a:srgbClr val="B45F06"/>
              </a:buClr>
              <a:buFontTx/>
              <a:buAutoNum type="alphaLcPeriod"/>
              <a:tabLst>
                <a:tab pos="667346" algn="l"/>
                <a:tab pos="667906" algn="l"/>
              </a:tabLst>
            </a:pPr>
            <a:r>
              <a:rPr sz="1412" kern="0" spc="-18" dirty="0">
                <a:solidFill>
                  <a:sysClr val="windowText" lastClr="000000"/>
                </a:solidFill>
                <a:cs typeface="Segoe UI"/>
              </a:rPr>
              <a:t>True</a:t>
            </a:r>
            <a:endParaRPr sz="1412" kern="0" dirty="0">
              <a:solidFill>
                <a:sysClr val="windowText" lastClr="000000"/>
              </a:solidFill>
              <a:cs typeface="Segoe UI"/>
            </a:endParaRPr>
          </a:p>
          <a:p>
            <a:pPr marL="667346" lvl="1" indent="-253266" defTabSz="806867">
              <a:buClr>
                <a:srgbClr val="B45F06"/>
              </a:buClr>
              <a:buFontTx/>
              <a:buAutoNum type="alphaLcPeriod"/>
              <a:tabLst>
                <a:tab pos="667906" algn="l"/>
              </a:tabLst>
            </a:pPr>
            <a:r>
              <a:rPr sz="1412" kern="0" spc="-9" dirty="0">
                <a:solidFill>
                  <a:sysClr val="windowText" lastClr="000000"/>
                </a:solidFill>
                <a:cs typeface="Segoe UI"/>
              </a:rPr>
              <a:t>False</a:t>
            </a:r>
            <a:endParaRPr sz="1412" kern="0" dirty="0">
              <a:solidFill>
                <a:sysClr val="windowText" lastClr="000000"/>
              </a:solidFill>
              <a:cs typeface="Segoe UI"/>
            </a:endParaRPr>
          </a:p>
          <a:p>
            <a:pPr marL="293049" indent="-281843" defTabSz="806867">
              <a:spcBef>
                <a:spcPts val="622"/>
              </a:spcBef>
              <a:buClr>
                <a:srgbClr val="EF7E08"/>
              </a:buClr>
              <a:buFontTx/>
              <a:buAutoNum type="arabicPeriod"/>
              <a:tabLst>
                <a:tab pos="293049" algn="l"/>
                <a:tab pos="293610" algn="l"/>
              </a:tabLst>
            </a:pPr>
            <a:r>
              <a:rPr sz="1588" kern="0" dirty="0">
                <a:solidFill>
                  <a:sysClr val="windowText" lastClr="000000"/>
                </a:solidFill>
                <a:cs typeface="Segoe UI"/>
              </a:rPr>
              <a:t>The</a:t>
            </a:r>
            <a:r>
              <a:rPr sz="1588" kern="0" spc="-44" dirty="0">
                <a:solidFill>
                  <a:sysClr val="windowText" lastClr="000000"/>
                </a:solidFill>
                <a:cs typeface="Segoe UI"/>
              </a:rPr>
              <a:t> </a:t>
            </a:r>
            <a:r>
              <a:rPr sz="1588" kern="0" dirty="0">
                <a:solidFill>
                  <a:sysClr val="windowText" lastClr="000000"/>
                </a:solidFill>
                <a:cs typeface="Segoe UI"/>
              </a:rPr>
              <a:t>“Critical</a:t>
            </a:r>
            <a:r>
              <a:rPr sz="1588" kern="0" spc="-4" dirty="0">
                <a:solidFill>
                  <a:sysClr val="windowText" lastClr="000000"/>
                </a:solidFill>
                <a:cs typeface="Segoe UI"/>
              </a:rPr>
              <a:t> </a:t>
            </a:r>
            <a:r>
              <a:rPr sz="1588" kern="0" dirty="0">
                <a:solidFill>
                  <a:sysClr val="windowText" lastClr="000000"/>
                </a:solidFill>
                <a:cs typeface="Segoe UI"/>
              </a:rPr>
              <a:t>line”</a:t>
            </a:r>
            <a:r>
              <a:rPr sz="1588" kern="0" spc="-18" dirty="0">
                <a:solidFill>
                  <a:sysClr val="windowText" lastClr="000000"/>
                </a:solidFill>
                <a:cs typeface="Segoe UI"/>
              </a:rPr>
              <a:t> </a:t>
            </a:r>
            <a:r>
              <a:rPr sz="1588" kern="0" spc="-22" dirty="0">
                <a:solidFill>
                  <a:sysClr val="windowText" lastClr="000000"/>
                </a:solidFill>
                <a:cs typeface="Segoe UI"/>
              </a:rPr>
              <a:t>is</a:t>
            </a:r>
            <a:endParaRPr sz="1588" kern="0" dirty="0">
              <a:solidFill>
                <a:sysClr val="windowText" lastClr="000000"/>
              </a:solidFill>
              <a:cs typeface="Segoe UI"/>
            </a:endParaRPr>
          </a:p>
          <a:p>
            <a:pPr marL="667346" lvl="1" indent="-253266" defTabSz="806867">
              <a:spcBef>
                <a:spcPts val="4"/>
              </a:spcBef>
              <a:buClr>
                <a:srgbClr val="B45F06"/>
              </a:buClr>
              <a:buFontTx/>
              <a:buAutoNum type="alphaLcPeriod"/>
              <a:tabLst>
                <a:tab pos="667346" algn="l"/>
                <a:tab pos="667906" algn="l"/>
              </a:tabLst>
            </a:pPr>
            <a:r>
              <a:rPr sz="1412" kern="0" dirty="0">
                <a:solidFill>
                  <a:sysClr val="windowText" lastClr="000000"/>
                </a:solidFill>
                <a:cs typeface="Segoe UI"/>
              </a:rPr>
              <a:t>The</a:t>
            </a:r>
            <a:r>
              <a:rPr sz="1412" kern="0" spc="-40" dirty="0">
                <a:solidFill>
                  <a:sysClr val="windowText" lastClr="000000"/>
                </a:solidFill>
                <a:cs typeface="Segoe UI"/>
              </a:rPr>
              <a:t> </a:t>
            </a:r>
            <a:r>
              <a:rPr sz="1412" kern="0" dirty="0">
                <a:solidFill>
                  <a:sysClr val="windowText" lastClr="000000"/>
                </a:solidFill>
                <a:cs typeface="Segoe UI"/>
              </a:rPr>
              <a:t>top</a:t>
            </a:r>
            <a:r>
              <a:rPr sz="1412" kern="0" spc="-40" dirty="0">
                <a:solidFill>
                  <a:sysClr val="windowText" lastClr="000000"/>
                </a:solidFill>
                <a:cs typeface="Segoe UI"/>
              </a:rPr>
              <a:t> </a:t>
            </a:r>
            <a:r>
              <a:rPr sz="1412" kern="0" dirty="0">
                <a:solidFill>
                  <a:sysClr val="windowText" lastClr="000000"/>
                </a:solidFill>
                <a:cs typeface="Segoe UI"/>
              </a:rPr>
              <a:t>line</a:t>
            </a:r>
            <a:r>
              <a:rPr sz="1412" kern="0" spc="-22" dirty="0">
                <a:solidFill>
                  <a:sysClr val="windowText" lastClr="000000"/>
                </a:solidFill>
                <a:cs typeface="Segoe UI"/>
              </a:rPr>
              <a:t> </a:t>
            </a:r>
            <a:r>
              <a:rPr sz="1412" kern="0" dirty="0">
                <a:solidFill>
                  <a:sysClr val="windowText" lastClr="000000"/>
                </a:solidFill>
                <a:cs typeface="Segoe UI"/>
              </a:rPr>
              <a:t>of</a:t>
            </a:r>
            <a:r>
              <a:rPr sz="1412" kern="0" spc="-40" dirty="0">
                <a:solidFill>
                  <a:sysClr val="windowText" lastClr="000000"/>
                </a:solidFill>
                <a:cs typeface="Segoe UI"/>
              </a:rPr>
              <a:t> </a:t>
            </a:r>
            <a:r>
              <a:rPr sz="1412" kern="0" dirty="0">
                <a:solidFill>
                  <a:sysClr val="windowText" lastClr="000000"/>
                </a:solidFill>
                <a:cs typeface="Segoe UI"/>
              </a:rPr>
              <a:t>the</a:t>
            </a:r>
            <a:r>
              <a:rPr sz="1412" kern="0" spc="-35" dirty="0">
                <a:solidFill>
                  <a:sysClr val="windowText" lastClr="000000"/>
                </a:solidFill>
                <a:cs typeface="Segoe UI"/>
              </a:rPr>
              <a:t> </a:t>
            </a:r>
            <a:r>
              <a:rPr sz="1412" kern="0" dirty="0">
                <a:solidFill>
                  <a:sysClr val="windowText" lastClr="000000"/>
                </a:solidFill>
                <a:cs typeface="Segoe UI"/>
              </a:rPr>
              <a:t>wall</a:t>
            </a:r>
            <a:r>
              <a:rPr sz="1412" kern="0" spc="-18" dirty="0">
                <a:solidFill>
                  <a:sysClr val="windowText" lastClr="000000"/>
                </a:solidFill>
                <a:cs typeface="Segoe UI"/>
              </a:rPr>
              <a:t> chart</a:t>
            </a:r>
            <a:endParaRPr sz="1412" kern="0" dirty="0">
              <a:solidFill>
                <a:sysClr val="windowText" lastClr="000000"/>
              </a:solidFill>
              <a:cs typeface="Segoe UI"/>
            </a:endParaRPr>
          </a:p>
          <a:p>
            <a:pPr marL="667346" lvl="1" indent="-253266" defTabSz="806867">
              <a:buClr>
                <a:srgbClr val="B45F06"/>
              </a:buClr>
              <a:buFontTx/>
              <a:buAutoNum type="alphaLcPeriod"/>
              <a:tabLst>
                <a:tab pos="667906" algn="l"/>
              </a:tabLst>
            </a:pPr>
            <a:r>
              <a:rPr sz="1412" kern="0" dirty="0">
                <a:solidFill>
                  <a:sysClr val="windowText" lastClr="000000"/>
                </a:solidFill>
                <a:cs typeface="Segoe UI"/>
              </a:rPr>
              <a:t>The</a:t>
            </a:r>
            <a:r>
              <a:rPr sz="1412" kern="0" spc="-35" dirty="0">
                <a:solidFill>
                  <a:sysClr val="windowText" lastClr="000000"/>
                </a:solidFill>
                <a:cs typeface="Segoe UI"/>
              </a:rPr>
              <a:t> </a:t>
            </a:r>
            <a:r>
              <a:rPr sz="1412" kern="0" dirty="0">
                <a:solidFill>
                  <a:sysClr val="windowText" lastClr="000000"/>
                </a:solidFill>
                <a:cs typeface="Segoe UI"/>
              </a:rPr>
              <a:t>red</a:t>
            </a:r>
            <a:r>
              <a:rPr sz="1412" kern="0" spc="-22" dirty="0">
                <a:solidFill>
                  <a:sysClr val="windowText" lastClr="000000"/>
                </a:solidFill>
                <a:cs typeface="Segoe UI"/>
              </a:rPr>
              <a:t> </a:t>
            </a:r>
            <a:r>
              <a:rPr sz="1412" kern="0" dirty="0">
                <a:solidFill>
                  <a:sysClr val="windowText" lastClr="000000"/>
                </a:solidFill>
                <a:cs typeface="Segoe UI"/>
              </a:rPr>
              <a:t>line</a:t>
            </a:r>
            <a:r>
              <a:rPr sz="1412" kern="0" spc="-31" dirty="0">
                <a:solidFill>
                  <a:sysClr val="windowText" lastClr="000000"/>
                </a:solidFill>
                <a:cs typeface="Segoe UI"/>
              </a:rPr>
              <a:t> </a:t>
            </a:r>
            <a:r>
              <a:rPr sz="1412" kern="0" dirty="0">
                <a:solidFill>
                  <a:sysClr val="windowText" lastClr="000000"/>
                </a:solidFill>
                <a:cs typeface="Segoe UI"/>
              </a:rPr>
              <a:t>on</a:t>
            </a:r>
            <a:r>
              <a:rPr sz="1412" kern="0" spc="-31" dirty="0">
                <a:solidFill>
                  <a:sysClr val="windowText" lastClr="000000"/>
                </a:solidFill>
                <a:cs typeface="Segoe UI"/>
              </a:rPr>
              <a:t> </a:t>
            </a:r>
            <a:r>
              <a:rPr sz="1412" kern="0" dirty="0">
                <a:solidFill>
                  <a:sysClr val="windowText" lastClr="000000"/>
                </a:solidFill>
                <a:cs typeface="Segoe UI"/>
              </a:rPr>
              <a:t>the</a:t>
            </a:r>
            <a:r>
              <a:rPr sz="1412" kern="0" spc="-31" dirty="0">
                <a:solidFill>
                  <a:sysClr val="windowText" lastClr="000000"/>
                </a:solidFill>
                <a:cs typeface="Segoe UI"/>
              </a:rPr>
              <a:t> </a:t>
            </a:r>
            <a:r>
              <a:rPr sz="1412" kern="0" dirty="0">
                <a:solidFill>
                  <a:sysClr val="windowText" lastClr="000000"/>
                </a:solidFill>
                <a:cs typeface="Segoe UI"/>
              </a:rPr>
              <a:t>flipchart</a:t>
            </a:r>
            <a:r>
              <a:rPr sz="1412" kern="0" spc="-18" dirty="0">
                <a:solidFill>
                  <a:sysClr val="windowText" lastClr="000000"/>
                </a:solidFill>
                <a:cs typeface="Segoe UI"/>
              </a:rPr>
              <a:t> </a:t>
            </a:r>
            <a:r>
              <a:rPr sz="1412" kern="0" dirty="0">
                <a:solidFill>
                  <a:sysClr val="windowText" lastClr="000000"/>
                </a:solidFill>
                <a:cs typeface="Segoe UI"/>
              </a:rPr>
              <a:t>or</a:t>
            </a:r>
            <a:r>
              <a:rPr sz="1412" kern="0" spc="-31" dirty="0">
                <a:solidFill>
                  <a:sysClr val="windowText" lastClr="000000"/>
                </a:solidFill>
                <a:cs typeface="Segoe UI"/>
              </a:rPr>
              <a:t> </a:t>
            </a:r>
            <a:r>
              <a:rPr sz="1412" kern="0" dirty="0">
                <a:solidFill>
                  <a:sysClr val="windowText" lastClr="000000"/>
                </a:solidFill>
                <a:cs typeface="Segoe UI"/>
              </a:rPr>
              <a:t>wall</a:t>
            </a:r>
            <a:r>
              <a:rPr sz="1412" kern="0" spc="-18" dirty="0">
                <a:solidFill>
                  <a:sysClr val="windowText" lastClr="000000"/>
                </a:solidFill>
                <a:cs typeface="Segoe UI"/>
              </a:rPr>
              <a:t> </a:t>
            </a:r>
            <a:r>
              <a:rPr sz="1412" kern="0" spc="-9" dirty="0">
                <a:solidFill>
                  <a:sysClr val="windowText" lastClr="000000"/>
                </a:solidFill>
                <a:cs typeface="Segoe UI"/>
              </a:rPr>
              <a:t>chart</a:t>
            </a:r>
            <a:endParaRPr sz="1412" kern="0" dirty="0">
              <a:solidFill>
                <a:sysClr val="windowText" lastClr="000000"/>
              </a:solidFill>
              <a:cs typeface="Segoe UI"/>
            </a:endParaRPr>
          </a:p>
          <a:p>
            <a:pPr marL="667346" lvl="1" indent="-253266" defTabSz="806867">
              <a:buClr>
                <a:srgbClr val="B45F06"/>
              </a:buClr>
              <a:buFontTx/>
              <a:buAutoNum type="alphaLcPeriod"/>
              <a:tabLst>
                <a:tab pos="667346" algn="l"/>
                <a:tab pos="667906" algn="l"/>
              </a:tabLst>
            </a:pPr>
            <a:r>
              <a:rPr sz="1412" kern="0" dirty="0">
                <a:solidFill>
                  <a:sysClr val="windowText" lastClr="000000"/>
                </a:solidFill>
                <a:cs typeface="Segoe UI"/>
              </a:rPr>
              <a:t>The</a:t>
            </a:r>
            <a:r>
              <a:rPr sz="1412" kern="0" spc="-49" dirty="0">
                <a:solidFill>
                  <a:sysClr val="windowText" lastClr="000000"/>
                </a:solidFill>
                <a:cs typeface="Segoe UI"/>
              </a:rPr>
              <a:t> </a:t>
            </a:r>
            <a:r>
              <a:rPr sz="1412" kern="0" spc="-18" dirty="0">
                <a:solidFill>
                  <a:sysClr val="windowText" lastClr="000000"/>
                </a:solidFill>
                <a:cs typeface="Segoe UI"/>
              </a:rPr>
              <a:t>age-</a:t>
            </a:r>
            <a:r>
              <a:rPr sz="1412" kern="0" dirty="0">
                <a:solidFill>
                  <a:sysClr val="windowText" lastClr="000000"/>
                </a:solidFill>
                <a:cs typeface="Segoe UI"/>
              </a:rPr>
              <a:t>dependent</a:t>
            </a:r>
            <a:r>
              <a:rPr sz="1412" kern="0" spc="-49" dirty="0">
                <a:solidFill>
                  <a:sysClr val="windowText" lastClr="000000"/>
                </a:solidFill>
                <a:cs typeface="Segoe UI"/>
              </a:rPr>
              <a:t> </a:t>
            </a:r>
            <a:r>
              <a:rPr sz="1412" kern="0" dirty="0">
                <a:solidFill>
                  <a:sysClr val="windowText" lastClr="000000"/>
                </a:solidFill>
                <a:cs typeface="Segoe UI"/>
              </a:rPr>
              <a:t>Visual</a:t>
            </a:r>
            <a:r>
              <a:rPr sz="1412" kern="0" spc="-44" dirty="0">
                <a:solidFill>
                  <a:sysClr val="windowText" lastClr="000000"/>
                </a:solidFill>
                <a:cs typeface="Segoe UI"/>
              </a:rPr>
              <a:t> </a:t>
            </a:r>
            <a:r>
              <a:rPr sz="1412" kern="0" dirty="0">
                <a:solidFill>
                  <a:sysClr val="windowText" lastClr="000000"/>
                </a:solidFill>
                <a:cs typeface="Segoe UI"/>
              </a:rPr>
              <a:t>Acuity</a:t>
            </a:r>
            <a:r>
              <a:rPr sz="1412" kern="0" spc="-35" dirty="0">
                <a:solidFill>
                  <a:sysClr val="windowText" lastClr="000000"/>
                </a:solidFill>
                <a:cs typeface="Segoe UI"/>
              </a:rPr>
              <a:t> </a:t>
            </a:r>
            <a:r>
              <a:rPr sz="1412" kern="0" dirty="0">
                <a:solidFill>
                  <a:sysClr val="windowText" lastClr="000000"/>
                </a:solidFill>
                <a:cs typeface="Segoe UI"/>
              </a:rPr>
              <a:t>(VA)</a:t>
            </a:r>
            <a:r>
              <a:rPr sz="1412" kern="0" spc="-22" dirty="0">
                <a:solidFill>
                  <a:sysClr val="windowText" lastClr="000000"/>
                </a:solidFill>
                <a:cs typeface="Segoe UI"/>
              </a:rPr>
              <a:t> </a:t>
            </a:r>
            <a:r>
              <a:rPr sz="1412" kern="0" spc="-9" dirty="0">
                <a:solidFill>
                  <a:sysClr val="windowText" lastClr="000000"/>
                </a:solidFill>
                <a:cs typeface="Segoe UI"/>
              </a:rPr>
              <a:t>measurement</a:t>
            </a:r>
            <a:r>
              <a:rPr sz="1412" kern="0" spc="-53" dirty="0">
                <a:solidFill>
                  <a:sysClr val="windowText" lastClr="000000"/>
                </a:solidFill>
                <a:cs typeface="Segoe UI"/>
              </a:rPr>
              <a:t> </a:t>
            </a:r>
            <a:r>
              <a:rPr sz="1412" kern="0" dirty="0">
                <a:solidFill>
                  <a:sysClr val="windowText" lastClr="000000"/>
                </a:solidFill>
                <a:cs typeface="Segoe UI"/>
              </a:rPr>
              <a:t>that</a:t>
            </a:r>
            <a:r>
              <a:rPr sz="1412" kern="0" spc="-49" dirty="0">
                <a:solidFill>
                  <a:sysClr val="windowText" lastClr="000000"/>
                </a:solidFill>
                <a:cs typeface="Segoe UI"/>
              </a:rPr>
              <a:t> </a:t>
            </a:r>
            <a:r>
              <a:rPr sz="1412" kern="0" dirty="0">
                <a:solidFill>
                  <a:sysClr val="windowText" lastClr="000000"/>
                </a:solidFill>
                <a:cs typeface="Segoe UI"/>
              </a:rPr>
              <a:t>a</a:t>
            </a:r>
            <a:r>
              <a:rPr sz="1412" kern="0" spc="-49" dirty="0">
                <a:solidFill>
                  <a:sysClr val="windowText" lastClr="000000"/>
                </a:solidFill>
                <a:cs typeface="Segoe UI"/>
              </a:rPr>
              <a:t> </a:t>
            </a:r>
            <a:r>
              <a:rPr sz="1412" kern="0" dirty="0">
                <a:solidFill>
                  <a:sysClr val="windowText" lastClr="000000"/>
                </a:solidFill>
                <a:cs typeface="Segoe UI"/>
              </a:rPr>
              <a:t>child</a:t>
            </a:r>
            <a:r>
              <a:rPr sz="1412" kern="0" spc="-40" dirty="0">
                <a:solidFill>
                  <a:sysClr val="windowText" lastClr="000000"/>
                </a:solidFill>
                <a:cs typeface="Segoe UI"/>
              </a:rPr>
              <a:t> </a:t>
            </a:r>
            <a:r>
              <a:rPr sz="1412" kern="0" dirty="0">
                <a:solidFill>
                  <a:sysClr val="windowText" lastClr="000000"/>
                </a:solidFill>
                <a:cs typeface="Segoe UI"/>
              </a:rPr>
              <a:t>is</a:t>
            </a:r>
            <a:r>
              <a:rPr sz="1412" kern="0" spc="-44" dirty="0">
                <a:solidFill>
                  <a:sysClr val="windowText" lastClr="000000"/>
                </a:solidFill>
                <a:cs typeface="Segoe UI"/>
              </a:rPr>
              <a:t> </a:t>
            </a:r>
            <a:r>
              <a:rPr sz="1412" kern="0" dirty="0">
                <a:solidFill>
                  <a:sysClr val="windowText" lastClr="000000"/>
                </a:solidFill>
                <a:cs typeface="Segoe UI"/>
              </a:rPr>
              <a:t>expected</a:t>
            </a:r>
            <a:r>
              <a:rPr sz="1412" kern="0" spc="-40" dirty="0">
                <a:solidFill>
                  <a:sysClr val="windowText" lastClr="000000"/>
                </a:solidFill>
                <a:cs typeface="Segoe UI"/>
              </a:rPr>
              <a:t> </a:t>
            </a:r>
            <a:r>
              <a:rPr sz="1412" kern="0" dirty="0">
                <a:solidFill>
                  <a:sysClr val="windowText" lastClr="000000"/>
                </a:solidFill>
                <a:cs typeface="Segoe UI"/>
              </a:rPr>
              <a:t>to</a:t>
            </a:r>
            <a:r>
              <a:rPr sz="1412" kern="0" spc="-40" dirty="0">
                <a:solidFill>
                  <a:sysClr val="windowText" lastClr="000000"/>
                </a:solidFill>
                <a:cs typeface="Segoe UI"/>
              </a:rPr>
              <a:t> </a:t>
            </a:r>
            <a:r>
              <a:rPr sz="1412" kern="0" dirty="0">
                <a:solidFill>
                  <a:sysClr val="windowText" lastClr="000000"/>
                </a:solidFill>
                <a:cs typeface="Segoe UI"/>
              </a:rPr>
              <a:t>see</a:t>
            </a:r>
            <a:r>
              <a:rPr sz="1412" kern="0" spc="-49" dirty="0">
                <a:solidFill>
                  <a:sysClr val="windowText" lastClr="000000"/>
                </a:solidFill>
                <a:cs typeface="Segoe UI"/>
              </a:rPr>
              <a:t> </a:t>
            </a:r>
            <a:r>
              <a:rPr sz="1412" kern="0" dirty="0">
                <a:solidFill>
                  <a:sysClr val="windowText" lastClr="000000"/>
                </a:solidFill>
                <a:cs typeface="Segoe UI"/>
              </a:rPr>
              <a:t>normally</a:t>
            </a:r>
            <a:r>
              <a:rPr sz="1412" kern="0" spc="-35" dirty="0">
                <a:solidFill>
                  <a:sysClr val="windowText" lastClr="000000"/>
                </a:solidFill>
                <a:cs typeface="Segoe UI"/>
              </a:rPr>
              <a:t> </a:t>
            </a:r>
            <a:r>
              <a:rPr sz="1412" kern="0" dirty="0">
                <a:solidFill>
                  <a:sysClr val="windowText" lastClr="000000"/>
                </a:solidFill>
                <a:cs typeface="Segoe UI"/>
              </a:rPr>
              <a:t>and</a:t>
            </a:r>
            <a:r>
              <a:rPr sz="1412" kern="0" spc="-49" dirty="0">
                <a:solidFill>
                  <a:sysClr val="windowText" lastClr="000000"/>
                </a:solidFill>
                <a:cs typeface="Segoe UI"/>
              </a:rPr>
              <a:t> </a:t>
            </a:r>
            <a:r>
              <a:rPr sz="1412" kern="0" spc="-18" dirty="0">
                <a:solidFill>
                  <a:sysClr val="windowText" lastClr="000000"/>
                </a:solidFill>
                <a:cs typeface="Segoe UI"/>
              </a:rPr>
              <a:t>pass</a:t>
            </a:r>
            <a:endParaRPr sz="1412" kern="0" dirty="0">
              <a:solidFill>
                <a:sysClr val="windowText" lastClr="000000"/>
              </a:solidFill>
              <a:cs typeface="Segoe UI"/>
            </a:endParaRPr>
          </a:p>
          <a:p>
            <a:pPr marL="667346" lvl="1" indent="-253827" defTabSz="806867">
              <a:buClr>
                <a:srgbClr val="B45F06"/>
              </a:buClr>
              <a:buFontTx/>
              <a:buAutoNum type="alphaLcPeriod"/>
              <a:tabLst>
                <a:tab pos="667906" algn="l"/>
              </a:tabLst>
            </a:pPr>
            <a:r>
              <a:rPr sz="1412" kern="0" dirty="0">
                <a:solidFill>
                  <a:sysClr val="windowText" lastClr="000000"/>
                </a:solidFill>
                <a:cs typeface="Segoe UI"/>
              </a:rPr>
              <a:t>None</a:t>
            </a:r>
            <a:r>
              <a:rPr sz="1412" kern="0" spc="-31" dirty="0">
                <a:solidFill>
                  <a:sysClr val="windowText" lastClr="000000"/>
                </a:solidFill>
                <a:cs typeface="Segoe UI"/>
              </a:rPr>
              <a:t> </a:t>
            </a:r>
            <a:r>
              <a:rPr sz="1412" kern="0" dirty="0">
                <a:solidFill>
                  <a:sysClr val="windowText" lastClr="000000"/>
                </a:solidFill>
                <a:cs typeface="Segoe UI"/>
              </a:rPr>
              <a:t>of</a:t>
            </a:r>
            <a:r>
              <a:rPr sz="1412" kern="0" spc="-40" dirty="0">
                <a:solidFill>
                  <a:sysClr val="windowText" lastClr="000000"/>
                </a:solidFill>
                <a:cs typeface="Segoe UI"/>
              </a:rPr>
              <a:t> </a:t>
            </a:r>
            <a:r>
              <a:rPr sz="1412" kern="0" dirty="0">
                <a:solidFill>
                  <a:sysClr val="windowText" lastClr="000000"/>
                </a:solidFill>
                <a:cs typeface="Segoe UI"/>
              </a:rPr>
              <a:t>the</a:t>
            </a:r>
            <a:r>
              <a:rPr sz="1412" kern="0" spc="-44" dirty="0">
                <a:solidFill>
                  <a:sysClr val="windowText" lastClr="000000"/>
                </a:solidFill>
                <a:cs typeface="Segoe UI"/>
              </a:rPr>
              <a:t> </a:t>
            </a:r>
            <a:r>
              <a:rPr sz="1412" kern="0" spc="-9" dirty="0">
                <a:solidFill>
                  <a:sysClr val="windowText" lastClr="000000"/>
                </a:solidFill>
                <a:cs typeface="Segoe UI"/>
              </a:rPr>
              <a:t>above</a:t>
            </a:r>
            <a:endParaRPr sz="1412" kern="0" dirty="0">
              <a:solidFill>
                <a:sysClr val="windowText" lastClr="000000"/>
              </a:solidFill>
              <a:cs typeface="Segoe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9" end="9"/>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12" end="1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16" end="1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816" y="457045"/>
            <a:ext cx="1867460" cy="565313"/>
          </a:xfrm>
          <a:prstGeom prst="rect">
            <a:avLst/>
          </a:prstGeom>
        </p:spPr>
        <p:txBody>
          <a:bodyPr vert="horz" wrap="square" lIns="0" tIns="11206" rIns="0" bIns="0" rtlCol="0">
            <a:spAutoFit/>
          </a:bodyPr>
          <a:lstStyle/>
          <a:p>
            <a:pPr marL="11206">
              <a:spcBef>
                <a:spcPts val="88"/>
              </a:spcBef>
            </a:pPr>
            <a:r>
              <a:rPr b="1" spc="-44" dirty="0">
                <a:solidFill>
                  <a:schemeClr val="accent5">
                    <a:lumMod val="75000"/>
                  </a:schemeClr>
                </a:solidFill>
              </a:rPr>
              <a:t>Post-</a:t>
            </a:r>
            <a:r>
              <a:rPr b="1" spc="-35" dirty="0">
                <a:solidFill>
                  <a:schemeClr val="accent5">
                    <a:lumMod val="75000"/>
                  </a:schemeClr>
                </a:solidFill>
              </a:rPr>
              <a:t>Test</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46</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554816" y="1100866"/>
            <a:ext cx="7678271" cy="4335011"/>
          </a:xfrm>
          <a:prstGeom prst="rect">
            <a:avLst/>
          </a:prstGeom>
        </p:spPr>
        <p:txBody>
          <a:bodyPr vert="horz" wrap="square" lIns="0" tIns="10646" rIns="0" bIns="0" rtlCol="0">
            <a:spAutoFit/>
          </a:bodyPr>
          <a:lstStyle/>
          <a:p>
            <a:pPr marL="293049" indent="-281843" defTabSz="806867">
              <a:spcBef>
                <a:spcPts val="84"/>
              </a:spcBef>
              <a:buClr>
                <a:srgbClr val="EF7E08"/>
              </a:buClr>
              <a:buFontTx/>
              <a:buAutoNum type="arabicPeriod" startAt="5"/>
              <a:tabLst>
                <a:tab pos="293049" algn="l"/>
                <a:tab pos="293610" algn="l"/>
              </a:tabLst>
            </a:pPr>
            <a:r>
              <a:rPr sz="1400" kern="0" dirty="0">
                <a:solidFill>
                  <a:sysClr val="windowText" lastClr="000000"/>
                </a:solidFill>
                <a:cs typeface="Segoe UI"/>
              </a:rPr>
              <a:t>The</a:t>
            </a:r>
            <a:r>
              <a:rPr sz="1400" kern="0" spc="-49" dirty="0">
                <a:solidFill>
                  <a:sysClr val="windowText" lastClr="000000"/>
                </a:solidFill>
                <a:cs typeface="Segoe UI"/>
              </a:rPr>
              <a:t> </a:t>
            </a:r>
            <a:r>
              <a:rPr sz="1400" kern="0" dirty="0">
                <a:solidFill>
                  <a:sysClr val="windowText" lastClr="000000"/>
                </a:solidFill>
                <a:cs typeface="Segoe UI"/>
              </a:rPr>
              <a:t>“Threshold</a:t>
            </a:r>
            <a:r>
              <a:rPr sz="1400" kern="0" spc="-35" dirty="0">
                <a:solidFill>
                  <a:sysClr val="windowText" lastClr="000000"/>
                </a:solidFill>
                <a:cs typeface="Segoe UI"/>
              </a:rPr>
              <a:t> </a:t>
            </a:r>
            <a:r>
              <a:rPr sz="1400" kern="0" dirty="0">
                <a:solidFill>
                  <a:sysClr val="windowText" lastClr="000000"/>
                </a:solidFill>
                <a:cs typeface="Segoe UI"/>
              </a:rPr>
              <a:t>line”</a:t>
            </a:r>
            <a:r>
              <a:rPr sz="1400" kern="0" spc="-40" dirty="0">
                <a:solidFill>
                  <a:sysClr val="windowText" lastClr="000000"/>
                </a:solidFill>
                <a:cs typeface="Segoe UI"/>
              </a:rPr>
              <a:t> </a:t>
            </a:r>
            <a:r>
              <a:rPr sz="1400" kern="0" spc="-22" dirty="0">
                <a:solidFill>
                  <a:sysClr val="windowText" lastClr="000000"/>
                </a:solidFill>
                <a:cs typeface="Segoe UI"/>
              </a:rPr>
              <a:t>is</a:t>
            </a:r>
            <a:endParaRPr sz="1400" kern="0" dirty="0">
              <a:solidFill>
                <a:sysClr val="windowText" lastClr="000000"/>
              </a:solidFill>
              <a:cs typeface="Segoe UI"/>
            </a:endParaRPr>
          </a:p>
          <a:p>
            <a:pPr marL="656139" lvl="1" indent="-241500" defTabSz="806867">
              <a:spcBef>
                <a:spcPts val="4"/>
              </a:spcBef>
              <a:buClr>
                <a:srgbClr val="B45F06"/>
              </a:buClr>
              <a:buFontTx/>
              <a:buAutoNum type="alphaLcPeriod"/>
              <a:tabLst>
                <a:tab pos="656139" algn="l"/>
                <a:tab pos="656700" algn="l"/>
              </a:tabLst>
            </a:pPr>
            <a:r>
              <a:rPr sz="1400" kern="0" dirty="0">
                <a:solidFill>
                  <a:sysClr val="windowText" lastClr="000000"/>
                </a:solidFill>
                <a:cs typeface="Segoe UI"/>
              </a:rPr>
              <a:t>The top</a:t>
            </a:r>
            <a:r>
              <a:rPr sz="1400" kern="0" spc="-18" dirty="0">
                <a:solidFill>
                  <a:sysClr val="windowText" lastClr="000000"/>
                </a:solidFill>
                <a:cs typeface="Segoe UI"/>
              </a:rPr>
              <a:t> </a:t>
            </a:r>
            <a:r>
              <a:rPr sz="1400" kern="0" dirty="0">
                <a:solidFill>
                  <a:sysClr val="windowText" lastClr="000000"/>
                </a:solidFill>
                <a:cs typeface="Segoe UI"/>
              </a:rPr>
              <a:t>line</a:t>
            </a:r>
            <a:r>
              <a:rPr sz="1400" kern="0" spc="-4"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13" dirty="0">
                <a:solidFill>
                  <a:sysClr val="windowText" lastClr="000000"/>
                </a:solidFill>
                <a:cs typeface="Segoe UI"/>
              </a:rPr>
              <a:t> </a:t>
            </a:r>
            <a:r>
              <a:rPr sz="1400" kern="0" dirty="0">
                <a:solidFill>
                  <a:sysClr val="windowText" lastClr="000000"/>
                </a:solidFill>
                <a:cs typeface="Segoe UI"/>
              </a:rPr>
              <a:t>wall</a:t>
            </a:r>
            <a:r>
              <a:rPr sz="1400" kern="0" spc="-9" dirty="0">
                <a:solidFill>
                  <a:sysClr val="windowText" lastClr="000000"/>
                </a:solidFill>
                <a:cs typeface="Segoe UI"/>
              </a:rPr>
              <a:t> </a:t>
            </a:r>
            <a:r>
              <a:rPr sz="1400" kern="0" spc="-18" dirty="0">
                <a:solidFill>
                  <a:sysClr val="windowText" lastClr="000000"/>
                </a:solidFill>
                <a:cs typeface="Segoe UI"/>
              </a:rPr>
              <a:t>chart</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The</a:t>
            </a:r>
            <a:r>
              <a:rPr sz="1400" kern="0" spc="-13" dirty="0">
                <a:solidFill>
                  <a:sysClr val="windowText" lastClr="000000"/>
                </a:solidFill>
                <a:cs typeface="Segoe UI"/>
              </a:rPr>
              <a:t> </a:t>
            </a:r>
            <a:r>
              <a:rPr sz="1400" kern="0" dirty="0">
                <a:solidFill>
                  <a:sysClr val="windowText" lastClr="000000"/>
                </a:solidFill>
                <a:cs typeface="Segoe UI"/>
              </a:rPr>
              <a:t>smallest</a:t>
            </a:r>
            <a:r>
              <a:rPr sz="1400" kern="0" spc="-26" dirty="0">
                <a:solidFill>
                  <a:sysClr val="windowText" lastClr="000000"/>
                </a:solidFill>
                <a:cs typeface="Segoe UI"/>
              </a:rPr>
              <a:t> </a:t>
            </a:r>
            <a:r>
              <a:rPr sz="1400" kern="0" dirty="0">
                <a:solidFill>
                  <a:sysClr val="windowText" lastClr="000000"/>
                </a:solidFill>
                <a:cs typeface="Segoe UI"/>
              </a:rPr>
              <a:t>Visual</a:t>
            </a:r>
            <a:r>
              <a:rPr sz="1400" kern="0" spc="-35" dirty="0">
                <a:solidFill>
                  <a:sysClr val="windowText" lastClr="000000"/>
                </a:solidFill>
                <a:cs typeface="Segoe UI"/>
              </a:rPr>
              <a:t> </a:t>
            </a:r>
            <a:r>
              <a:rPr sz="1400" kern="0" dirty="0">
                <a:solidFill>
                  <a:sysClr val="windowText" lastClr="000000"/>
                </a:solidFill>
                <a:cs typeface="Segoe UI"/>
              </a:rPr>
              <a:t>Acuity</a:t>
            </a:r>
            <a:r>
              <a:rPr sz="1400" kern="0" spc="-26" dirty="0">
                <a:solidFill>
                  <a:sysClr val="windowText" lastClr="000000"/>
                </a:solidFill>
                <a:cs typeface="Segoe UI"/>
              </a:rPr>
              <a:t> </a:t>
            </a:r>
            <a:r>
              <a:rPr sz="1400" kern="0" dirty="0">
                <a:solidFill>
                  <a:sysClr val="windowText" lastClr="000000"/>
                </a:solidFill>
                <a:cs typeface="Segoe UI"/>
              </a:rPr>
              <a:t>(VA)</a:t>
            </a:r>
            <a:r>
              <a:rPr sz="1400" kern="0" spc="-4" dirty="0">
                <a:solidFill>
                  <a:sysClr val="windowText" lastClr="000000"/>
                </a:solidFill>
                <a:cs typeface="Segoe UI"/>
              </a:rPr>
              <a:t> </a:t>
            </a:r>
            <a:r>
              <a:rPr sz="1400" kern="0" dirty="0">
                <a:solidFill>
                  <a:sysClr val="windowText" lastClr="000000"/>
                </a:solidFill>
                <a:cs typeface="Segoe UI"/>
              </a:rPr>
              <a:t>measurement</a:t>
            </a:r>
            <a:r>
              <a:rPr sz="1400" kern="0" spc="-35" dirty="0">
                <a:solidFill>
                  <a:sysClr val="windowText" lastClr="000000"/>
                </a:solidFill>
                <a:cs typeface="Segoe UI"/>
              </a:rPr>
              <a:t> </a:t>
            </a:r>
            <a:r>
              <a:rPr sz="1400" kern="0" dirty="0">
                <a:solidFill>
                  <a:sysClr val="windowText" lastClr="000000"/>
                </a:solidFill>
                <a:cs typeface="Segoe UI"/>
              </a:rPr>
              <a:t>that</a:t>
            </a:r>
            <a:r>
              <a:rPr sz="1400" kern="0" spc="-35" dirty="0">
                <a:solidFill>
                  <a:sysClr val="windowText" lastClr="000000"/>
                </a:solidFill>
                <a:cs typeface="Segoe UI"/>
              </a:rPr>
              <a:t> </a:t>
            </a:r>
            <a:r>
              <a:rPr sz="1400" kern="0" dirty="0">
                <a:solidFill>
                  <a:sysClr val="windowText" lastClr="000000"/>
                </a:solidFill>
                <a:cs typeface="Segoe UI"/>
              </a:rPr>
              <a:t>a</a:t>
            </a:r>
            <a:r>
              <a:rPr sz="1400" kern="0" spc="-13" dirty="0">
                <a:solidFill>
                  <a:sysClr val="windowText" lastClr="000000"/>
                </a:solidFill>
                <a:cs typeface="Segoe UI"/>
              </a:rPr>
              <a:t> </a:t>
            </a:r>
            <a:r>
              <a:rPr sz="1400" kern="0" dirty="0">
                <a:solidFill>
                  <a:sysClr val="windowText" lastClr="000000"/>
                </a:solidFill>
                <a:cs typeface="Segoe UI"/>
              </a:rPr>
              <a:t>child</a:t>
            </a:r>
            <a:r>
              <a:rPr sz="1400" kern="0" spc="-18" dirty="0">
                <a:solidFill>
                  <a:sysClr val="windowText" lastClr="000000"/>
                </a:solidFill>
                <a:cs typeface="Segoe UI"/>
              </a:rPr>
              <a:t> </a:t>
            </a:r>
            <a:r>
              <a:rPr sz="1400" kern="0" dirty="0">
                <a:solidFill>
                  <a:sysClr val="windowText" lastClr="000000"/>
                </a:solidFill>
                <a:cs typeface="Segoe UI"/>
              </a:rPr>
              <a:t>can</a:t>
            </a:r>
            <a:r>
              <a:rPr sz="1400" kern="0" spc="-31" dirty="0">
                <a:solidFill>
                  <a:sysClr val="windowText" lastClr="000000"/>
                </a:solidFill>
                <a:cs typeface="Segoe UI"/>
              </a:rPr>
              <a:t> </a:t>
            </a:r>
            <a:r>
              <a:rPr sz="1400" kern="0" spc="-18" dirty="0">
                <a:solidFill>
                  <a:sysClr val="windowText" lastClr="000000"/>
                </a:solidFill>
                <a:cs typeface="Segoe UI"/>
              </a:rPr>
              <a:t>pass</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The</a:t>
            </a:r>
            <a:r>
              <a:rPr sz="1400" kern="0" spc="-22" dirty="0">
                <a:solidFill>
                  <a:sysClr val="windowText" lastClr="000000"/>
                </a:solidFill>
                <a:cs typeface="Segoe UI"/>
              </a:rPr>
              <a:t> </a:t>
            </a:r>
            <a:r>
              <a:rPr sz="1400" kern="0" dirty="0">
                <a:solidFill>
                  <a:sysClr val="windowText" lastClr="000000"/>
                </a:solidFill>
                <a:cs typeface="Segoe UI"/>
              </a:rPr>
              <a:t>age-dependent</a:t>
            </a:r>
            <a:r>
              <a:rPr sz="1400" kern="0" spc="-26" dirty="0">
                <a:solidFill>
                  <a:sysClr val="windowText" lastClr="000000"/>
                </a:solidFill>
                <a:cs typeface="Segoe UI"/>
              </a:rPr>
              <a:t> </a:t>
            </a:r>
            <a:r>
              <a:rPr sz="1400" kern="0" dirty="0">
                <a:solidFill>
                  <a:sysClr val="windowText" lastClr="000000"/>
                </a:solidFill>
                <a:cs typeface="Segoe UI"/>
              </a:rPr>
              <a:t>Visual</a:t>
            </a:r>
            <a:r>
              <a:rPr sz="1400" kern="0" spc="-22" dirty="0">
                <a:solidFill>
                  <a:sysClr val="windowText" lastClr="000000"/>
                </a:solidFill>
                <a:cs typeface="Segoe UI"/>
              </a:rPr>
              <a:t> </a:t>
            </a:r>
            <a:r>
              <a:rPr sz="1400" kern="0" dirty="0">
                <a:solidFill>
                  <a:sysClr val="windowText" lastClr="000000"/>
                </a:solidFill>
                <a:cs typeface="Segoe UI"/>
              </a:rPr>
              <a:t>Acuity</a:t>
            </a:r>
            <a:r>
              <a:rPr sz="1400" kern="0" spc="-22" dirty="0">
                <a:solidFill>
                  <a:sysClr val="windowText" lastClr="000000"/>
                </a:solidFill>
                <a:cs typeface="Segoe UI"/>
              </a:rPr>
              <a:t> </a:t>
            </a:r>
            <a:r>
              <a:rPr sz="1400" kern="0" dirty="0">
                <a:solidFill>
                  <a:sysClr val="windowText" lastClr="000000"/>
                </a:solidFill>
                <a:cs typeface="Segoe UI"/>
              </a:rPr>
              <a:t>(VA)</a:t>
            </a:r>
            <a:r>
              <a:rPr sz="1400" kern="0" spc="-13" dirty="0">
                <a:solidFill>
                  <a:sysClr val="windowText" lastClr="000000"/>
                </a:solidFill>
                <a:cs typeface="Segoe UI"/>
              </a:rPr>
              <a:t> </a:t>
            </a:r>
            <a:r>
              <a:rPr sz="1400" kern="0" dirty="0">
                <a:solidFill>
                  <a:sysClr val="windowText" lastClr="000000"/>
                </a:solidFill>
                <a:cs typeface="Segoe UI"/>
              </a:rPr>
              <a:t>measurement</a:t>
            </a:r>
            <a:r>
              <a:rPr sz="1400" kern="0" spc="-35" dirty="0">
                <a:solidFill>
                  <a:sysClr val="windowText" lastClr="000000"/>
                </a:solidFill>
                <a:cs typeface="Segoe UI"/>
              </a:rPr>
              <a:t> </a:t>
            </a:r>
            <a:r>
              <a:rPr sz="1400" kern="0" dirty="0">
                <a:solidFill>
                  <a:sysClr val="windowText" lastClr="000000"/>
                </a:solidFill>
                <a:cs typeface="Segoe UI"/>
              </a:rPr>
              <a:t>that</a:t>
            </a:r>
            <a:r>
              <a:rPr sz="1400" kern="0" spc="-31" dirty="0">
                <a:solidFill>
                  <a:sysClr val="windowText" lastClr="000000"/>
                </a:solidFill>
                <a:cs typeface="Segoe UI"/>
              </a:rPr>
              <a:t> </a:t>
            </a:r>
            <a:r>
              <a:rPr sz="1400" kern="0" dirty="0">
                <a:solidFill>
                  <a:sysClr val="windowText" lastClr="000000"/>
                </a:solidFill>
                <a:cs typeface="Segoe UI"/>
              </a:rPr>
              <a:t>a</a:t>
            </a:r>
            <a:r>
              <a:rPr sz="1400" kern="0" spc="-13" dirty="0">
                <a:solidFill>
                  <a:sysClr val="windowText" lastClr="000000"/>
                </a:solidFill>
                <a:cs typeface="Segoe UI"/>
              </a:rPr>
              <a:t> </a:t>
            </a:r>
            <a:r>
              <a:rPr sz="1400" kern="0" dirty="0">
                <a:solidFill>
                  <a:sysClr val="windowText" lastClr="000000"/>
                </a:solidFill>
                <a:cs typeface="Segoe UI"/>
              </a:rPr>
              <a:t>child</a:t>
            </a:r>
            <a:r>
              <a:rPr sz="1400" kern="0" spc="-18" dirty="0">
                <a:solidFill>
                  <a:sysClr val="windowText" lastClr="000000"/>
                </a:solidFill>
                <a:cs typeface="Segoe UI"/>
              </a:rPr>
              <a:t> </a:t>
            </a:r>
            <a:r>
              <a:rPr sz="1400" kern="0" dirty="0">
                <a:solidFill>
                  <a:sysClr val="windowText" lastClr="000000"/>
                </a:solidFill>
                <a:cs typeface="Segoe UI"/>
              </a:rPr>
              <a:t>is</a:t>
            </a:r>
            <a:r>
              <a:rPr sz="1400" kern="0" spc="-4" dirty="0">
                <a:solidFill>
                  <a:sysClr val="windowText" lastClr="000000"/>
                </a:solidFill>
                <a:cs typeface="Segoe UI"/>
              </a:rPr>
              <a:t> </a:t>
            </a:r>
            <a:r>
              <a:rPr sz="1400" kern="0" dirty="0">
                <a:solidFill>
                  <a:sysClr val="windowText" lastClr="000000"/>
                </a:solidFill>
                <a:cs typeface="Segoe UI"/>
              </a:rPr>
              <a:t>expected</a:t>
            </a:r>
            <a:r>
              <a:rPr sz="1400" kern="0" spc="-18" dirty="0">
                <a:solidFill>
                  <a:sysClr val="windowText" lastClr="000000"/>
                </a:solidFill>
                <a:cs typeface="Segoe UI"/>
              </a:rPr>
              <a:t> </a:t>
            </a:r>
            <a:r>
              <a:rPr sz="1400" kern="0" dirty="0">
                <a:solidFill>
                  <a:sysClr val="windowText" lastClr="000000"/>
                </a:solidFill>
                <a:cs typeface="Segoe UI"/>
              </a:rPr>
              <a:t>to</a:t>
            </a:r>
            <a:r>
              <a:rPr sz="1400" kern="0" spc="-22" dirty="0">
                <a:solidFill>
                  <a:sysClr val="windowText" lastClr="000000"/>
                </a:solidFill>
                <a:cs typeface="Segoe UI"/>
              </a:rPr>
              <a:t> </a:t>
            </a:r>
            <a:r>
              <a:rPr sz="1400" kern="0" dirty="0">
                <a:solidFill>
                  <a:sysClr val="windowText" lastClr="000000"/>
                </a:solidFill>
                <a:cs typeface="Segoe UI"/>
              </a:rPr>
              <a:t>see normally</a:t>
            </a:r>
            <a:r>
              <a:rPr sz="1400" kern="0" spc="-26" dirty="0">
                <a:solidFill>
                  <a:sysClr val="windowText" lastClr="000000"/>
                </a:solidFill>
                <a:cs typeface="Segoe UI"/>
              </a:rPr>
              <a:t> </a:t>
            </a:r>
            <a:r>
              <a:rPr sz="1400" kern="0" dirty="0">
                <a:solidFill>
                  <a:sysClr val="windowText" lastClr="000000"/>
                </a:solidFill>
                <a:cs typeface="Segoe UI"/>
              </a:rPr>
              <a:t>and</a:t>
            </a:r>
            <a:r>
              <a:rPr sz="1400" kern="0" spc="-26" dirty="0">
                <a:solidFill>
                  <a:sysClr val="windowText" lastClr="000000"/>
                </a:solidFill>
                <a:cs typeface="Segoe UI"/>
              </a:rPr>
              <a:t> </a:t>
            </a:r>
            <a:r>
              <a:rPr sz="1400" kern="0" spc="-18" dirty="0">
                <a:solidFill>
                  <a:sysClr val="windowText" lastClr="000000"/>
                </a:solidFill>
                <a:cs typeface="Segoe UI"/>
              </a:rPr>
              <a:t>pass</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None</a:t>
            </a:r>
            <a:r>
              <a:rPr sz="1400" kern="0" spc="-22"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9" dirty="0">
                <a:solidFill>
                  <a:sysClr val="windowText" lastClr="000000"/>
                </a:solidFill>
                <a:cs typeface="Segoe UI"/>
              </a:rPr>
              <a:t> </a:t>
            </a:r>
            <a:r>
              <a:rPr sz="1400" kern="0" spc="-18" dirty="0">
                <a:solidFill>
                  <a:sysClr val="windowText" lastClr="000000"/>
                </a:solidFill>
                <a:cs typeface="Segoe UI"/>
              </a:rPr>
              <a:t>above</a:t>
            </a:r>
            <a:endParaRPr sz="1400" kern="0" dirty="0">
              <a:solidFill>
                <a:sysClr val="windowText" lastClr="000000"/>
              </a:solidFill>
              <a:cs typeface="Segoe UI"/>
            </a:endParaRPr>
          </a:p>
          <a:p>
            <a:pPr marL="293049" indent="-281843" defTabSz="806867">
              <a:spcBef>
                <a:spcPts val="609"/>
              </a:spcBef>
              <a:buClr>
                <a:srgbClr val="EF7E08"/>
              </a:buClr>
              <a:buFontTx/>
              <a:buAutoNum type="arabicPeriod" startAt="5"/>
              <a:tabLst>
                <a:tab pos="293049" algn="l"/>
                <a:tab pos="293610" algn="l"/>
              </a:tabLst>
            </a:pPr>
            <a:r>
              <a:rPr sz="1400" kern="0" dirty="0">
                <a:solidFill>
                  <a:sysClr val="windowText" lastClr="000000"/>
                </a:solidFill>
                <a:cs typeface="Segoe UI"/>
              </a:rPr>
              <a:t>What</a:t>
            </a:r>
            <a:r>
              <a:rPr sz="1400" kern="0" spc="-40" dirty="0">
                <a:solidFill>
                  <a:sysClr val="windowText" lastClr="000000"/>
                </a:solidFill>
                <a:cs typeface="Segoe UI"/>
              </a:rPr>
              <a:t> </a:t>
            </a:r>
            <a:r>
              <a:rPr sz="1400" kern="0" dirty="0">
                <a:solidFill>
                  <a:sysClr val="windowText" lastClr="000000"/>
                </a:solidFill>
                <a:cs typeface="Segoe UI"/>
              </a:rPr>
              <a:t>is</a:t>
            </a:r>
            <a:r>
              <a:rPr sz="1400" kern="0" spc="-35" dirty="0">
                <a:solidFill>
                  <a:sysClr val="windowText" lastClr="000000"/>
                </a:solidFill>
                <a:cs typeface="Segoe UI"/>
              </a:rPr>
              <a:t> </a:t>
            </a:r>
            <a:r>
              <a:rPr sz="1400" kern="0" dirty="0">
                <a:solidFill>
                  <a:sysClr val="windowText" lastClr="000000"/>
                </a:solidFill>
                <a:cs typeface="Segoe UI"/>
              </a:rPr>
              <a:t>the</a:t>
            </a:r>
            <a:r>
              <a:rPr sz="1400" kern="0" spc="-44" dirty="0">
                <a:solidFill>
                  <a:sysClr val="windowText" lastClr="000000"/>
                </a:solidFill>
                <a:cs typeface="Segoe UI"/>
              </a:rPr>
              <a:t> </a:t>
            </a:r>
            <a:r>
              <a:rPr sz="1400" kern="0" spc="-9" dirty="0">
                <a:solidFill>
                  <a:sysClr val="windowText" lastClr="000000"/>
                </a:solidFill>
                <a:cs typeface="Segoe UI"/>
              </a:rPr>
              <a:t>screening</a:t>
            </a:r>
            <a:r>
              <a:rPr sz="1400" kern="0" spc="-26" dirty="0">
                <a:solidFill>
                  <a:sysClr val="windowText" lastClr="000000"/>
                </a:solidFill>
                <a:cs typeface="Segoe UI"/>
              </a:rPr>
              <a:t> </a:t>
            </a:r>
            <a:r>
              <a:rPr sz="1400" kern="0" dirty="0">
                <a:solidFill>
                  <a:sysClr val="windowText" lastClr="000000"/>
                </a:solidFill>
                <a:cs typeface="Segoe UI"/>
              </a:rPr>
              <a:t>distance</a:t>
            </a:r>
            <a:r>
              <a:rPr sz="1400" kern="0" spc="-31" dirty="0">
                <a:solidFill>
                  <a:sysClr val="windowText" lastClr="000000"/>
                </a:solidFill>
                <a:cs typeface="Segoe UI"/>
              </a:rPr>
              <a:t> </a:t>
            </a:r>
            <a:r>
              <a:rPr sz="1400" kern="0" dirty="0">
                <a:solidFill>
                  <a:sysClr val="windowText" lastClr="000000"/>
                </a:solidFill>
                <a:cs typeface="Segoe UI"/>
              </a:rPr>
              <a:t>for</a:t>
            </a:r>
            <a:r>
              <a:rPr sz="1400" kern="0" spc="-35" dirty="0">
                <a:solidFill>
                  <a:sysClr val="windowText" lastClr="000000"/>
                </a:solidFill>
                <a:cs typeface="Segoe UI"/>
              </a:rPr>
              <a:t> </a:t>
            </a:r>
            <a:r>
              <a:rPr sz="1400" kern="0" dirty="0">
                <a:solidFill>
                  <a:sysClr val="windowText" lastClr="000000"/>
                </a:solidFill>
                <a:cs typeface="Segoe UI"/>
              </a:rPr>
              <a:t>children</a:t>
            </a:r>
            <a:r>
              <a:rPr sz="1400" kern="0" spc="-18" dirty="0">
                <a:solidFill>
                  <a:sysClr val="windowText" lastClr="000000"/>
                </a:solidFill>
                <a:cs typeface="Segoe UI"/>
              </a:rPr>
              <a:t> </a:t>
            </a:r>
            <a:r>
              <a:rPr sz="1400" kern="0" dirty="0">
                <a:solidFill>
                  <a:sysClr val="windowText" lastClr="000000"/>
                </a:solidFill>
                <a:cs typeface="Segoe UI"/>
              </a:rPr>
              <a:t>ages</a:t>
            </a:r>
            <a:r>
              <a:rPr sz="1400" kern="0" spc="-49" dirty="0">
                <a:solidFill>
                  <a:sysClr val="windowText" lastClr="000000"/>
                </a:solidFill>
                <a:cs typeface="Segoe UI"/>
              </a:rPr>
              <a:t> </a:t>
            </a:r>
            <a:r>
              <a:rPr sz="1400" kern="0" spc="-18" dirty="0">
                <a:solidFill>
                  <a:sysClr val="windowText" lastClr="000000"/>
                </a:solidFill>
                <a:cs typeface="Segoe UI"/>
              </a:rPr>
              <a:t>3-</a:t>
            </a:r>
            <a:r>
              <a:rPr sz="1400" kern="0" dirty="0">
                <a:solidFill>
                  <a:sysClr val="windowText" lastClr="000000"/>
                </a:solidFill>
                <a:cs typeface="Segoe UI"/>
              </a:rPr>
              <a:t>5</a:t>
            </a:r>
            <a:r>
              <a:rPr sz="1400" kern="0" spc="-35" dirty="0">
                <a:solidFill>
                  <a:sysClr val="windowText" lastClr="000000"/>
                </a:solidFill>
                <a:cs typeface="Segoe UI"/>
              </a:rPr>
              <a:t> </a:t>
            </a:r>
            <a:r>
              <a:rPr sz="1400" kern="0" spc="-9" dirty="0">
                <a:solidFill>
                  <a:sysClr val="windowText" lastClr="000000"/>
                </a:solidFill>
                <a:cs typeface="Segoe UI"/>
              </a:rPr>
              <a:t>years?</a:t>
            </a:r>
            <a:endParaRPr sz="1400" kern="0" dirty="0">
              <a:solidFill>
                <a:sysClr val="windowText" lastClr="000000"/>
              </a:solidFill>
              <a:cs typeface="Segoe UI"/>
            </a:endParaRPr>
          </a:p>
          <a:p>
            <a:pPr marL="656139" lvl="1" indent="-241500" defTabSz="806867">
              <a:spcBef>
                <a:spcPts val="9"/>
              </a:spcBef>
              <a:buClr>
                <a:srgbClr val="B45F06"/>
              </a:buClr>
              <a:buFontTx/>
              <a:buAutoNum type="alphaLcPeriod"/>
              <a:tabLst>
                <a:tab pos="656139" algn="l"/>
                <a:tab pos="656700" algn="l"/>
              </a:tabLst>
            </a:pPr>
            <a:r>
              <a:rPr lang="en-US" sz="1400" kern="0" spc="-18" dirty="0">
                <a:solidFill>
                  <a:sysClr val="windowText" lastClr="000000"/>
                </a:solidFill>
                <a:cs typeface="Segoe UI"/>
              </a:rPr>
              <a:t>15 </a:t>
            </a:r>
            <a:r>
              <a:rPr sz="1400" kern="0" spc="-18" dirty="0">
                <a:solidFill>
                  <a:sysClr val="windowText" lastClr="000000"/>
                </a:solidFill>
                <a:cs typeface="Segoe UI"/>
              </a:rPr>
              <a:t>feet</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10</a:t>
            </a:r>
            <a:r>
              <a:rPr sz="1400" kern="0" spc="-18" dirty="0">
                <a:solidFill>
                  <a:sysClr val="windowText" lastClr="000000"/>
                </a:solidFill>
                <a:cs typeface="Segoe UI"/>
              </a:rPr>
              <a:t> feet</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20</a:t>
            </a:r>
            <a:r>
              <a:rPr sz="1400" kern="0" spc="-18" dirty="0">
                <a:solidFill>
                  <a:sysClr val="windowText" lastClr="000000"/>
                </a:solidFill>
                <a:cs typeface="Segoe UI"/>
              </a:rPr>
              <a:t> feet</a:t>
            </a:r>
            <a:endParaRPr sz="1400" kern="0" dirty="0">
              <a:solidFill>
                <a:sysClr val="windowText" lastClr="000000"/>
              </a:solidFill>
              <a:cs typeface="Segoe UI"/>
            </a:endParaRPr>
          </a:p>
          <a:p>
            <a:pPr marL="293049" indent="-281843" defTabSz="806867">
              <a:spcBef>
                <a:spcPts val="604"/>
              </a:spcBef>
              <a:buClr>
                <a:srgbClr val="EF7E08"/>
              </a:buClr>
              <a:buFontTx/>
              <a:buAutoNum type="arabicPeriod" startAt="5"/>
              <a:tabLst>
                <a:tab pos="293049" algn="l"/>
                <a:tab pos="293610" algn="l"/>
              </a:tabLst>
            </a:pPr>
            <a:r>
              <a:rPr sz="1400" kern="0" dirty="0">
                <a:solidFill>
                  <a:sysClr val="windowText" lastClr="000000"/>
                </a:solidFill>
                <a:cs typeface="Segoe UI"/>
              </a:rPr>
              <a:t>What</a:t>
            </a:r>
            <a:r>
              <a:rPr sz="1400" kern="0" spc="-40" dirty="0">
                <a:solidFill>
                  <a:sysClr val="windowText" lastClr="000000"/>
                </a:solidFill>
                <a:cs typeface="Segoe UI"/>
              </a:rPr>
              <a:t> </a:t>
            </a:r>
            <a:r>
              <a:rPr sz="1400" kern="0" dirty="0">
                <a:solidFill>
                  <a:sysClr val="windowText" lastClr="000000"/>
                </a:solidFill>
                <a:cs typeface="Segoe UI"/>
              </a:rPr>
              <a:t>is</a:t>
            </a:r>
            <a:r>
              <a:rPr sz="1400" kern="0" spc="-40" dirty="0">
                <a:solidFill>
                  <a:sysClr val="windowText" lastClr="000000"/>
                </a:solidFill>
                <a:cs typeface="Segoe UI"/>
              </a:rPr>
              <a:t> </a:t>
            </a:r>
            <a:r>
              <a:rPr sz="1400" kern="0" dirty="0">
                <a:solidFill>
                  <a:sysClr val="windowText" lastClr="000000"/>
                </a:solidFill>
                <a:cs typeface="Segoe UI"/>
              </a:rPr>
              <a:t>the</a:t>
            </a:r>
            <a:r>
              <a:rPr sz="1400" kern="0" spc="-44" dirty="0">
                <a:solidFill>
                  <a:sysClr val="windowText" lastClr="000000"/>
                </a:solidFill>
                <a:cs typeface="Segoe UI"/>
              </a:rPr>
              <a:t> </a:t>
            </a:r>
            <a:r>
              <a:rPr sz="1400" kern="0" spc="-9" dirty="0">
                <a:solidFill>
                  <a:sysClr val="windowText" lastClr="000000"/>
                </a:solidFill>
                <a:cs typeface="Segoe UI"/>
              </a:rPr>
              <a:t>screening</a:t>
            </a:r>
            <a:r>
              <a:rPr sz="1400" kern="0" spc="-31" dirty="0">
                <a:solidFill>
                  <a:sysClr val="windowText" lastClr="000000"/>
                </a:solidFill>
                <a:cs typeface="Segoe UI"/>
              </a:rPr>
              <a:t> </a:t>
            </a:r>
            <a:r>
              <a:rPr sz="1400" kern="0" dirty="0">
                <a:solidFill>
                  <a:sysClr val="windowText" lastClr="000000"/>
                </a:solidFill>
                <a:cs typeface="Segoe UI"/>
              </a:rPr>
              <a:t>distance</a:t>
            </a:r>
            <a:r>
              <a:rPr sz="1400" kern="0" spc="-31" dirty="0">
                <a:solidFill>
                  <a:sysClr val="windowText" lastClr="000000"/>
                </a:solidFill>
                <a:cs typeface="Segoe UI"/>
              </a:rPr>
              <a:t> </a:t>
            </a:r>
            <a:r>
              <a:rPr sz="1400" kern="0" dirty="0">
                <a:solidFill>
                  <a:sysClr val="windowText" lastClr="000000"/>
                </a:solidFill>
                <a:cs typeface="Segoe UI"/>
              </a:rPr>
              <a:t>for</a:t>
            </a:r>
            <a:r>
              <a:rPr sz="1400" kern="0" spc="-40" dirty="0">
                <a:solidFill>
                  <a:sysClr val="windowText" lastClr="000000"/>
                </a:solidFill>
                <a:cs typeface="Segoe UI"/>
              </a:rPr>
              <a:t> </a:t>
            </a:r>
            <a:r>
              <a:rPr sz="1400" kern="0" dirty="0">
                <a:solidFill>
                  <a:sysClr val="windowText" lastClr="000000"/>
                </a:solidFill>
                <a:cs typeface="Segoe UI"/>
              </a:rPr>
              <a:t>children</a:t>
            </a:r>
            <a:r>
              <a:rPr sz="1400" kern="0" spc="-18" dirty="0">
                <a:solidFill>
                  <a:sysClr val="windowText" lastClr="000000"/>
                </a:solidFill>
                <a:cs typeface="Segoe UI"/>
              </a:rPr>
              <a:t> </a:t>
            </a:r>
            <a:r>
              <a:rPr sz="1400" kern="0" dirty="0">
                <a:solidFill>
                  <a:sysClr val="windowText" lastClr="000000"/>
                </a:solidFill>
                <a:cs typeface="Segoe UI"/>
              </a:rPr>
              <a:t>6</a:t>
            </a:r>
            <a:r>
              <a:rPr sz="1400" kern="0" spc="-44" dirty="0">
                <a:solidFill>
                  <a:sysClr val="windowText" lastClr="000000"/>
                </a:solidFill>
                <a:cs typeface="Segoe UI"/>
              </a:rPr>
              <a:t> </a:t>
            </a:r>
            <a:r>
              <a:rPr sz="1400" kern="0" dirty="0">
                <a:solidFill>
                  <a:sysClr val="windowText" lastClr="000000"/>
                </a:solidFill>
                <a:cs typeface="Segoe UI"/>
              </a:rPr>
              <a:t>years</a:t>
            </a:r>
            <a:r>
              <a:rPr sz="1400" kern="0" spc="-31" dirty="0">
                <a:solidFill>
                  <a:sysClr val="windowText" lastClr="000000"/>
                </a:solidFill>
                <a:cs typeface="Segoe UI"/>
              </a:rPr>
              <a:t> </a:t>
            </a:r>
            <a:r>
              <a:rPr sz="1400" kern="0" dirty="0">
                <a:solidFill>
                  <a:sysClr val="windowText" lastClr="000000"/>
                </a:solidFill>
                <a:cs typeface="Segoe UI"/>
              </a:rPr>
              <a:t>and</a:t>
            </a:r>
            <a:r>
              <a:rPr sz="1400" kern="0" spc="-53" dirty="0">
                <a:solidFill>
                  <a:sysClr val="windowText" lastClr="000000"/>
                </a:solidFill>
                <a:cs typeface="Segoe UI"/>
              </a:rPr>
              <a:t> </a:t>
            </a:r>
            <a:r>
              <a:rPr sz="1400" kern="0" spc="-9" dirty="0">
                <a:solidFill>
                  <a:sysClr val="windowText" lastClr="000000"/>
                </a:solidFill>
                <a:cs typeface="Segoe UI"/>
              </a:rPr>
              <a:t>older?</a:t>
            </a:r>
            <a:endParaRPr sz="1400" kern="0" dirty="0">
              <a:solidFill>
                <a:sysClr val="windowText" lastClr="000000"/>
              </a:solidFill>
              <a:cs typeface="Segoe UI"/>
            </a:endParaRPr>
          </a:p>
          <a:p>
            <a:pPr marL="656139" lvl="1" indent="-241500" defTabSz="806867">
              <a:spcBef>
                <a:spcPts val="9"/>
              </a:spcBef>
              <a:buClr>
                <a:srgbClr val="B45F06"/>
              </a:buClr>
              <a:buFontTx/>
              <a:buAutoNum type="alphaLcPeriod"/>
              <a:tabLst>
                <a:tab pos="656139" algn="l"/>
                <a:tab pos="656700" algn="l"/>
              </a:tabLst>
            </a:pPr>
            <a:r>
              <a:rPr lang="en-US" sz="1400" kern="0" dirty="0">
                <a:solidFill>
                  <a:sysClr val="windowText" lastClr="000000"/>
                </a:solidFill>
                <a:cs typeface="Segoe UI"/>
              </a:rPr>
              <a:t>1</a:t>
            </a:r>
            <a:r>
              <a:rPr sz="1400" kern="0" dirty="0">
                <a:solidFill>
                  <a:sysClr val="windowText" lastClr="000000"/>
                </a:solidFill>
                <a:cs typeface="Segoe UI"/>
              </a:rPr>
              <a:t>5</a:t>
            </a:r>
            <a:r>
              <a:rPr sz="1400" kern="0" spc="-4" dirty="0">
                <a:solidFill>
                  <a:sysClr val="windowText" lastClr="000000"/>
                </a:solidFill>
                <a:cs typeface="Segoe UI"/>
              </a:rPr>
              <a:t> </a:t>
            </a:r>
            <a:r>
              <a:rPr sz="1400" kern="0" spc="-18" dirty="0">
                <a:solidFill>
                  <a:sysClr val="windowText" lastClr="000000"/>
                </a:solidFill>
                <a:cs typeface="Segoe UI"/>
              </a:rPr>
              <a:t>feet</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10</a:t>
            </a:r>
            <a:r>
              <a:rPr sz="1400" kern="0" spc="-18" dirty="0">
                <a:solidFill>
                  <a:sysClr val="windowText" lastClr="000000"/>
                </a:solidFill>
                <a:cs typeface="Segoe UI"/>
              </a:rPr>
              <a:t> feet</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20</a:t>
            </a:r>
            <a:r>
              <a:rPr sz="1400" kern="0" spc="-18" dirty="0">
                <a:solidFill>
                  <a:sysClr val="windowText" lastClr="000000"/>
                </a:solidFill>
                <a:cs typeface="Segoe UI"/>
              </a:rPr>
              <a:t> feet</a:t>
            </a:r>
            <a:endParaRPr sz="1400" kern="0" dirty="0">
              <a:solidFill>
                <a:sysClr val="windowText" lastClr="000000"/>
              </a:solidFill>
              <a:cs typeface="Segoe UI"/>
            </a:endParaRPr>
          </a:p>
          <a:p>
            <a:pPr marL="293049" indent="-281843" defTabSz="806867">
              <a:spcBef>
                <a:spcPts val="618"/>
              </a:spcBef>
              <a:buClr>
                <a:srgbClr val="EF7E08"/>
              </a:buClr>
              <a:buFontTx/>
              <a:buAutoNum type="arabicPeriod" startAt="5"/>
              <a:tabLst>
                <a:tab pos="293049" algn="l"/>
                <a:tab pos="293610" algn="l"/>
              </a:tabLst>
            </a:pPr>
            <a:r>
              <a:rPr sz="1400" kern="0" dirty="0">
                <a:solidFill>
                  <a:sysClr val="windowText" lastClr="000000"/>
                </a:solidFill>
                <a:cs typeface="Segoe UI"/>
              </a:rPr>
              <a:t>Besides</a:t>
            </a:r>
            <a:r>
              <a:rPr sz="1400" kern="0" spc="-49" dirty="0">
                <a:solidFill>
                  <a:sysClr val="windowText" lastClr="000000"/>
                </a:solidFill>
                <a:cs typeface="Segoe UI"/>
              </a:rPr>
              <a:t> </a:t>
            </a:r>
            <a:r>
              <a:rPr sz="1400" kern="0" dirty="0">
                <a:solidFill>
                  <a:sysClr val="windowText" lastClr="000000"/>
                </a:solidFill>
                <a:cs typeface="Segoe UI"/>
              </a:rPr>
              <a:t>adhesive</a:t>
            </a:r>
            <a:r>
              <a:rPr sz="1400" kern="0" spc="-53" dirty="0">
                <a:solidFill>
                  <a:sysClr val="windowText" lastClr="000000"/>
                </a:solidFill>
                <a:cs typeface="Segoe UI"/>
              </a:rPr>
              <a:t> </a:t>
            </a:r>
            <a:r>
              <a:rPr sz="1400" kern="0" spc="-9" dirty="0">
                <a:solidFill>
                  <a:sysClr val="windowText" lastClr="000000"/>
                </a:solidFill>
                <a:cs typeface="Segoe UI"/>
              </a:rPr>
              <a:t>patches,</a:t>
            </a:r>
            <a:r>
              <a:rPr sz="1400" kern="0" spc="-44" dirty="0">
                <a:solidFill>
                  <a:sysClr val="windowText" lastClr="000000"/>
                </a:solidFill>
                <a:cs typeface="Segoe UI"/>
              </a:rPr>
              <a:t> </a:t>
            </a:r>
            <a:r>
              <a:rPr sz="1400" kern="0" dirty="0">
                <a:solidFill>
                  <a:sysClr val="windowText" lastClr="000000"/>
                </a:solidFill>
                <a:cs typeface="Segoe UI"/>
              </a:rPr>
              <a:t>what</a:t>
            </a:r>
            <a:r>
              <a:rPr sz="1400" kern="0" spc="-44" dirty="0">
                <a:solidFill>
                  <a:sysClr val="windowText" lastClr="000000"/>
                </a:solidFill>
                <a:cs typeface="Segoe UI"/>
              </a:rPr>
              <a:t> </a:t>
            </a:r>
            <a:r>
              <a:rPr sz="1400" kern="0" dirty="0">
                <a:solidFill>
                  <a:sysClr val="windowText" lastClr="000000"/>
                </a:solidFill>
                <a:cs typeface="Segoe UI"/>
              </a:rPr>
              <a:t>material</a:t>
            </a:r>
            <a:r>
              <a:rPr sz="1400" kern="0" spc="-49" dirty="0">
                <a:solidFill>
                  <a:sysClr val="windowText" lastClr="000000"/>
                </a:solidFill>
                <a:cs typeface="Segoe UI"/>
              </a:rPr>
              <a:t> </a:t>
            </a:r>
            <a:r>
              <a:rPr sz="1400" kern="0" dirty="0">
                <a:solidFill>
                  <a:sysClr val="windowText" lastClr="000000"/>
                </a:solidFill>
                <a:cs typeface="Segoe UI"/>
              </a:rPr>
              <a:t>is</a:t>
            </a:r>
            <a:r>
              <a:rPr sz="1400" kern="0" spc="-49" dirty="0">
                <a:solidFill>
                  <a:sysClr val="windowText" lastClr="000000"/>
                </a:solidFill>
                <a:cs typeface="Segoe UI"/>
              </a:rPr>
              <a:t> </a:t>
            </a:r>
            <a:r>
              <a:rPr sz="1400" kern="0" spc="-9" dirty="0">
                <a:solidFill>
                  <a:sysClr val="windowText" lastClr="000000"/>
                </a:solidFill>
                <a:cs typeface="Segoe UI"/>
              </a:rPr>
              <a:t>recommended</a:t>
            </a:r>
            <a:r>
              <a:rPr sz="1400" kern="0" spc="-49" dirty="0">
                <a:solidFill>
                  <a:sysClr val="windowText" lastClr="000000"/>
                </a:solidFill>
                <a:cs typeface="Segoe UI"/>
              </a:rPr>
              <a:t> </a:t>
            </a:r>
            <a:r>
              <a:rPr sz="1400" kern="0" dirty="0">
                <a:solidFill>
                  <a:sysClr val="windowText" lastClr="000000"/>
                </a:solidFill>
                <a:cs typeface="Segoe UI"/>
              </a:rPr>
              <a:t>for</a:t>
            </a:r>
            <a:r>
              <a:rPr sz="1400" kern="0" spc="-44" dirty="0">
                <a:solidFill>
                  <a:sysClr val="windowText" lastClr="000000"/>
                </a:solidFill>
                <a:cs typeface="Segoe UI"/>
              </a:rPr>
              <a:t> </a:t>
            </a:r>
            <a:r>
              <a:rPr sz="1400" kern="0" dirty="0">
                <a:solidFill>
                  <a:sysClr val="windowText" lastClr="000000"/>
                </a:solidFill>
                <a:cs typeface="Segoe UI"/>
              </a:rPr>
              <a:t>occlusion</a:t>
            </a:r>
            <a:r>
              <a:rPr sz="1400" kern="0" spc="-40" dirty="0">
                <a:solidFill>
                  <a:sysClr val="windowText" lastClr="000000"/>
                </a:solidFill>
                <a:cs typeface="Segoe UI"/>
              </a:rPr>
              <a:t> </a:t>
            </a:r>
            <a:r>
              <a:rPr sz="1400" kern="0" dirty="0">
                <a:solidFill>
                  <a:sysClr val="windowText" lastClr="000000"/>
                </a:solidFill>
                <a:cs typeface="Segoe UI"/>
              </a:rPr>
              <a:t>of</a:t>
            </a:r>
            <a:r>
              <a:rPr sz="1400" kern="0" spc="-53" dirty="0">
                <a:solidFill>
                  <a:sysClr val="windowText" lastClr="000000"/>
                </a:solidFill>
                <a:cs typeface="Segoe UI"/>
              </a:rPr>
              <a:t> </a:t>
            </a:r>
            <a:r>
              <a:rPr sz="1400" kern="0" dirty="0">
                <a:solidFill>
                  <a:sysClr val="windowText" lastClr="000000"/>
                </a:solidFill>
                <a:cs typeface="Segoe UI"/>
              </a:rPr>
              <a:t>the</a:t>
            </a:r>
            <a:r>
              <a:rPr sz="1400" kern="0" spc="-53"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lvl="1" indent="-241500" defTabSz="806867">
              <a:spcBef>
                <a:spcPts val="4"/>
              </a:spcBef>
              <a:buClr>
                <a:srgbClr val="B45F06"/>
              </a:buClr>
              <a:buFontTx/>
              <a:buAutoNum type="alphaLcPeriod"/>
              <a:tabLst>
                <a:tab pos="656139" algn="l"/>
                <a:tab pos="656700" algn="l"/>
              </a:tabLst>
            </a:pPr>
            <a:r>
              <a:rPr sz="1400" kern="0" spc="-9" dirty="0">
                <a:solidFill>
                  <a:sysClr val="windowText" lastClr="000000"/>
                </a:solidFill>
                <a:cs typeface="Segoe UI"/>
              </a:rPr>
              <a:t>Child’s</a:t>
            </a:r>
            <a:r>
              <a:rPr sz="1400" kern="0" spc="-40" dirty="0">
                <a:solidFill>
                  <a:sysClr val="windowText" lastClr="000000"/>
                </a:solidFill>
                <a:cs typeface="Segoe UI"/>
              </a:rPr>
              <a:t> </a:t>
            </a:r>
            <a:r>
              <a:rPr sz="1400" kern="0" spc="-18" dirty="0">
                <a:solidFill>
                  <a:sysClr val="windowText" lastClr="000000"/>
                </a:solidFill>
                <a:cs typeface="Segoe UI"/>
              </a:rPr>
              <a:t>hand</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lang="en-US" sz="1400" kern="0" spc="-22" dirty="0" err="1">
                <a:solidFill>
                  <a:sysClr val="windowText" lastClr="000000"/>
                </a:solidFill>
                <a:cs typeface="Segoe UI"/>
              </a:rPr>
              <a:t>Occluder</a:t>
            </a:r>
            <a:r>
              <a:rPr lang="en-US" sz="1400" kern="0" spc="-22" dirty="0">
                <a:solidFill>
                  <a:sysClr val="windowText" lastClr="000000"/>
                </a:solidFill>
                <a:cs typeface="Segoe UI"/>
              </a:rPr>
              <a:t>/glasses</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spc="-9" dirty="0">
                <a:solidFill>
                  <a:sysClr val="windowText" lastClr="000000"/>
                </a:solidFill>
                <a:cs typeface="Segoe UI"/>
              </a:rPr>
              <a:t>Tissue</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Paper</a:t>
            </a:r>
            <a:r>
              <a:rPr sz="1400" kern="0" spc="-57" dirty="0">
                <a:solidFill>
                  <a:sysClr val="windowText" lastClr="000000"/>
                </a:solidFill>
                <a:cs typeface="Segoe UI"/>
              </a:rPr>
              <a:t> </a:t>
            </a:r>
            <a:r>
              <a:rPr sz="1400" kern="0" spc="-22" dirty="0">
                <a:solidFill>
                  <a:sysClr val="windowText" lastClr="000000"/>
                </a:solidFill>
                <a:cs typeface="Segoe UI"/>
              </a:rPr>
              <a:t>cup</a:t>
            </a:r>
            <a:endParaRPr sz="1400" kern="0" dirty="0">
              <a:solidFill>
                <a:sysClr val="windowText" lastClr="000000"/>
              </a:solidFill>
              <a:cs typeface="Segoe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7" end="7"/>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11" end="1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15" end="1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0673" y="405135"/>
            <a:ext cx="1867460" cy="565313"/>
          </a:xfrm>
          <a:prstGeom prst="rect">
            <a:avLst/>
          </a:prstGeom>
        </p:spPr>
        <p:txBody>
          <a:bodyPr vert="horz" wrap="square" lIns="0" tIns="11206" rIns="0" bIns="0" rtlCol="0">
            <a:spAutoFit/>
          </a:bodyPr>
          <a:lstStyle/>
          <a:p>
            <a:pPr marL="11206">
              <a:spcBef>
                <a:spcPts val="88"/>
              </a:spcBef>
            </a:pPr>
            <a:r>
              <a:rPr b="1" spc="-44" dirty="0">
                <a:solidFill>
                  <a:schemeClr val="accent5">
                    <a:lumMod val="75000"/>
                  </a:schemeClr>
                </a:solidFill>
              </a:rPr>
              <a:t>Post-</a:t>
            </a:r>
            <a:r>
              <a:rPr b="1" spc="-35" dirty="0">
                <a:solidFill>
                  <a:schemeClr val="accent5">
                    <a:lumMod val="75000"/>
                  </a:schemeClr>
                </a:solidFill>
              </a:rPr>
              <a:t>Test</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47</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130673" y="1062767"/>
            <a:ext cx="8903634" cy="4258067"/>
          </a:xfrm>
          <a:prstGeom prst="rect">
            <a:avLst/>
          </a:prstGeom>
        </p:spPr>
        <p:txBody>
          <a:bodyPr vert="horz" wrap="square" lIns="0" tIns="10646" rIns="0" bIns="0" rtlCol="0">
            <a:spAutoFit/>
          </a:bodyPr>
          <a:lstStyle/>
          <a:p>
            <a:pPr marL="293049" indent="-282403" defTabSz="806867">
              <a:spcBef>
                <a:spcPts val="84"/>
              </a:spcBef>
              <a:buClr>
                <a:srgbClr val="EF7E08"/>
              </a:buClr>
              <a:buFontTx/>
              <a:buAutoNum type="arabicPeriod" startAt="9"/>
              <a:tabLst>
                <a:tab pos="293049" algn="l"/>
                <a:tab pos="294170" algn="l"/>
              </a:tabLst>
            </a:pPr>
            <a:r>
              <a:rPr sz="1400" kern="0" spc="-18" dirty="0">
                <a:solidFill>
                  <a:sysClr val="windowText" lastClr="000000"/>
                </a:solidFill>
                <a:cs typeface="Segoe UI"/>
              </a:rPr>
              <a:t>Instrument-</a:t>
            </a:r>
            <a:r>
              <a:rPr sz="1400" kern="0" dirty="0">
                <a:solidFill>
                  <a:sysClr val="windowText" lastClr="000000"/>
                </a:solidFill>
                <a:cs typeface="Segoe UI"/>
              </a:rPr>
              <a:t>based</a:t>
            </a:r>
            <a:r>
              <a:rPr sz="1400" kern="0" spc="-57" dirty="0">
                <a:solidFill>
                  <a:sysClr val="windowText" lastClr="000000"/>
                </a:solidFill>
                <a:cs typeface="Segoe UI"/>
              </a:rPr>
              <a:t> </a:t>
            </a:r>
            <a:r>
              <a:rPr sz="1400" kern="0" dirty="0">
                <a:solidFill>
                  <a:sysClr val="windowText" lastClr="000000"/>
                </a:solidFill>
                <a:cs typeface="Segoe UI"/>
              </a:rPr>
              <a:t>vision</a:t>
            </a:r>
            <a:r>
              <a:rPr sz="1400" kern="0" spc="-57" dirty="0">
                <a:solidFill>
                  <a:sysClr val="windowText" lastClr="000000"/>
                </a:solidFill>
                <a:cs typeface="Segoe UI"/>
              </a:rPr>
              <a:t> </a:t>
            </a:r>
            <a:r>
              <a:rPr sz="1400" kern="0" dirty="0">
                <a:solidFill>
                  <a:sysClr val="windowText" lastClr="000000"/>
                </a:solidFill>
                <a:cs typeface="Segoe UI"/>
              </a:rPr>
              <a:t>screening</a:t>
            </a:r>
            <a:r>
              <a:rPr sz="1400" kern="0" spc="-35" dirty="0">
                <a:solidFill>
                  <a:sysClr val="windowText" lastClr="000000"/>
                </a:solidFill>
                <a:cs typeface="Segoe UI"/>
              </a:rPr>
              <a:t> </a:t>
            </a:r>
            <a:r>
              <a:rPr sz="1400" kern="0" dirty="0">
                <a:solidFill>
                  <a:sysClr val="windowText" lastClr="000000"/>
                </a:solidFill>
                <a:cs typeface="Segoe UI"/>
              </a:rPr>
              <a:t>measures</a:t>
            </a:r>
            <a:r>
              <a:rPr sz="1400" kern="0" spc="-53" dirty="0">
                <a:solidFill>
                  <a:sysClr val="windowText" lastClr="000000"/>
                </a:solidFill>
                <a:cs typeface="Segoe UI"/>
              </a:rPr>
              <a:t> </a:t>
            </a:r>
            <a:r>
              <a:rPr sz="1400" kern="0" dirty="0">
                <a:solidFill>
                  <a:sysClr val="windowText" lastClr="000000"/>
                </a:solidFill>
                <a:cs typeface="Segoe UI"/>
              </a:rPr>
              <a:t>visual</a:t>
            </a:r>
            <a:r>
              <a:rPr sz="1400" kern="0" spc="-66" dirty="0">
                <a:solidFill>
                  <a:sysClr val="windowText" lastClr="000000"/>
                </a:solidFill>
                <a:cs typeface="Segoe UI"/>
              </a:rPr>
              <a:t> </a:t>
            </a:r>
            <a:r>
              <a:rPr sz="1400" kern="0" spc="-9" dirty="0">
                <a:solidFill>
                  <a:sysClr val="windowText" lastClr="000000"/>
                </a:solidFill>
                <a:cs typeface="Segoe UI"/>
              </a:rPr>
              <a:t>acuity.</a:t>
            </a:r>
            <a:endParaRPr sz="1400" kern="0" dirty="0">
              <a:solidFill>
                <a:sysClr val="windowText" lastClr="000000"/>
              </a:solidFill>
              <a:cs typeface="Segoe UI"/>
            </a:endParaRPr>
          </a:p>
          <a:p>
            <a:pPr marL="656139" lvl="1" indent="-242060" defTabSz="806867">
              <a:spcBef>
                <a:spcPts val="4"/>
              </a:spcBef>
              <a:buClr>
                <a:srgbClr val="B45F06"/>
              </a:buClr>
              <a:buFontTx/>
              <a:buAutoNum type="alphaLcPeriod"/>
              <a:tabLst>
                <a:tab pos="656139" algn="l"/>
                <a:tab pos="656700" algn="l"/>
              </a:tabLst>
            </a:pPr>
            <a:r>
              <a:rPr sz="1400" kern="0" spc="-18" dirty="0">
                <a:solidFill>
                  <a:sysClr val="windowText" lastClr="000000"/>
                </a:solidFill>
                <a:cs typeface="Segoe UI"/>
              </a:rPr>
              <a:t>True</a:t>
            </a:r>
            <a:endParaRPr sz="1400" kern="0" dirty="0">
              <a:solidFill>
                <a:sysClr val="windowText" lastClr="000000"/>
              </a:solidFill>
              <a:cs typeface="Segoe UI"/>
            </a:endParaRPr>
          </a:p>
          <a:p>
            <a:pPr marL="656139" lvl="1" indent="-242060" defTabSz="806867">
              <a:spcBef>
                <a:spcPts val="4"/>
              </a:spcBef>
              <a:buClr>
                <a:srgbClr val="B45F06"/>
              </a:buClr>
              <a:buFontTx/>
              <a:buAutoNum type="alphaLcPeriod"/>
              <a:tabLst>
                <a:tab pos="656139" algn="l"/>
                <a:tab pos="656700" algn="l"/>
              </a:tabLst>
            </a:pPr>
            <a:r>
              <a:rPr sz="1400" kern="0" spc="-9" dirty="0">
                <a:solidFill>
                  <a:sysClr val="windowText" lastClr="000000"/>
                </a:solidFill>
                <a:cs typeface="Segoe UI"/>
              </a:rPr>
              <a:t>False</a:t>
            </a:r>
            <a:endParaRPr sz="1400" kern="0" dirty="0">
              <a:solidFill>
                <a:sysClr val="windowText" lastClr="000000"/>
              </a:solidFill>
              <a:cs typeface="Segoe UI"/>
            </a:endParaRPr>
          </a:p>
          <a:p>
            <a:pPr marL="293610" indent="-282964" defTabSz="806867">
              <a:spcBef>
                <a:spcPts val="604"/>
              </a:spcBef>
              <a:buClr>
                <a:srgbClr val="EF7E08"/>
              </a:buClr>
              <a:buFontTx/>
              <a:buAutoNum type="arabicPeriod" startAt="9"/>
              <a:tabLst>
                <a:tab pos="294170" algn="l"/>
              </a:tabLst>
            </a:pPr>
            <a:r>
              <a:rPr sz="1400" kern="0" dirty="0">
                <a:solidFill>
                  <a:sysClr val="windowText" lastClr="000000"/>
                </a:solidFill>
                <a:cs typeface="Segoe UI"/>
              </a:rPr>
              <a:t>What</a:t>
            </a:r>
            <a:r>
              <a:rPr sz="1400" kern="0" spc="-35" dirty="0">
                <a:solidFill>
                  <a:sysClr val="windowText" lastClr="000000"/>
                </a:solidFill>
                <a:cs typeface="Segoe UI"/>
              </a:rPr>
              <a:t> </a:t>
            </a:r>
            <a:r>
              <a:rPr sz="1400" kern="0" dirty="0">
                <a:solidFill>
                  <a:sysClr val="windowText" lastClr="000000"/>
                </a:solidFill>
                <a:cs typeface="Segoe UI"/>
              </a:rPr>
              <a:t>is</a:t>
            </a:r>
            <a:r>
              <a:rPr sz="1400" kern="0" spc="-35" dirty="0">
                <a:solidFill>
                  <a:sysClr val="windowText" lastClr="000000"/>
                </a:solidFill>
                <a:cs typeface="Segoe UI"/>
              </a:rPr>
              <a:t> </a:t>
            </a:r>
            <a:r>
              <a:rPr sz="1400" kern="0" dirty="0">
                <a:solidFill>
                  <a:sysClr val="windowText" lastClr="000000"/>
                </a:solidFill>
                <a:cs typeface="Segoe UI"/>
              </a:rPr>
              <a:t>the</a:t>
            </a:r>
            <a:r>
              <a:rPr sz="1400" kern="0" spc="-40" dirty="0">
                <a:solidFill>
                  <a:sysClr val="windowText" lastClr="000000"/>
                </a:solidFill>
                <a:cs typeface="Segoe UI"/>
              </a:rPr>
              <a:t> </a:t>
            </a:r>
            <a:r>
              <a:rPr sz="1400" kern="0" dirty="0">
                <a:solidFill>
                  <a:sysClr val="windowText" lastClr="000000"/>
                </a:solidFill>
                <a:cs typeface="Segoe UI"/>
              </a:rPr>
              <a:t>referral</a:t>
            </a:r>
            <a:r>
              <a:rPr sz="1400" kern="0" spc="-18" dirty="0">
                <a:solidFill>
                  <a:sysClr val="windowText" lastClr="000000"/>
                </a:solidFill>
                <a:cs typeface="Segoe UI"/>
              </a:rPr>
              <a:t> </a:t>
            </a:r>
            <a:r>
              <a:rPr sz="1400" kern="0" dirty="0">
                <a:solidFill>
                  <a:sysClr val="windowText" lastClr="000000"/>
                </a:solidFill>
                <a:cs typeface="Segoe UI"/>
              </a:rPr>
              <a:t>criteria</a:t>
            </a:r>
            <a:r>
              <a:rPr sz="1400" kern="0" spc="-18" dirty="0">
                <a:solidFill>
                  <a:sysClr val="windowText" lastClr="000000"/>
                </a:solidFill>
                <a:cs typeface="Segoe UI"/>
              </a:rPr>
              <a:t> </a:t>
            </a:r>
            <a:r>
              <a:rPr sz="1400" kern="0" dirty="0">
                <a:solidFill>
                  <a:sysClr val="windowText" lastClr="000000"/>
                </a:solidFill>
                <a:cs typeface="Segoe UI"/>
              </a:rPr>
              <a:t>for</a:t>
            </a:r>
            <a:r>
              <a:rPr sz="1400" kern="0" spc="-35" dirty="0">
                <a:solidFill>
                  <a:sysClr val="windowText" lastClr="000000"/>
                </a:solidFill>
                <a:cs typeface="Segoe UI"/>
              </a:rPr>
              <a:t> </a:t>
            </a:r>
            <a:r>
              <a:rPr sz="1400" kern="0" dirty="0">
                <a:solidFill>
                  <a:sysClr val="windowText" lastClr="000000"/>
                </a:solidFill>
                <a:cs typeface="Segoe UI"/>
              </a:rPr>
              <a:t>Visual</a:t>
            </a:r>
            <a:r>
              <a:rPr sz="1400" kern="0" spc="-22" dirty="0">
                <a:solidFill>
                  <a:sysClr val="windowText" lastClr="000000"/>
                </a:solidFill>
                <a:cs typeface="Segoe UI"/>
              </a:rPr>
              <a:t> </a:t>
            </a:r>
            <a:r>
              <a:rPr sz="1400" kern="0" dirty="0">
                <a:solidFill>
                  <a:sysClr val="windowText" lastClr="000000"/>
                </a:solidFill>
                <a:cs typeface="Segoe UI"/>
              </a:rPr>
              <a:t>Acuity</a:t>
            </a:r>
            <a:r>
              <a:rPr sz="1400" kern="0" spc="-26" dirty="0">
                <a:solidFill>
                  <a:sysClr val="windowText" lastClr="000000"/>
                </a:solidFill>
                <a:cs typeface="Segoe UI"/>
              </a:rPr>
              <a:t> </a:t>
            </a:r>
            <a:r>
              <a:rPr sz="1400" kern="0" spc="-9" dirty="0">
                <a:solidFill>
                  <a:sysClr val="windowText" lastClr="000000"/>
                </a:solidFill>
                <a:cs typeface="Segoe UI"/>
              </a:rPr>
              <a:t>Screening</a:t>
            </a:r>
            <a:r>
              <a:rPr sz="1400" kern="0" spc="-35" dirty="0">
                <a:solidFill>
                  <a:sysClr val="windowText" lastClr="000000"/>
                </a:solidFill>
                <a:cs typeface="Segoe UI"/>
              </a:rPr>
              <a:t> </a:t>
            </a:r>
            <a:r>
              <a:rPr sz="1400" kern="0" dirty="0">
                <a:solidFill>
                  <a:sysClr val="windowText" lastClr="000000"/>
                </a:solidFill>
                <a:cs typeface="Segoe UI"/>
              </a:rPr>
              <a:t>for</a:t>
            </a:r>
            <a:r>
              <a:rPr sz="1400" kern="0" spc="-26" dirty="0">
                <a:solidFill>
                  <a:sysClr val="windowText" lastClr="000000"/>
                </a:solidFill>
                <a:cs typeface="Segoe UI"/>
              </a:rPr>
              <a:t> </a:t>
            </a:r>
            <a:r>
              <a:rPr sz="1400" kern="0" spc="-18" dirty="0">
                <a:solidFill>
                  <a:sysClr val="windowText" lastClr="000000"/>
                </a:solidFill>
                <a:cs typeface="Segoe UI"/>
              </a:rPr>
              <a:t>3-year-</a:t>
            </a:r>
            <a:r>
              <a:rPr sz="1400" kern="0" spc="-9" dirty="0">
                <a:solidFill>
                  <a:sysClr val="windowText" lastClr="000000"/>
                </a:solidFill>
                <a:cs typeface="Segoe UI"/>
              </a:rPr>
              <a:t>olds?</a:t>
            </a:r>
            <a:endParaRPr sz="1400" kern="0" dirty="0">
              <a:solidFill>
                <a:sysClr val="windowText" lastClr="000000"/>
              </a:solidFill>
              <a:cs typeface="Segoe UI"/>
            </a:endParaRPr>
          </a:p>
          <a:p>
            <a:pPr marL="656139" marR="4483" lvl="1" indent="-241500" defTabSz="806867">
              <a:spcBef>
                <a:spcPts val="9"/>
              </a:spcBef>
              <a:buClr>
                <a:srgbClr val="B45F06"/>
              </a:buClr>
              <a:buFontTx/>
              <a:buAutoNum type="alphaLcPeriod"/>
              <a:tabLst>
                <a:tab pos="656139" algn="l"/>
                <a:tab pos="656700" algn="l"/>
              </a:tabLst>
            </a:pPr>
            <a:r>
              <a:rPr sz="1400" kern="0" dirty="0">
                <a:solidFill>
                  <a:sysClr val="windowText" lastClr="000000"/>
                </a:solidFill>
                <a:cs typeface="Segoe UI"/>
              </a:rPr>
              <a:t>Failure</a:t>
            </a:r>
            <a:r>
              <a:rPr sz="1400" kern="0" spc="-31" dirty="0">
                <a:solidFill>
                  <a:sysClr val="windowText" lastClr="000000"/>
                </a:solidFill>
                <a:cs typeface="Segoe UI"/>
              </a:rPr>
              <a:t> </a:t>
            </a:r>
            <a:r>
              <a:rPr sz="1400" kern="0" dirty="0">
                <a:solidFill>
                  <a:sysClr val="windowText" lastClr="000000"/>
                </a:solidFill>
                <a:cs typeface="Segoe UI"/>
              </a:rPr>
              <a:t>to</a:t>
            </a:r>
            <a:r>
              <a:rPr sz="1400" kern="0" spc="-13" dirty="0">
                <a:solidFill>
                  <a:sysClr val="windowText" lastClr="000000"/>
                </a:solidFill>
                <a:cs typeface="Segoe UI"/>
              </a:rPr>
              <a:t> </a:t>
            </a:r>
            <a:r>
              <a:rPr sz="1400" kern="0" dirty="0">
                <a:solidFill>
                  <a:sysClr val="windowText" lastClr="000000"/>
                </a:solidFill>
                <a:cs typeface="Segoe UI"/>
              </a:rPr>
              <a:t>correctly</a:t>
            </a:r>
            <a:r>
              <a:rPr sz="1400" kern="0" spc="-26" dirty="0">
                <a:solidFill>
                  <a:sysClr val="windowText" lastClr="000000"/>
                </a:solidFill>
                <a:cs typeface="Segoe UI"/>
              </a:rPr>
              <a:t> </a:t>
            </a:r>
            <a:r>
              <a:rPr sz="1400" kern="0" dirty="0">
                <a:solidFill>
                  <a:sysClr val="windowText" lastClr="000000"/>
                </a:solidFill>
                <a:cs typeface="Segoe UI"/>
              </a:rPr>
              <a:t>identify</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majority</a:t>
            </a:r>
            <a:r>
              <a:rPr sz="1400" kern="0" spc="-49" dirty="0">
                <a:solidFill>
                  <a:sysClr val="windowText" lastClr="000000"/>
                </a:solidFill>
                <a:cs typeface="Segoe UI"/>
              </a:rPr>
              <a:t> </a:t>
            </a:r>
            <a:r>
              <a:rPr sz="1400" kern="0" dirty="0">
                <a:solidFill>
                  <a:sysClr val="windowText" lastClr="000000"/>
                </a:solidFill>
                <a:cs typeface="Segoe UI"/>
              </a:rPr>
              <a:t>of</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optotypes</a:t>
            </a:r>
            <a:r>
              <a:rPr sz="1400" kern="0" spc="-35" dirty="0">
                <a:solidFill>
                  <a:sysClr val="windowText" lastClr="000000"/>
                </a:solidFill>
                <a:cs typeface="Segoe UI"/>
              </a:rPr>
              <a:t> </a:t>
            </a:r>
            <a:r>
              <a:rPr sz="1400" kern="0" dirty="0">
                <a:solidFill>
                  <a:sysClr val="windowText" lastClr="000000"/>
                </a:solidFill>
                <a:cs typeface="Segoe UI"/>
              </a:rPr>
              <a:t>at</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spc="-9" dirty="0">
                <a:solidFill>
                  <a:sysClr val="windowText" lastClr="000000"/>
                </a:solidFill>
                <a:cs typeface="Segoe UI"/>
              </a:rPr>
              <a:t>20-</a:t>
            </a:r>
            <a:r>
              <a:rPr sz="1400" kern="0" dirty="0">
                <a:solidFill>
                  <a:sysClr val="windowText" lastClr="000000"/>
                </a:solidFill>
                <a:cs typeface="Segoe UI"/>
              </a:rPr>
              <a:t>foot</a:t>
            </a:r>
            <a:r>
              <a:rPr sz="1400" kern="0" spc="-44" dirty="0">
                <a:solidFill>
                  <a:sysClr val="windowText" lastClr="000000"/>
                </a:solidFill>
                <a:cs typeface="Segoe UI"/>
              </a:rPr>
              <a:t> </a:t>
            </a:r>
            <a:r>
              <a:rPr sz="1400" kern="0" dirty="0">
                <a:solidFill>
                  <a:sysClr val="windowText" lastClr="000000"/>
                </a:solidFill>
                <a:cs typeface="Segoe UI"/>
              </a:rPr>
              <a:t>equivalent</a:t>
            </a:r>
            <a:r>
              <a:rPr sz="1400" kern="0" spc="-18" dirty="0">
                <a:solidFill>
                  <a:sysClr val="windowText" lastClr="000000"/>
                </a:solidFill>
                <a:cs typeface="Segoe UI"/>
              </a:rPr>
              <a:t> </a:t>
            </a:r>
            <a:r>
              <a:rPr sz="1400" kern="0" dirty="0">
                <a:solidFill>
                  <a:sysClr val="windowText" lastClr="000000"/>
                </a:solidFill>
                <a:cs typeface="Segoe UI"/>
              </a:rPr>
              <a:t>VA</a:t>
            </a:r>
            <a:r>
              <a:rPr sz="1400" kern="0" spc="-26" dirty="0">
                <a:solidFill>
                  <a:sysClr val="windowText" lastClr="000000"/>
                </a:solidFill>
                <a:cs typeface="Segoe UI"/>
              </a:rPr>
              <a:t> </a:t>
            </a:r>
            <a:r>
              <a:rPr sz="1400" kern="0" dirty="0">
                <a:solidFill>
                  <a:sysClr val="windowText" lastClr="000000"/>
                </a:solidFill>
                <a:cs typeface="Segoe UI"/>
              </a:rPr>
              <a:t>measurement</a:t>
            </a:r>
            <a:r>
              <a:rPr sz="1400" kern="0" spc="-31"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20/50,</a:t>
            </a:r>
            <a:r>
              <a:rPr sz="1400" kern="0" spc="-44" dirty="0">
                <a:solidFill>
                  <a:sysClr val="windowText" lastClr="000000"/>
                </a:solidFill>
                <a:cs typeface="Segoe UI"/>
              </a:rPr>
              <a:t> </a:t>
            </a:r>
            <a:r>
              <a:rPr sz="1400" kern="0" dirty="0">
                <a:solidFill>
                  <a:sysClr val="windowText" lastClr="000000"/>
                </a:solidFill>
                <a:cs typeface="Segoe UI"/>
              </a:rPr>
              <a:t>or</a:t>
            </a:r>
            <a:r>
              <a:rPr sz="1400" kern="0" spc="-13" dirty="0">
                <a:solidFill>
                  <a:sysClr val="windowText" lastClr="000000"/>
                </a:solidFill>
                <a:cs typeface="Segoe UI"/>
              </a:rPr>
              <a:t> </a:t>
            </a:r>
            <a:r>
              <a:rPr sz="1400" kern="0" spc="-9" dirty="0">
                <a:solidFill>
                  <a:sysClr val="windowText" lastClr="000000"/>
                </a:solidFill>
                <a:cs typeface="Segoe UI"/>
              </a:rPr>
              <a:t>worse, </a:t>
            </a:r>
            <a:r>
              <a:rPr sz="1400" kern="0" dirty="0">
                <a:solidFill>
                  <a:sysClr val="windowText" lastClr="000000"/>
                </a:solidFill>
                <a:cs typeface="Segoe UI"/>
              </a:rPr>
              <a:t>in</a:t>
            </a:r>
            <a:r>
              <a:rPr sz="1400" kern="0" spc="-18" dirty="0">
                <a:solidFill>
                  <a:sysClr val="windowText" lastClr="000000"/>
                </a:solidFill>
                <a:cs typeface="Segoe UI"/>
              </a:rPr>
              <a:t> </a:t>
            </a:r>
            <a:r>
              <a:rPr sz="1400" kern="0" dirty="0">
                <a:solidFill>
                  <a:sysClr val="windowText" lastClr="000000"/>
                </a:solidFill>
                <a:cs typeface="Segoe UI"/>
              </a:rPr>
              <a:t>either</a:t>
            </a:r>
            <a:r>
              <a:rPr sz="1400" kern="0" spc="-9"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marR="4483"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Failure</a:t>
            </a:r>
            <a:r>
              <a:rPr sz="1400" kern="0" spc="-31" dirty="0">
                <a:solidFill>
                  <a:sysClr val="windowText" lastClr="000000"/>
                </a:solidFill>
                <a:cs typeface="Segoe UI"/>
              </a:rPr>
              <a:t> </a:t>
            </a:r>
            <a:r>
              <a:rPr sz="1400" kern="0" dirty="0">
                <a:solidFill>
                  <a:sysClr val="windowText" lastClr="000000"/>
                </a:solidFill>
                <a:cs typeface="Segoe UI"/>
              </a:rPr>
              <a:t>to</a:t>
            </a:r>
            <a:r>
              <a:rPr sz="1400" kern="0" spc="-13" dirty="0">
                <a:solidFill>
                  <a:sysClr val="windowText" lastClr="000000"/>
                </a:solidFill>
                <a:cs typeface="Segoe UI"/>
              </a:rPr>
              <a:t> </a:t>
            </a:r>
            <a:r>
              <a:rPr sz="1400" kern="0" dirty="0">
                <a:solidFill>
                  <a:sysClr val="windowText" lastClr="000000"/>
                </a:solidFill>
                <a:cs typeface="Segoe UI"/>
              </a:rPr>
              <a:t>correctly</a:t>
            </a:r>
            <a:r>
              <a:rPr sz="1400" kern="0" spc="-26" dirty="0">
                <a:solidFill>
                  <a:sysClr val="windowText" lastClr="000000"/>
                </a:solidFill>
                <a:cs typeface="Segoe UI"/>
              </a:rPr>
              <a:t> </a:t>
            </a:r>
            <a:r>
              <a:rPr sz="1400" kern="0" dirty="0">
                <a:solidFill>
                  <a:sysClr val="windowText" lastClr="000000"/>
                </a:solidFill>
                <a:cs typeface="Segoe UI"/>
              </a:rPr>
              <a:t>identify</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majority</a:t>
            </a:r>
            <a:r>
              <a:rPr sz="1400" kern="0" spc="-49" dirty="0">
                <a:solidFill>
                  <a:sysClr val="windowText" lastClr="000000"/>
                </a:solidFill>
                <a:cs typeface="Segoe UI"/>
              </a:rPr>
              <a:t> </a:t>
            </a:r>
            <a:r>
              <a:rPr sz="1400" kern="0" dirty="0">
                <a:solidFill>
                  <a:sysClr val="windowText" lastClr="000000"/>
                </a:solidFill>
                <a:cs typeface="Segoe UI"/>
              </a:rPr>
              <a:t>of</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optotypes</a:t>
            </a:r>
            <a:r>
              <a:rPr sz="1400" kern="0" spc="-35" dirty="0">
                <a:solidFill>
                  <a:sysClr val="windowText" lastClr="000000"/>
                </a:solidFill>
                <a:cs typeface="Segoe UI"/>
              </a:rPr>
              <a:t> </a:t>
            </a:r>
            <a:r>
              <a:rPr sz="1400" kern="0" dirty="0">
                <a:solidFill>
                  <a:sysClr val="windowText" lastClr="000000"/>
                </a:solidFill>
                <a:cs typeface="Segoe UI"/>
              </a:rPr>
              <a:t>at</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spc="-9" dirty="0">
                <a:solidFill>
                  <a:sysClr val="windowText" lastClr="000000"/>
                </a:solidFill>
                <a:cs typeface="Segoe UI"/>
              </a:rPr>
              <a:t>20-</a:t>
            </a:r>
            <a:r>
              <a:rPr sz="1400" kern="0" dirty="0">
                <a:solidFill>
                  <a:sysClr val="windowText" lastClr="000000"/>
                </a:solidFill>
                <a:cs typeface="Segoe UI"/>
              </a:rPr>
              <a:t>foot</a:t>
            </a:r>
            <a:r>
              <a:rPr sz="1400" kern="0" spc="-44" dirty="0">
                <a:solidFill>
                  <a:sysClr val="windowText" lastClr="000000"/>
                </a:solidFill>
                <a:cs typeface="Segoe UI"/>
              </a:rPr>
              <a:t> </a:t>
            </a:r>
            <a:r>
              <a:rPr sz="1400" kern="0" dirty="0">
                <a:solidFill>
                  <a:sysClr val="windowText" lastClr="000000"/>
                </a:solidFill>
                <a:cs typeface="Segoe UI"/>
              </a:rPr>
              <a:t>equivalent</a:t>
            </a:r>
            <a:r>
              <a:rPr sz="1400" kern="0" spc="-18" dirty="0">
                <a:solidFill>
                  <a:sysClr val="windowText" lastClr="000000"/>
                </a:solidFill>
                <a:cs typeface="Segoe UI"/>
              </a:rPr>
              <a:t> </a:t>
            </a:r>
            <a:r>
              <a:rPr sz="1400" kern="0" dirty="0">
                <a:solidFill>
                  <a:sysClr val="windowText" lastClr="000000"/>
                </a:solidFill>
                <a:cs typeface="Segoe UI"/>
              </a:rPr>
              <a:t>VA</a:t>
            </a:r>
            <a:r>
              <a:rPr sz="1400" kern="0" spc="-26" dirty="0">
                <a:solidFill>
                  <a:sysClr val="windowText" lastClr="000000"/>
                </a:solidFill>
                <a:cs typeface="Segoe UI"/>
              </a:rPr>
              <a:t> </a:t>
            </a:r>
            <a:r>
              <a:rPr sz="1400" kern="0" dirty="0">
                <a:solidFill>
                  <a:sysClr val="windowText" lastClr="000000"/>
                </a:solidFill>
                <a:cs typeface="Segoe UI"/>
              </a:rPr>
              <a:t>measurement</a:t>
            </a:r>
            <a:r>
              <a:rPr sz="1400" kern="0" spc="-31"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20/40,</a:t>
            </a:r>
            <a:r>
              <a:rPr sz="1400" kern="0" spc="-44" dirty="0">
                <a:solidFill>
                  <a:sysClr val="windowText" lastClr="000000"/>
                </a:solidFill>
                <a:cs typeface="Segoe UI"/>
              </a:rPr>
              <a:t> </a:t>
            </a:r>
            <a:r>
              <a:rPr sz="1400" kern="0" dirty="0">
                <a:solidFill>
                  <a:sysClr val="windowText" lastClr="000000"/>
                </a:solidFill>
                <a:cs typeface="Segoe UI"/>
              </a:rPr>
              <a:t>or</a:t>
            </a:r>
            <a:r>
              <a:rPr sz="1400" kern="0" spc="-13" dirty="0">
                <a:solidFill>
                  <a:sysClr val="windowText" lastClr="000000"/>
                </a:solidFill>
                <a:cs typeface="Segoe UI"/>
              </a:rPr>
              <a:t> </a:t>
            </a:r>
            <a:r>
              <a:rPr sz="1400" kern="0" spc="-9" dirty="0">
                <a:solidFill>
                  <a:sysClr val="windowText" lastClr="000000"/>
                </a:solidFill>
                <a:cs typeface="Segoe UI"/>
              </a:rPr>
              <a:t>worse, </a:t>
            </a:r>
            <a:r>
              <a:rPr sz="1400" kern="0" dirty="0">
                <a:solidFill>
                  <a:sysClr val="windowText" lastClr="000000"/>
                </a:solidFill>
                <a:cs typeface="Segoe UI"/>
              </a:rPr>
              <a:t>in</a:t>
            </a:r>
            <a:r>
              <a:rPr sz="1400" kern="0" spc="-18" dirty="0">
                <a:solidFill>
                  <a:sysClr val="windowText" lastClr="000000"/>
                </a:solidFill>
                <a:cs typeface="Segoe UI"/>
              </a:rPr>
              <a:t> </a:t>
            </a:r>
            <a:r>
              <a:rPr sz="1400" kern="0" dirty="0">
                <a:solidFill>
                  <a:sysClr val="windowText" lastClr="000000"/>
                </a:solidFill>
                <a:cs typeface="Segoe UI"/>
              </a:rPr>
              <a:t>either</a:t>
            </a:r>
            <a:r>
              <a:rPr sz="1400" kern="0" spc="-9"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marR="4483"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Failure</a:t>
            </a:r>
            <a:r>
              <a:rPr sz="1400" kern="0" spc="-31" dirty="0">
                <a:solidFill>
                  <a:sysClr val="windowText" lastClr="000000"/>
                </a:solidFill>
                <a:cs typeface="Segoe UI"/>
              </a:rPr>
              <a:t> </a:t>
            </a:r>
            <a:r>
              <a:rPr sz="1400" kern="0" dirty="0">
                <a:solidFill>
                  <a:sysClr val="windowText" lastClr="000000"/>
                </a:solidFill>
                <a:cs typeface="Segoe UI"/>
              </a:rPr>
              <a:t>to</a:t>
            </a:r>
            <a:r>
              <a:rPr sz="1400" kern="0" spc="-13" dirty="0">
                <a:solidFill>
                  <a:sysClr val="windowText" lastClr="000000"/>
                </a:solidFill>
                <a:cs typeface="Segoe UI"/>
              </a:rPr>
              <a:t> </a:t>
            </a:r>
            <a:r>
              <a:rPr sz="1400" kern="0" dirty="0">
                <a:solidFill>
                  <a:sysClr val="windowText" lastClr="000000"/>
                </a:solidFill>
                <a:cs typeface="Segoe UI"/>
              </a:rPr>
              <a:t>correctly</a:t>
            </a:r>
            <a:r>
              <a:rPr sz="1400" kern="0" spc="-26" dirty="0">
                <a:solidFill>
                  <a:sysClr val="windowText" lastClr="000000"/>
                </a:solidFill>
                <a:cs typeface="Segoe UI"/>
              </a:rPr>
              <a:t> </a:t>
            </a:r>
            <a:r>
              <a:rPr sz="1400" kern="0" dirty="0">
                <a:solidFill>
                  <a:sysClr val="windowText" lastClr="000000"/>
                </a:solidFill>
                <a:cs typeface="Segoe UI"/>
              </a:rPr>
              <a:t>identify</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dirty="0">
                <a:solidFill>
                  <a:sysClr val="windowText" lastClr="000000"/>
                </a:solidFill>
                <a:cs typeface="Segoe UI"/>
              </a:rPr>
              <a:t>majority</a:t>
            </a:r>
            <a:r>
              <a:rPr sz="1400" kern="0" spc="-44" dirty="0">
                <a:solidFill>
                  <a:sysClr val="windowText" lastClr="000000"/>
                </a:solidFill>
                <a:cs typeface="Segoe UI"/>
              </a:rPr>
              <a:t> </a:t>
            </a:r>
            <a:r>
              <a:rPr sz="1400" kern="0" dirty="0">
                <a:solidFill>
                  <a:sysClr val="windowText" lastClr="000000"/>
                </a:solidFill>
                <a:cs typeface="Segoe UI"/>
              </a:rPr>
              <a:t>of</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dirty="0">
                <a:solidFill>
                  <a:sysClr val="windowText" lastClr="000000"/>
                </a:solidFill>
                <a:cs typeface="Segoe UI"/>
              </a:rPr>
              <a:t>optotypes</a:t>
            </a:r>
            <a:r>
              <a:rPr sz="1400" kern="0" spc="-31" dirty="0">
                <a:solidFill>
                  <a:sysClr val="windowText" lastClr="000000"/>
                </a:solidFill>
                <a:cs typeface="Segoe UI"/>
              </a:rPr>
              <a:t> </a:t>
            </a:r>
            <a:r>
              <a:rPr sz="1400" kern="0" dirty="0">
                <a:solidFill>
                  <a:sysClr val="windowText" lastClr="000000"/>
                </a:solidFill>
                <a:cs typeface="Segoe UI"/>
              </a:rPr>
              <a:t>at</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spc="-9" dirty="0">
                <a:solidFill>
                  <a:sysClr val="windowText" lastClr="000000"/>
                </a:solidFill>
                <a:cs typeface="Segoe UI"/>
              </a:rPr>
              <a:t>20-</a:t>
            </a:r>
            <a:r>
              <a:rPr sz="1400" kern="0" dirty="0">
                <a:solidFill>
                  <a:sysClr val="windowText" lastClr="000000"/>
                </a:solidFill>
                <a:cs typeface="Segoe UI"/>
              </a:rPr>
              <a:t>foot</a:t>
            </a:r>
            <a:r>
              <a:rPr sz="1400" kern="0" spc="-49" dirty="0">
                <a:solidFill>
                  <a:sysClr val="windowText" lastClr="000000"/>
                </a:solidFill>
                <a:cs typeface="Segoe UI"/>
              </a:rPr>
              <a:t> </a:t>
            </a:r>
            <a:r>
              <a:rPr sz="1400" kern="0" dirty="0">
                <a:solidFill>
                  <a:sysClr val="windowText" lastClr="000000"/>
                </a:solidFill>
                <a:cs typeface="Segoe UI"/>
              </a:rPr>
              <a:t>equivalent</a:t>
            </a:r>
            <a:r>
              <a:rPr sz="1400" kern="0" spc="-18" dirty="0">
                <a:solidFill>
                  <a:sysClr val="windowText" lastClr="000000"/>
                </a:solidFill>
                <a:cs typeface="Segoe UI"/>
              </a:rPr>
              <a:t> </a:t>
            </a:r>
            <a:r>
              <a:rPr sz="1400" kern="0" dirty="0">
                <a:solidFill>
                  <a:sysClr val="windowText" lastClr="000000"/>
                </a:solidFill>
                <a:cs typeface="Segoe UI"/>
              </a:rPr>
              <a:t>VA</a:t>
            </a:r>
            <a:r>
              <a:rPr sz="1400" kern="0" spc="-22" dirty="0">
                <a:solidFill>
                  <a:sysClr val="windowText" lastClr="000000"/>
                </a:solidFill>
                <a:cs typeface="Segoe UI"/>
              </a:rPr>
              <a:t> </a:t>
            </a:r>
            <a:r>
              <a:rPr sz="1400" kern="0" dirty="0">
                <a:solidFill>
                  <a:sysClr val="windowText" lastClr="000000"/>
                </a:solidFill>
                <a:cs typeface="Segoe UI"/>
              </a:rPr>
              <a:t>measurement</a:t>
            </a:r>
            <a:r>
              <a:rPr sz="1400" kern="0" spc="-35"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20/32,</a:t>
            </a:r>
            <a:r>
              <a:rPr sz="1400" kern="0" spc="-44" dirty="0">
                <a:solidFill>
                  <a:sysClr val="windowText" lastClr="000000"/>
                </a:solidFill>
                <a:cs typeface="Segoe UI"/>
              </a:rPr>
              <a:t> </a:t>
            </a:r>
            <a:r>
              <a:rPr sz="1400" kern="0" dirty="0">
                <a:solidFill>
                  <a:sysClr val="windowText" lastClr="000000"/>
                </a:solidFill>
                <a:cs typeface="Segoe UI"/>
              </a:rPr>
              <a:t>or</a:t>
            </a:r>
            <a:r>
              <a:rPr sz="1400" kern="0" spc="-13" dirty="0">
                <a:solidFill>
                  <a:sysClr val="windowText" lastClr="000000"/>
                </a:solidFill>
                <a:cs typeface="Segoe UI"/>
              </a:rPr>
              <a:t> </a:t>
            </a:r>
            <a:r>
              <a:rPr sz="1400" kern="0" spc="-9" dirty="0">
                <a:solidFill>
                  <a:sysClr val="windowText" lastClr="000000"/>
                </a:solidFill>
                <a:cs typeface="Segoe UI"/>
              </a:rPr>
              <a:t>worse, </a:t>
            </a:r>
            <a:r>
              <a:rPr sz="1400" kern="0" dirty="0">
                <a:solidFill>
                  <a:sysClr val="windowText" lastClr="000000"/>
                </a:solidFill>
                <a:cs typeface="Segoe UI"/>
              </a:rPr>
              <a:t>in</a:t>
            </a:r>
            <a:r>
              <a:rPr sz="1400" kern="0" spc="-18" dirty="0">
                <a:solidFill>
                  <a:sysClr val="windowText" lastClr="000000"/>
                </a:solidFill>
                <a:cs typeface="Segoe UI"/>
              </a:rPr>
              <a:t> </a:t>
            </a:r>
            <a:r>
              <a:rPr sz="1400" kern="0" dirty="0">
                <a:solidFill>
                  <a:sysClr val="windowText" lastClr="000000"/>
                </a:solidFill>
                <a:cs typeface="Segoe UI"/>
              </a:rPr>
              <a:t>either</a:t>
            </a:r>
            <a:r>
              <a:rPr sz="1400" kern="0" spc="-9"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None</a:t>
            </a:r>
            <a:r>
              <a:rPr sz="1400" kern="0" spc="-22"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9" dirty="0">
                <a:solidFill>
                  <a:sysClr val="windowText" lastClr="000000"/>
                </a:solidFill>
                <a:cs typeface="Segoe UI"/>
              </a:rPr>
              <a:t> </a:t>
            </a:r>
            <a:r>
              <a:rPr sz="1400" kern="0" spc="-18" dirty="0">
                <a:solidFill>
                  <a:sysClr val="windowText" lastClr="000000"/>
                </a:solidFill>
                <a:cs typeface="Segoe UI"/>
              </a:rPr>
              <a:t>above</a:t>
            </a:r>
            <a:endParaRPr sz="1400" kern="0" dirty="0">
              <a:solidFill>
                <a:sysClr val="windowText" lastClr="000000"/>
              </a:solidFill>
              <a:cs typeface="Segoe UI"/>
            </a:endParaRPr>
          </a:p>
          <a:p>
            <a:pPr marL="293610" indent="-282964" defTabSz="806867">
              <a:spcBef>
                <a:spcPts val="604"/>
              </a:spcBef>
              <a:buClr>
                <a:srgbClr val="EF7E08"/>
              </a:buClr>
              <a:buFontTx/>
              <a:buAutoNum type="arabicPeriod" startAt="9"/>
              <a:tabLst>
                <a:tab pos="294170" algn="l"/>
              </a:tabLst>
            </a:pPr>
            <a:r>
              <a:rPr sz="1400" kern="0" dirty="0">
                <a:solidFill>
                  <a:sysClr val="windowText" lastClr="000000"/>
                </a:solidFill>
                <a:cs typeface="Segoe UI"/>
              </a:rPr>
              <a:t>What</a:t>
            </a:r>
            <a:r>
              <a:rPr sz="1400" kern="0" spc="-35" dirty="0">
                <a:solidFill>
                  <a:sysClr val="windowText" lastClr="000000"/>
                </a:solidFill>
                <a:cs typeface="Segoe UI"/>
              </a:rPr>
              <a:t> </a:t>
            </a:r>
            <a:r>
              <a:rPr sz="1400" kern="0" dirty="0">
                <a:solidFill>
                  <a:sysClr val="windowText" lastClr="000000"/>
                </a:solidFill>
                <a:cs typeface="Segoe UI"/>
              </a:rPr>
              <a:t>is</a:t>
            </a:r>
            <a:r>
              <a:rPr sz="1400" kern="0" spc="-35" dirty="0">
                <a:solidFill>
                  <a:sysClr val="windowText" lastClr="000000"/>
                </a:solidFill>
                <a:cs typeface="Segoe UI"/>
              </a:rPr>
              <a:t> </a:t>
            </a:r>
            <a:r>
              <a:rPr sz="1400" kern="0" dirty="0">
                <a:solidFill>
                  <a:sysClr val="windowText" lastClr="000000"/>
                </a:solidFill>
                <a:cs typeface="Segoe UI"/>
              </a:rPr>
              <a:t>the</a:t>
            </a:r>
            <a:r>
              <a:rPr sz="1400" kern="0" spc="-40" dirty="0">
                <a:solidFill>
                  <a:sysClr val="windowText" lastClr="000000"/>
                </a:solidFill>
                <a:cs typeface="Segoe UI"/>
              </a:rPr>
              <a:t> </a:t>
            </a:r>
            <a:r>
              <a:rPr sz="1400" kern="0" dirty="0">
                <a:solidFill>
                  <a:sysClr val="windowText" lastClr="000000"/>
                </a:solidFill>
                <a:cs typeface="Segoe UI"/>
              </a:rPr>
              <a:t>referral</a:t>
            </a:r>
            <a:r>
              <a:rPr sz="1400" kern="0" spc="-18" dirty="0">
                <a:solidFill>
                  <a:sysClr val="windowText" lastClr="000000"/>
                </a:solidFill>
                <a:cs typeface="Segoe UI"/>
              </a:rPr>
              <a:t> </a:t>
            </a:r>
            <a:r>
              <a:rPr sz="1400" kern="0" dirty="0">
                <a:solidFill>
                  <a:sysClr val="windowText" lastClr="000000"/>
                </a:solidFill>
                <a:cs typeface="Segoe UI"/>
              </a:rPr>
              <a:t>criteria</a:t>
            </a:r>
            <a:r>
              <a:rPr sz="1400" kern="0" spc="-18" dirty="0">
                <a:solidFill>
                  <a:sysClr val="windowText" lastClr="000000"/>
                </a:solidFill>
                <a:cs typeface="Segoe UI"/>
              </a:rPr>
              <a:t> </a:t>
            </a:r>
            <a:r>
              <a:rPr sz="1400" kern="0" dirty="0">
                <a:solidFill>
                  <a:sysClr val="windowText" lastClr="000000"/>
                </a:solidFill>
                <a:cs typeface="Segoe UI"/>
              </a:rPr>
              <a:t>for</a:t>
            </a:r>
            <a:r>
              <a:rPr sz="1400" kern="0" spc="-35" dirty="0">
                <a:solidFill>
                  <a:sysClr val="windowText" lastClr="000000"/>
                </a:solidFill>
                <a:cs typeface="Segoe UI"/>
              </a:rPr>
              <a:t> </a:t>
            </a:r>
            <a:r>
              <a:rPr sz="1400" kern="0" dirty="0">
                <a:solidFill>
                  <a:sysClr val="windowText" lastClr="000000"/>
                </a:solidFill>
                <a:cs typeface="Segoe UI"/>
              </a:rPr>
              <a:t>Visual</a:t>
            </a:r>
            <a:r>
              <a:rPr sz="1400" kern="0" spc="-22" dirty="0">
                <a:solidFill>
                  <a:sysClr val="windowText" lastClr="000000"/>
                </a:solidFill>
                <a:cs typeface="Segoe UI"/>
              </a:rPr>
              <a:t> </a:t>
            </a:r>
            <a:r>
              <a:rPr sz="1400" kern="0" dirty="0">
                <a:solidFill>
                  <a:sysClr val="windowText" lastClr="000000"/>
                </a:solidFill>
                <a:cs typeface="Segoe UI"/>
              </a:rPr>
              <a:t>Acuity</a:t>
            </a:r>
            <a:r>
              <a:rPr sz="1400" kern="0" spc="-26" dirty="0">
                <a:solidFill>
                  <a:sysClr val="windowText" lastClr="000000"/>
                </a:solidFill>
                <a:cs typeface="Segoe UI"/>
              </a:rPr>
              <a:t> </a:t>
            </a:r>
            <a:r>
              <a:rPr sz="1400" kern="0" spc="-9" dirty="0">
                <a:solidFill>
                  <a:sysClr val="windowText" lastClr="000000"/>
                </a:solidFill>
                <a:cs typeface="Segoe UI"/>
              </a:rPr>
              <a:t>Screening</a:t>
            </a:r>
            <a:r>
              <a:rPr sz="1400" kern="0" spc="-35" dirty="0">
                <a:solidFill>
                  <a:sysClr val="windowText" lastClr="000000"/>
                </a:solidFill>
                <a:cs typeface="Segoe UI"/>
              </a:rPr>
              <a:t> </a:t>
            </a:r>
            <a:r>
              <a:rPr sz="1400" kern="0" dirty="0">
                <a:solidFill>
                  <a:sysClr val="windowText" lastClr="000000"/>
                </a:solidFill>
                <a:cs typeface="Segoe UI"/>
              </a:rPr>
              <a:t>for</a:t>
            </a:r>
            <a:r>
              <a:rPr sz="1400" kern="0" spc="-26" dirty="0">
                <a:solidFill>
                  <a:sysClr val="windowText" lastClr="000000"/>
                </a:solidFill>
                <a:cs typeface="Segoe UI"/>
              </a:rPr>
              <a:t> </a:t>
            </a:r>
            <a:r>
              <a:rPr sz="1400" kern="0" spc="-18" dirty="0">
                <a:solidFill>
                  <a:sysClr val="windowText" lastClr="000000"/>
                </a:solidFill>
                <a:cs typeface="Segoe UI"/>
              </a:rPr>
              <a:t>4-year-</a:t>
            </a:r>
            <a:r>
              <a:rPr sz="1400" kern="0" spc="-9" dirty="0">
                <a:solidFill>
                  <a:sysClr val="windowText" lastClr="000000"/>
                </a:solidFill>
                <a:cs typeface="Segoe UI"/>
              </a:rPr>
              <a:t>olds?</a:t>
            </a:r>
            <a:endParaRPr sz="1400" kern="0" dirty="0">
              <a:solidFill>
                <a:sysClr val="windowText" lastClr="000000"/>
              </a:solidFill>
              <a:cs typeface="Segoe UI"/>
            </a:endParaRPr>
          </a:p>
          <a:p>
            <a:pPr marL="656139" marR="4483" lvl="1" indent="-241500" defTabSz="806867">
              <a:spcBef>
                <a:spcPts val="9"/>
              </a:spcBef>
              <a:buClr>
                <a:srgbClr val="B45F06"/>
              </a:buClr>
              <a:buFontTx/>
              <a:buAutoNum type="alphaLcPeriod"/>
              <a:tabLst>
                <a:tab pos="656139" algn="l"/>
                <a:tab pos="656700" algn="l"/>
              </a:tabLst>
            </a:pPr>
            <a:r>
              <a:rPr sz="1400" kern="0" dirty="0">
                <a:solidFill>
                  <a:sysClr val="windowText" lastClr="000000"/>
                </a:solidFill>
                <a:cs typeface="Segoe UI"/>
              </a:rPr>
              <a:t>Failure</a:t>
            </a:r>
            <a:r>
              <a:rPr sz="1400" kern="0" spc="-31" dirty="0">
                <a:solidFill>
                  <a:sysClr val="windowText" lastClr="000000"/>
                </a:solidFill>
                <a:cs typeface="Segoe UI"/>
              </a:rPr>
              <a:t> </a:t>
            </a:r>
            <a:r>
              <a:rPr sz="1400" kern="0" dirty="0">
                <a:solidFill>
                  <a:sysClr val="windowText" lastClr="000000"/>
                </a:solidFill>
                <a:cs typeface="Segoe UI"/>
              </a:rPr>
              <a:t>to</a:t>
            </a:r>
            <a:r>
              <a:rPr sz="1400" kern="0" spc="-13" dirty="0">
                <a:solidFill>
                  <a:sysClr val="windowText" lastClr="000000"/>
                </a:solidFill>
                <a:cs typeface="Segoe UI"/>
              </a:rPr>
              <a:t> </a:t>
            </a:r>
            <a:r>
              <a:rPr sz="1400" kern="0" dirty="0">
                <a:solidFill>
                  <a:sysClr val="windowText" lastClr="000000"/>
                </a:solidFill>
                <a:cs typeface="Segoe UI"/>
              </a:rPr>
              <a:t>correctly</a:t>
            </a:r>
            <a:r>
              <a:rPr sz="1400" kern="0" spc="-26" dirty="0">
                <a:solidFill>
                  <a:sysClr val="windowText" lastClr="000000"/>
                </a:solidFill>
                <a:cs typeface="Segoe UI"/>
              </a:rPr>
              <a:t> </a:t>
            </a:r>
            <a:r>
              <a:rPr sz="1400" kern="0" dirty="0">
                <a:solidFill>
                  <a:sysClr val="windowText" lastClr="000000"/>
                </a:solidFill>
                <a:cs typeface="Segoe UI"/>
              </a:rPr>
              <a:t>identify</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majority</a:t>
            </a:r>
            <a:r>
              <a:rPr sz="1400" kern="0" spc="-49" dirty="0">
                <a:solidFill>
                  <a:sysClr val="windowText" lastClr="000000"/>
                </a:solidFill>
                <a:cs typeface="Segoe UI"/>
              </a:rPr>
              <a:t> </a:t>
            </a:r>
            <a:r>
              <a:rPr sz="1400" kern="0" dirty="0">
                <a:solidFill>
                  <a:sysClr val="windowText" lastClr="000000"/>
                </a:solidFill>
                <a:cs typeface="Segoe UI"/>
              </a:rPr>
              <a:t>of</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optotypes</a:t>
            </a:r>
            <a:r>
              <a:rPr sz="1400" kern="0" spc="-35" dirty="0">
                <a:solidFill>
                  <a:sysClr val="windowText" lastClr="000000"/>
                </a:solidFill>
                <a:cs typeface="Segoe UI"/>
              </a:rPr>
              <a:t> </a:t>
            </a:r>
            <a:r>
              <a:rPr sz="1400" kern="0" dirty="0">
                <a:solidFill>
                  <a:sysClr val="windowText" lastClr="000000"/>
                </a:solidFill>
                <a:cs typeface="Segoe UI"/>
              </a:rPr>
              <a:t>at</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spc="-9" dirty="0">
                <a:solidFill>
                  <a:sysClr val="windowText" lastClr="000000"/>
                </a:solidFill>
                <a:cs typeface="Segoe UI"/>
              </a:rPr>
              <a:t>20-</a:t>
            </a:r>
            <a:r>
              <a:rPr sz="1400" kern="0" dirty="0">
                <a:solidFill>
                  <a:sysClr val="windowText" lastClr="000000"/>
                </a:solidFill>
                <a:cs typeface="Segoe UI"/>
              </a:rPr>
              <a:t>foot</a:t>
            </a:r>
            <a:r>
              <a:rPr sz="1400" kern="0" spc="-44" dirty="0">
                <a:solidFill>
                  <a:sysClr val="windowText" lastClr="000000"/>
                </a:solidFill>
                <a:cs typeface="Segoe UI"/>
              </a:rPr>
              <a:t> </a:t>
            </a:r>
            <a:r>
              <a:rPr sz="1400" kern="0" dirty="0">
                <a:solidFill>
                  <a:sysClr val="windowText" lastClr="000000"/>
                </a:solidFill>
                <a:cs typeface="Segoe UI"/>
              </a:rPr>
              <a:t>equivalent</a:t>
            </a:r>
            <a:r>
              <a:rPr sz="1400" kern="0" spc="-18" dirty="0">
                <a:solidFill>
                  <a:sysClr val="windowText" lastClr="000000"/>
                </a:solidFill>
                <a:cs typeface="Segoe UI"/>
              </a:rPr>
              <a:t> </a:t>
            </a:r>
            <a:r>
              <a:rPr sz="1400" kern="0" dirty="0">
                <a:solidFill>
                  <a:sysClr val="windowText" lastClr="000000"/>
                </a:solidFill>
                <a:cs typeface="Segoe UI"/>
              </a:rPr>
              <a:t>VA</a:t>
            </a:r>
            <a:r>
              <a:rPr sz="1400" kern="0" spc="-26" dirty="0">
                <a:solidFill>
                  <a:sysClr val="windowText" lastClr="000000"/>
                </a:solidFill>
                <a:cs typeface="Segoe UI"/>
              </a:rPr>
              <a:t> </a:t>
            </a:r>
            <a:r>
              <a:rPr sz="1400" kern="0" dirty="0">
                <a:solidFill>
                  <a:sysClr val="windowText" lastClr="000000"/>
                </a:solidFill>
                <a:cs typeface="Segoe UI"/>
              </a:rPr>
              <a:t>measurement</a:t>
            </a:r>
            <a:r>
              <a:rPr sz="1400" kern="0" spc="-31"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20/50,</a:t>
            </a:r>
            <a:r>
              <a:rPr sz="1400" kern="0" spc="-44" dirty="0">
                <a:solidFill>
                  <a:sysClr val="windowText" lastClr="000000"/>
                </a:solidFill>
                <a:cs typeface="Segoe UI"/>
              </a:rPr>
              <a:t> </a:t>
            </a:r>
            <a:r>
              <a:rPr sz="1400" kern="0" dirty="0">
                <a:solidFill>
                  <a:sysClr val="windowText" lastClr="000000"/>
                </a:solidFill>
                <a:cs typeface="Segoe UI"/>
              </a:rPr>
              <a:t>or</a:t>
            </a:r>
            <a:r>
              <a:rPr sz="1400" kern="0" spc="-13" dirty="0">
                <a:solidFill>
                  <a:sysClr val="windowText" lastClr="000000"/>
                </a:solidFill>
                <a:cs typeface="Segoe UI"/>
              </a:rPr>
              <a:t> </a:t>
            </a:r>
            <a:r>
              <a:rPr sz="1400" kern="0" spc="-9" dirty="0">
                <a:solidFill>
                  <a:sysClr val="windowText" lastClr="000000"/>
                </a:solidFill>
                <a:cs typeface="Segoe UI"/>
              </a:rPr>
              <a:t>worse, </a:t>
            </a:r>
            <a:r>
              <a:rPr sz="1400" kern="0" dirty="0">
                <a:solidFill>
                  <a:sysClr val="windowText" lastClr="000000"/>
                </a:solidFill>
                <a:cs typeface="Segoe UI"/>
              </a:rPr>
              <a:t>in</a:t>
            </a:r>
            <a:r>
              <a:rPr sz="1400" kern="0" spc="-18" dirty="0">
                <a:solidFill>
                  <a:sysClr val="windowText" lastClr="000000"/>
                </a:solidFill>
                <a:cs typeface="Segoe UI"/>
              </a:rPr>
              <a:t> </a:t>
            </a:r>
            <a:r>
              <a:rPr sz="1400" kern="0" dirty="0">
                <a:solidFill>
                  <a:sysClr val="windowText" lastClr="000000"/>
                </a:solidFill>
                <a:cs typeface="Segoe UI"/>
              </a:rPr>
              <a:t>either</a:t>
            </a:r>
            <a:r>
              <a:rPr sz="1400" kern="0" spc="-9"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marR="4483"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Failure</a:t>
            </a:r>
            <a:r>
              <a:rPr sz="1400" kern="0" spc="-31" dirty="0">
                <a:solidFill>
                  <a:sysClr val="windowText" lastClr="000000"/>
                </a:solidFill>
                <a:cs typeface="Segoe UI"/>
              </a:rPr>
              <a:t> </a:t>
            </a:r>
            <a:r>
              <a:rPr sz="1400" kern="0" dirty="0">
                <a:solidFill>
                  <a:sysClr val="windowText" lastClr="000000"/>
                </a:solidFill>
                <a:cs typeface="Segoe UI"/>
              </a:rPr>
              <a:t>to</a:t>
            </a:r>
            <a:r>
              <a:rPr sz="1400" kern="0" spc="-13" dirty="0">
                <a:solidFill>
                  <a:sysClr val="windowText" lastClr="000000"/>
                </a:solidFill>
                <a:cs typeface="Segoe UI"/>
              </a:rPr>
              <a:t> </a:t>
            </a:r>
            <a:r>
              <a:rPr sz="1400" kern="0" dirty="0">
                <a:solidFill>
                  <a:sysClr val="windowText" lastClr="000000"/>
                </a:solidFill>
                <a:cs typeface="Segoe UI"/>
              </a:rPr>
              <a:t>correctly</a:t>
            </a:r>
            <a:r>
              <a:rPr sz="1400" kern="0" spc="-26" dirty="0">
                <a:solidFill>
                  <a:sysClr val="windowText" lastClr="000000"/>
                </a:solidFill>
                <a:cs typeface="Segoe UI"/>
              </a:rPr>
              <a:t> </a:t>
            </a:r>
            <a:r>
              <a:rPr sz="1400" kern="0" dirty="0">
                <a:solidFill>
                  <a:sysClr val="windowText" lastClr="000000"/>
                </a:solidFill>
                <a:cs typeface="Segoe UI"/>
              </a:rPr>
              <a:t>identify</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majority</a:t>
            </a:r>
            <a:r>
              <a:rPr sz="1400" kern="0" spc="-49" dirty="0">
                <a:solidFill>
                  <a:sysClr val="windowText" lastClr="000000"/>
                </a:solidFill>
                <a:cs typeface="Segoe UI"/>
              </a:rPr>
              <a:t> </a:t>
            </a:r>
            <a:r>
              <a:rPr sz="1400" kern="0" dirty="0">
                <a:solidFill>
                  <a:sysClr val="windowText" lastClr="000000"/>
                </a:solidFill>
                <a:cs typeface="Segoe UI"/>
              </a:rPr>
              <a:t>of</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optotypes</a:t>
            </a:r>
            <a:r>
              <a:rPr sz="1400" kern="0" spc="-35" dirty="0">
                <a:solidFill>
                  <a:sysClr val="windowText" lastClr="000000"/>
                </a:solidFill>
                <a:cs typeface="Segoe UI"/>
              </a:rPr>
              <a:t> </a:t>
            </a:r>
            <a:r>
              <a:rPr sz="1400" kern="0" dirty="0">
                <a:solidFill>
                  <a:sysClr val="windowText" lastClr="000000"/>
                </a:solidFill>
                <a:cs typeface="Segoe UI"/>
              </a:rPr>
              <a:t>at</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spc="-9" dirty="0">
                <a:solidFill>
                  <a:sysClr val="windowText" lastClr="000000"/>
                </a:solidFill>
                <a:cs typeface="Segoe UI"/>
              </a:rPr>
              <a:t>20-</a:t>
            </a:r>
            <a:r>
              <a:rPr sz="1400" kern="0" dirty="0">
                <a:solidFill>
                  <a:sysClr val="windowText" lastClr="000000"/>
                </a:solidFill>
                <a:cs typeface="Segoe UI"/>
              </a:rPr>
              <a:t>foot</a:t>
            </a:r>
            <a:r>
              <a:rPr sz="1400" kern="0" spc="-44" dirty="0">
                <a:solidFill>
                  <a:sysClr val="windowText" lastClr="000000"/>
                </a:solidFill>
                <a:cs typeface="Segoe UI"/>
              </a:rPr>
              <a:t> </a:t>
            </a:r>
            <a:r>
              <a:rPr sz="1400" kern="0" dirty="0">
                <a:solidFill>
                  <a:sysClr val="windowText" lastClr="000000"/>
                </a:solidFill>
                <a:cs typeface="Segoe UI"/>
              </a:rPr>
              <a:t>equivalent</a:t>
            </a:r>
            <a:r>
              <a:rPr sz="1400" kern="0" spc="-18" dirty="0">
                <a:solidFill>
                  <a:sysClr val="windowText" lastClr="000000"/>
                </a:solidFill>
                <a:cs typeface="Segoe UI"/>
              </a:rPr>
              <a:t> </a:t>
            </a:r>
            <a:r>
              <a:rPr sz="1400" kern="0" dirty="0">
                <a:solidFill>
                  <a:sysClr val="windowText" lastClr="000000"/>
                </a:solidFill>
                <a:cs typeface="Segoe UI"/>
              </a:rPr>
              <a:t>VA</a:t>
            </a:r>
            <a:r>
              <a:rPr sz="1400" kern="0" spc="-26" dirty="0">
                <a:solidFill>
                  <a:sysClr val="windowText" lastClr="000000"/>
                </a:solidFill>
                <a:cs typeface="Segoe UI"/>
              </a:rPr>
              <a:t> </a:t>
            </a:r>
            <a:r>
              <a:rPr sz="1400" kern="0" dirty="0">
                <a:solidFill>
                  <a:sysClr val="windowText" lastClr="000000"/>
                </a:solidFill>
                <a:cs typeface="Segoe UI"/>
              </a:rPr>
              <a:t>measurement</a:t>
            </a:r>
            <a:r>
              <a:rPr sz="1400" kern="0" spc="-31"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20/40,</a:t>
            </a:r>
            <a:r>
              <a:rPr sz="1400" kern="0" spc="-44" dirty="0">
                <a:solidFill>
                  <a:sysClr val="windowText" lastClr="000000"/>
                </a:solidFill>
                <a:cs typeface="Segoe UI"/>
              </a:rPr>
              <a:t> </a:t>
            </a:r>
            <a:r>
              <a:rPr sz="1400" kern="0" dirty="0">
                <a:solidFill>
                  <a:sysClr val="windowText" lastClr="000000"/>
                </a:solidFill>
                <a:cs typeface="Segoe UI"/>
              </a:rPr>
              <a:t>or</a:t>
            </a:r>
            <a:r>
              <a:rPr sz="1400" kern="0" spc="-13" dirty="0">
                <a:solidFill>
                  <a:sysClr val="windowText" lastClr="000000"/>
                </a:solidFill>
                <a:cs typeface="Segoe UI"/>
              </a:rPr>
              <a:t> </a:t>
            </a:r>
            <a:r>
              <a:rPr sz="1400" kern="0" spc="-9" dirty="0">
                <a:solidFill>
                  <a:sysClr val="windowText" lastClr="000000"/>
                </a:solidFill>
                <a:cs typeface="Segoe UI"/>
              </a:rPr>
              <a:t>worse, </a:t>
            </a:r>
            <a:r>
              <a:rPr sz="1400" kern="0" dirty="0">
                <a:solidFill>
                  <a:sysClr val="windowText" lastClr="000000"/>
                </a:solidFill>
                <a:cs typeface="Segoe UI"/>
              </a:rPr>
              <a:t>in</a:t>
            </a:r>
            <a:r>
              <a:rPr sz="1400" kern="0" spc="-18" dirty="0">
                <a:solidFill>
                  <a:sysClr val="windowText" lastClr="000000"/>
                </a:solidFill>
                <a:cs typeface="Segoe UI"/>
              </a:rPr>
              <a:t> </a:t>
            </a:r>
            <a:r>
              <a:rPr sz="1400" kern="0" dirty="0">
                <a:solidFill>
                  <a:sysClr val="windowText" lastClr="000000"/>
                </a:solidFill>
                <a:cs typeface="Segoe UI"/>
              </a:rPr>
              <a:t>either</a:t>
            </a:r>
            <a:r>
              <a:rPr sz="1400" kern="0" spc="-9"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marR="4483"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Failure</a:t>
            </a:r>
            <a:r>
              <a:rPr sz="1400" kern="0" spc="-31" dirty="0">
                <a:solidFill>
                  <a:sysClr val="windowText" lastClr="000000"/>
                </a:solidFill>
                <a:cs typeface="Segoe UI"/>
              </a:rPr>
              <a:t> </a:t>
            </a:r>
            <a:r>
              <a:rPr sz="1400" kern="0" dirty="0">
                <a:solidFill>
                  <a:sysClr val="windowText" lastClr="000000"/>
                </a:solidFill>
                <a:cs typeface="Segoe UI"/>
              </a:rPr>
              <a:t>to</a:t>
            </a:r>
            <a:r>
              <a:rPr sz="1400" kern="0" spc="-13" dirty="0">
                <a:solidFill>
                  <a:sysClr val="windowText" lastClr="000000"/>
                </a:solidFill>
                <a:cs typeface="Segoe UI"/>
              </a:rPr>
              <a:t> </a:t>
            </a:r>
            <a:r>
              <a:rPr sz="1400" kern="0" dirty="0">
                <a:solidFill>
                  <a:sysClr val="windowText" lastClr="000000"/>
                </a:solidFill>
                <a:cs typeface="Segoe UI"/>
              </a:rPr>
              <a:t>correctly</a:t>
            </a:r>
            <a:r>
              <a:rPr sz="1400" kern="0" spc="-26" dirty="0">
                <a:solidFill>
                  <a:sysClr val="windowText" lastClr="000000"/>
                </a:solidFill>
                <a:cs typeface="Segoe UI"/>
              </a:rPr>
              <a:t> </a:t>
            </a:r>
            <a:r>
              <a:rPr sz="1400" kern="0" dirty="0">
                <a:solidFill>
                  <a:sysClr val="windowText" lastClr="000000"/>
                </a:solidFill>
                <a:cs typeface="Segoe UI"/>
              </a:rPr>
              <a:t>identify</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majority</a:t>
            </a:r>
            <a:r>
              <a:rPr sz="1400" kern="0" spc="-49" dirty="0">
                <a:solidFill>
                  <a:sysClr val="windowText" lastClr="000000"/>
                </a:solidFill>
                <a:cs typeface="Segoe UI"/>
              </a:rPr>
              <a:t> </a:t>
            </a:r>
            <a:r>
              <a:rPr sz="1400" kern="0" dirty="0">
                <a:solidFill>
                  <a:sysClr val="windowText" lastClr="000000"/>
                </a:solidFill>
                <a:cs typeface="Segoe UI"/>
              </a:rPr>
              <a:t>of</a:t>
            </a:r>
            <a:r>
              <a:rPr sz="1400" kern="0" spc="-26" dirty="0">
                <a:solidFill>
                  <a:sysClr val="windowText" lastClr="000000"/>
                </a:solidFill>
                <a:cs typeface="Segoe UI"/>
              </a:rPr>
              <a:t> </a:t>
            </a:r>
            <a:r>
              <a:rPr sz="1400" kern="0" dirty="0">
                <a:solidFill>
                  <a:sysClr val="windowText" lastClr="000000"/>
                </a:solidFill>
                <a:cs typeface="Segoe UI"/>
              </a:rPr>
              <a:t>the</a:t>
            </a:r>
            <a:r>
              <a:rPr sz="1400" kern="0" spc="-18" dirty="0">
                <a:solidFill>
                  <a:sysClr val="windowText" lastClr="000000"/>
                </a:solidFill>
                <a:cs typeface="Segoe UI"/>
              </a:rPr>
              <a:t> </a:t>
            </a:r>
            <a:r>
              <a:rPr sz="1400" kern="0" dirty="0">
                <a:solidFill>
                  <a:sysClr val="windowText" lastClr="000000"/>
                </a:solidFill>
                <a:cs typeface="Segoe UI"/>
              </a:rPr>
              <a:t>optotypes</a:t>
            </a:r>
            <a:r>
              <a:rPr sz="1400" kern="0" spc="-35" dirty="0">
                <a:solidFill>
                  <a:sysClr val="windowText" lastClr="000000"/>
                </a:solidFill>
                <a:cs typeface="Segoe UI"/>
              </a:rPr>
              <a:t> </a:t>
            </a:r>
            <a:r>
              <a:rPr sz="1400" kern="0" dirty="0">
                <a:solidFill>
                  <a:sysClr val="windowText" lastClr="000000"/>
                </a:solidFill>
                <a:cs typeface="Segoe UI"/>
              </a:rPr>
              <a:t>at</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22" dirty="0">
                <a:solidFill>
                  <a:sysClr val="windowText" lastClr="000000"/>
                </a:solidFill>
                <a:cs typeface="Segoe UI"/>
              </a:rPr>
              <a:t> </a:t>
            </a:r>
            <a:r>
              <a:rPr sz="1400" kern="0" spc="-9" dirty="0">
                <a:solidFill>
                  <a:sysClr val="windowText" lastClr="000000"/>
                </a:solidFill>
                <a:cs typeface="Segoe UI"/>
              </a:rPr>
              <a:t>20-</a:t>
            </a:r>
            <a:r>
              <a:rPr sz="1400" kern="0" dirty="0">
                <a:solidFill>
                  <a:sysClr val="windowText" lastClr="000000"/>
                </a:solidFill>
                <a:cs typeface="Segoe UI"/>
              </a:rPr>
              <a:t>foot</a:t>
            </a:r>
            <a:r>
              <a:rPr sz="1400" kern="0" spc="-44" dirty="0">
                <a:solidFill>
                  <a:sysClr val="windowText" lastClr="000000"/>
                </a:solidFill>
                <a:cs typeface="Segoe UI"/>
              </a:rPr>
              <a:t> </a:t>
            </a:r>
            <a:r>
              <a:rPr sz="1400" kern="0" dirty="0">
                <a:solidFill>
                  <a:sysClr val="windowText" lastClr="000000"/>
                </a:solidFill>
                <a:cs typeface="Segoe UI"/>
              </a:rPr>
              <a:t>equivalent</a:t>
            </a:r>
            <a:r>
              <a:rPr sz="1400" kern="0" spc="-18" dirty="0">
                <a:solidFill>
                  <a:sysClr val="windowText" lastClr="000000"/>
                </a:solidFill>
                <a:cs typeface="Segoe UI"/>
              </a:rPr>
              <a:t> </a:t>
            </a:r>
            <a:r>
              <a:rPr sz="1400" kern="0" dirty="0">
                <a:solidFill>
                  <a:sysClr val="windowText" lastClr="000000"/>
                </a:solidFill>
                <a:cs typeface="Segoe UI"/>
              </a:rPr>
              <a:t>VA</a:t>
            </a:r>
            <a:r>
              <a:rPr sz="1400" kern="0" spc="-26" dirty="0">
                <a:solidFill>
                  <a:sysClr val="windowText" lastClr="000000"/>
                </a:solidFill>
                <a:cs typeface="Segoe UI"/>
              </a:rPr>
              <a:t> </a:t>
            </a:r>
            <a:r>
              <a:rPr sz="1400" kern="0" dirty="0">
                <a:solidFill>
                  <a:sysClr val="windowText" lastClr="000000"/>
                </a:solidFill>
                <a:cs typeface="Segoe UI"/>
              </a:rPr>
              <a:t>measurement</a:t>
            </a:r>
            <a:r>
              <a:rPr sz="1400" kern="0" spc="-31"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20/32,</a:t>
            </a:r>
            <a:r>
              <a:rPr sz="1400" kern="0" spc="-44" dirty="0">
                <a:solidFill>
                  <a:sysClr val="windowText" lastClr="000000"/>
                </a:solidFill>
                <a:cs typeface="Segoe UI"/>
              </a:rPr>
              <a:t> </a:t>
            </a:r>
            <a:r>
              <a:rPr sz="1400" kern="0" dirty="0">
                <a:solidFill>
                  <a:sysClr val="windowText" lastClr="000000"/>
                </a:solidFill>
                <a:cs typeface="Segoe UI"/>
              </a:rPr>
              <a:t>or</a:t>
            </a:r>
            <a:r>
              <a:rPr sz="1400" kern="0" spc="-13" dirty="0">
                <a:solidFill>
                  <a:sysClr val="windowText" lastClr="000000"/>
                </a:solidFill>
                <a:cs typeface="Segoe UI"/>
              </a:rPr>
              <a:t> </a:t>
            </a:r>
            <a:r>
              <a:rPr sz="1400" kern="0" spc="-9" dirty="0">
                <a:solidFill>
                  <a:sysClr val="windowText" lastClr="000000"/>
                </a:solidFill>
                <a:cs typeface="Segoe UI"/>
              </a:rPr>
              <a:t>worse, </a:t>
            </a:r>
            <a:r>
              <a:rPr sz="1400" kern="0" dirty="0">
                <a:solidFill>
                  <a:sysClr val="windowText" lastClr="000000"/>
                </a:solidFill>
                <a:cs typeface="Segoe UI"/>
              </a:rPr>
              <a:t>in</a:t>
            </a:r>
            <a:r>
              <a:rPr sz="1400" kern="0" spc="-18" dirty="0">
                <a:solidFill>
                  <a:sysClr val="windowText" lastClr="000000"/>
                </a:solidFill>
                <a:cs typeface="Segoe UI"/>
              </a:rPr>
              <a:t> </a:t>
            </a:r>
            <a:r>
              <a:rPr sz="1400" kern="0" dirty="0">
                <a:solidFill>
                  <a:sysClr val="windowText" lastClr="000000"/>
                </a:solidFill>
                <a:cs typeface="Segoe UI"/>
              </a:rPr>
              <a:t>either</a:t>
            </a:r>
            <a:r>
              <a:rPr sz="1400" kern="0" spc="-9" dirty="0">
                <a:solidFill>
                  <a:sysClr val="windowText" lastClr="000000"/>
                </a:solidFill>
                <a:cs typeface="Segoe UI"/>
              </a:rPr>
              <a:t> </a:t>
            </a:r>
            <a:r>
              <a:rPr sz="1400" kern="0" spc="-18" dirty="0">
                <a:solidFill>
                  <a:sysClr val="windowText" lastClr="000000"/>
                </a:solidFill>
                <a:cs typeface="Segoe UI"/>
              </a:rPr>
              <a:t>eye.</a:t>
            </a:r>
            <a:endParaRPr sz="1400" kern="0" dirty="0">
              <a:solidFill>
                <a:sysClr val="windowText" lastClr="000000"/>
              </a:solidFill>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cs typeface="Segoe UI"/>
              </a:rPr>
              <a:t>None</a:t>
            </a:r>
            <a:r>
              <a:rPr sz="1400" kern="0" spc="-22" dirty="0">
                <a:solidFill>
                  <a:sysClr val="windowText" lastClr="000000"/>
                </a:solidFill>
                <a:cs typeface="Segoe UI"/>
              </a:rPr>
              <a:t> </a:t>
            </a:r>
            <a:r>
              <a:rPr sz="1400" kern="0" dirty="0">
                <a:solidFill>
                  <a:sysClr val="windowText" lastClr="000000"/>
                </a:solidFill>
                <a:cs typeface="Segoe UI"/>
              </a:rPr>
              <a:t>of</a:t>
            </a:r>
            <a:r>
              <a:rPr sz="1400" kern="0" spc="-13" dirty="0">
                <a:solidFill>
                  <a:sysClr val="windowText" lastClr="000000"/>
                </a:solidFill>
                <a:cs typeface="Segoe UI"/>
              </a:rPr>
              <a:t> </a:t>
            </a:r>
            <a:r>
              <a:rPr sz="1400" kern="0" dirty="0">
                <a:solidFill>
                  <a:sysClr val="windowText" lastClr="000000"/>
                </a:solidFill>
                <a:cs typeface="Segoe UI"/>
              </a:rPr>
              <a:t>the</a:t>
            </a:r>
            <a:r>
              <a:rPr sz="1400" kern="0" spc="-9" dirty="0">
                <a:solidFill>
                  <a:sysClr val="windowText" lastClr="000000"/>
                </a:solidFill>
                <a:cs typeface="Segoe UI"/>
              </a:rPr>
              <a:t> </a:t>
            </a:r>
            <a:r>
              <a:rPr sz="1400" kern="0" spc="-18" dirty="0">
                <a:solidFill>
                  <a:sysClr val="windowText" lastClr="000000"/>
                </a:solidFill>
                <a:cs typeface="Segoe UI"/>
              </a:rPr>
              <a:t>above</a:t>
            </a:r>
            <a:endParaRPr sz="1400" kern="0" dirty="0">
              <a:solidFill>
                <a:sysClr val="windowText" lastClr="000000"/>
              </a:solidFill>
              <a:cs typeface="Segoe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4" end="4"/>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0673" y="386224"/>
            <a:ext cx="1867460" cy="565313"/>
          </a:xfrm>
          <a:prstGeom prst="rect">
            <a:avLst/>
          </a:prstGeom>
        </p:spPr>
        <p:txBody>
          <a:bodyPr vert="horz" wrap="square" lIns="0" tIns="11206" rIns="0" bIns="0" rtlCol="0">
            <a:spAutoFit/>
          </a:bodyPr>
          <a:lstStyle/>
          <a:p>
            <a:pPr marL="11206">
              <a:spcBef>
                <a:spcPts val="88"/>
              </a:spcBef>
            </a:pPr>
            <a:r>
              <a:rPr b="1" spc="-44" dirty="0">
                <a:solidFill>
                  <a:schemeClr val="accent5">
                    <a:lumMod val="75000"/>
                  </a:schemeClr>
                </a:solidFill>
              </a:rPr>
              <a:t>Post-</a:t>
            </a:r>
            <a:r>
              <a:rPr b="1" spc="-35" dirty="0">
                <a:solidFill>
                  <a:schemeClr val="accent5">
                    <a:lumMod val="75000"/>
                  </a:schemeClr>
                </a:solidFill>
              </a:rPr>
              <a:t>Test</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48</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1130673" y="1112655"/>
            <a:ext cx="8903634" cy="2888461"/>
          </a:xfrm>
          <a:prstGeom prst="rect">
            <a:avLst/>
          </a:prstGeom>
        </p:spPr>
        <p:txBody>
          <a:bodyPr vert="horz" wrap="square" lIns="0" tIns="10646" rIns="0" bIns="0" rtlCol="0">
            <a:spAutoFit/>
          </a:bodyPr>
          <a:lstStyle/>
          <a:p>
            <a:pPr marL="293610" indent="-282964" defTabSz="806867">
              <a:spcBef>
                <a:spcPts val="84"/>
              </a:spcBef>
              <a:buClr>
                <a:srgbClr val="EF7E08"/>
              </a:buClr>
              <a:buFontTx/>
              <a:buAutoNum type="arabicPeriod" startAt="12"/>
              <a:tabLst>
                <a:tab pos="294170" algn="l"/>
              </a:tabLst>
            </a:pPr>
            <a:r>
              <a:rPr sz="1400" kern="0" dirty="0">
                <a:solidFill>
                  <a:sysClr val="windowText" lastClr="000000"/>
                </a:solidFill>
                <a:latin typeface="+mj-lt"/>
                <a:cs typeface="Segoe UI"/>
              </a:rPr>
              <a:t>What</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is</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referral</a:t>
            </a:r>
            <a:r>
              <a:rPr sz="1400" kern="0" spc="-22" dirty="0">
                <a:solidFill>
                  <a:sysClr val="windowText" lastClr="000000"/>
                </a:solidFill>
                <a:latin typeface="+mj-lt"/>
                <a:cs typeface="Segoe UI"/>
              </a:rPr>
              <a:t> </a:t>
            </a:r>
            <a:r>
              <a:rPr sz="1400" kern="0" dirty="0">
                <a:solidFill>
                  <a:sysClr val="windowText" lastClr="000000"/>
                </a:solidFill>
                <a:latin typeface="+mj-lt"/>
                <a:cs typeface="Segoe UI"/>
              </a:rPr>
              <a:t>criteria</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for</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Visual</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Acuity</a:t>
            </a:r>
            <a:r>
              <a:rPr sz="1400" kern="0" spc="-35" dirty="0">
                <a:solidFill>
                  <a:sysClr val="windowText" lastClr="000000"/>
                </a:solidFill>
                <a:latin typeface="+mj-lt"/>
                <a:cs typeface="Segoe UI"/>
              </a:rPr>
              <a:t> </a:t>
            </a:r>
            <a:r>
              <a:rPr sz="1400" kern="0" spc="-9" dirty="0">
                <a:solidFill>
                  <a:sysClr val="windowText" lastClr="000000"/>
                </a:solidFill>
                <a:latin typeface="+mj-lt"/>
                <a:cs typeface="Segoe UI"/>
              </a:rPr>
              <a:t>Screening</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for</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children</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5</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years</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and</a:t>
            </a:r>
            <a:r>
              <a:rPr sz="1400" kern="0" spc="-40" dirty="0">
                <a:solidFill>
                  <a:sysClr val="windowText" lastClr="000000"/>
                </a:solidFill>
                <a:latin typeface="+mj-lt"/>
                <a:cs typeface="Segoe UI"/>
              </a:rPr>
              <a:t> </a:t>
            </a:r>
            <a:r>
              <a:rPr sz="1400" kern="0" spc="-9" dirty="0">
                <a:solidFill>
                  <a:sysClr val="windowText" lastClr="000000"/>
                </a:solidFill>
                <a:latin typeface="+mj-lt"/>
                <a:cs typeface="Segoe UI"/>
              </a:rPr>
              <a:t>older?</a:t>
            </a:r>
            <a:endParaRPr sz="1400" kern="0" dirty="0">
              <a:solidFill>
                <a:sysClr val="windowText" lastClr="000000"/>
              </a:solidFill>
              <a:latin typeface="+mj-lt"/>
              <a:cs typeface="Segoe UI"/>
            </a:endParaRPr>
          </a:p>
          <a:p>
            <a:pPr marL="656139" marR="4483" lvl="1" indent="-241500" defTabSz="806867">
              <a:spcBef>
                <a:spcPts val="4"/>
              </a:spcBef>
              <a:buClr>
                <a:srgbClr val="B45F06"/>
              </a:buClr>
              <a:buFontTx/>
              <a:buAutoNum type="alphaLcPeriod"/>
              <a:tabLst>
                <a:tab pos="656139" algn="l"/>
                <a:tab pos="656700" algn="l"/>
              </a:tabLst>
            </a:pPr>
            <a:r>
              <a:rPr sz="1400" kern="0" dirty="0">
                <a:solidFill>
                  <a:sysClr val="windowText" lastClr="000000"/>
                </a:solidFill>
                <a:latin typeface="+mj-lt"/>
                <a:cs typeface="Segoe UI"/>
              </a:rPr>
              <a:t>Failure</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to</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correctly</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identify</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majority</a:t>
            </a:r>
            <a:r>
              <a:rPr sz="1400" kern="0" spc="-49"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optotypes</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at</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22" dirty="0">
                <a:solidFill>
                  <a:sysClr val="windowText" lastClr="000000"/>
                </a:solidFill>
                <a:latin typeface="+mj-lt"/>
                <a:cs typeface="Segoe UI"/>
              </a:rPr>
              <a:t> </a:t>
            </a:r>
            <a:r>
              <a:rPr sz="1400" kern="0" spc="-9" dirty="0">
                <a:solidFill>
                  <a:sysClr val="windowText" lastClr="000000"/>
                </a:solidFill>
                <a:latin typeface="+mj-lt"/>
                <a:cs typeface="Segoe UI"/>
              </a:rPr>
              <a:t>20-</a:t>
            </a:r>
            <a:r>
              <a:rPr sz="1400" kern="0" dirty="0">
                <a:solidFill>
                  <a:sysClr val="windowText" lastClr="000000"/>
                </a:solidFill>
                <a:latin typeface="+mj-lt"/>
                <a:cs typeface="Segoe UI"/>
              </a:rPr>
              <a:t>foot</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equivalent</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VA</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measurement</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20/50,</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or</a:t>
            </a:r>
            <a:r>
              <a:rPr sz="1400" kern="0" spc="-13" dirty="0">
                <a:solidFill>
                  <a:sysClr val="windowText" lastClr="000000"/>
                </a:solidFill>
                <a:latin typeface="+mj-lt"/>
                <a:cs typeface="Segoe UI"/>
              </a:rPr>
              <a:t> </a:t>
            </a:r>
            <a:r>
              <a:rPr sz="1400" kern="0" spc="-9" dirty="0">
                <a:solidFill>
                  <a:sysClr val="windowText" lastClr="000000"/>
                </a:solidFill>
                <a:latin typeface="+mj-lt"/>
                <a:cs typeface="Segoe UI"/>
              </a:rPr>
              <a:t>worse, </a:t>
            </a:r>
            <a:r>
              <a:rPr sz="1400" kern="0" dirty="0">
                <a:solidFill>
                  <a:sysClr val="windowText" lastClr="000000"/>
                </a:solidFill>
                <a:latin typeface="+mj-lt"/>
                <a:cs typeface="Segoe UI"/>
              </a:rPr>
              <a:t>in</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either</a:t>
            </a:r>
            <a:r>
              <a:rPr sz="1400" kern="0" spc="-9" dirty="0">
                <a:solidFill>
                  <a:sysClr val="windowText" lastClr="000000"/>
                </a:solidFill>
                <a:latin typeface="+mj-lt"/>
                <a:cs typeface="Segoe UI"/>
              </a:rPr>
              <a:t> </a:t>
            </a:r>
            <a:r>
              <a:rPr sz="1400" kern="0" spc="-18" dirty="0">
                <a:solidFill>
                  <a:sysClr val="windowText" lastClr="000000"/>
                </a:solidFill>
                <a:latin typeface="+mj-lt"/>
                <a:cs typeface="Segoe UI"/>
              </a:rPr>
              <a:t>eye.</a:t>
            </a:r>
            <a:endParaRPr sz="1400" kern="0" dirty="0">
              <a:solidFill>
                <a:sysClr val="windowText" lastClr="000000"/>
              </a:solidFill>
              <a:latin typeface="+mj-lt"/>
              <a:cs typeface="Segoe UI"/>
            </a:endParaRPr>
          </a:p>
          <a:p>
            <a:pPr marL="656139" marR="4483" lvl="1" indent="-241500" defTabSz="806867">
              <a:buClr>
                <a:srgbClr val="B45F06"/>
              </a:buClr>
              <a:buFontTx/>
              <a:buAutoNum type="alphaLcPeriod"/>
              <a:tabLst>
                <a:tab pos="656139" algn="l"/>
                <a:tab pos="656700" algn="l"/>
              </a:tabLst>
            </a:pPr>
            <a:r>
              <a:rPr sz="1400" kern="0" dirty="0">
                <a:solidFill>
                  <a:sysClr val="windowText" lastClr="000000"/>
                </a:solidFill>
                <a:latin typeface="+mj-lt"/>
                <a:cs typeface="Segoe UI"/>
              </a:rPr>
              <a:t>Failure</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to</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correctly</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identify</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majority</a:t>
            </a:r>
            <a:r>
              <a:rPr sz="1400" kern="0" spc="-49"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optotypes</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at</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22" dirty="0">
                <a:solidFill>
                  <a:sysClr val="windowText" lastClr="000000"/>
                </a:solidFill>
                <a:latin typeface="+mj-lt"/>
                <a:cs typeface="Segoe UI"/>
              </a:rPr>
              <a:t> </a:t>
            </a:r>
            <a:r>
              <a:rPr sz="1400" kern="0" spc="-9" dirty="0">
                <a:solidFill>
                  <a:sysClr val="windowText" lastClr="000000"/>
                </a:solidFill>
                <a:latin typeface="+mj-lt"/>
                <a:cs typeface="Segoe UI"/>
              </a:rPr>
              <a:t>20-</a:t>
            </a:r>
            <a:r>
              <a:rPr sz="1400" kern="0" dirty="0">
                <a:solidFill>
                  <a:sysClr val="windowText" lastClr="000000"/>
                </a:solidFill>
                <a:latin typeface="+mj-lt"/>
                <a:cs typeface="Segoe UI"/>
              </a:rPr>
              <a:t>foot</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equivalent</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VA</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measurement</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20/40,</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or</a:t>
            </a:r>
            <a:r>
              <a:rPr sz="1400" kern="0" spc="-13" dirty="0">
                <a:solidFill>
                  <a:sysClr val="windowText" lastClr="000000"/>
                </a:solidFill>
                <a:latin typeface="+mj-lt"/>
                <a:cs typeface="Segoe UI"/>
              </a:rPr>
              <a:t> </a:t>
            </a:r>
            <a:r>
              <a:rPr sz="1400" kern="0" spc="-9" dirty="0">
                <a:solidFill>
                  <a:sysClr val="windowText" lastClr="000000"/>
                </a:solidFill>
                <a:latin typeface="+mj-lt"/>
                <a:cs typeface="Segoe UI"/>
              </a:rPr>
              <a:t>worse, </a:t>
            </a:r>
            <a:r>
              <a:rPr sz="1400" kern="0" dirty="0">
                <a:solidFill>
                  <a:sysClr val="windowText" lastClr="000000"/>
                </a:solidFill>
                <a:latin typeface="+mj-lt"/>
                <a:cs typeface="Segoe UI"/>
              </a:rPr>
              <a:t>in</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either</a:t>
            </a:r>
            <a:r>
              <a:rPr sz="1400" kern="0" spc="-9" dirty="0">
                <a:solidFill>
                  <a:sysClr val="windowText" lastClr="000000"/>
                </a:solidFill>
                <a:latin typeface="+mj-lt"/>
                <a:cs typeface="Segoe UI"/>
              </a:rPr>
              <a:t> </a:t>
            </a:r>
            <a:r>
              <a:rPr sz="1400" kern="0" spc="-18" dirty="0">
                <a:solidFill>
                  <a:sysClr val="windowText" lastClr="000000"/>
                </a:solidFill>
                <a:latin typeface="+mj-lt"/>
                <a:cs typeface="Segoe UI"/>
              </a:rPr>
              <a:t>eye.</a:t>
            </a:r>
            <a:endParaRPr sz="1400" kern="0" dirty="0">
              <a:solidFill>
                <a:sysClr val="windowText" lastClr="000000"/>
              </a:solidFill>
              <a:latin typeface="+mj-lt"/>
              <a:cs typeface="Segoe UI"/>
            </a:endParaRPr>
          </a:p>
          <a:p>
            <a:pPr marL="656139" marR="4483" lvl="1" indent="-241500" defTabSz="806867">
              <a:buClr>
                <a:srgbClr val="B45F06"/>
              </a:buClr>
              <a:buFontTx/>
              <a:buAutoNum type="alphaLcPeriod"/>
              <a:tabLst>
                <a:tab pos="656139" algn="l"/>
                <a:tab pos="656700" algn="l"/>
              </a:tabLst>
            </a:pPr>
            <a:r>
              <a:rPr sz="1400" kern="0" dirty="0">
                <a:solidFill>
                  <a:sysClr val="windowText" lastClr="000000"/>
                </a:solidFill>
                <a:latin typeface="+mj-lt"/>
                <a:cs typeface="Segoe UI"/>
              </a:rPr>
              <a:t>Failure</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to</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correctly</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identify</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majority</a:t>
            </a:r>
            <a:r>
              <a:rPr sz="1400" kern="0" spc="-49"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optotypes</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at</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22" dirty="0">
                <a:solidFill>
                  <a:sysClr val="windowText" lastClr="000000"/>
                </a:solidFill>
                <a:latin typeface="+mj-lt"/>
                <a:cs typeface="Segoe UI"/>
              </a:rPr>
              <a:t> </a:t>
            </a:r>
            <a:r>
              <a:rPr sz="1400" kern="0" spc="-9" dirty="0">
                <a:solidFill>
                  <a:sysClr val="windowText" lastClr="000000"/>
                </a:solidFill>
                <a:latin typeface="+mj-lt"/>
                <a:cs typeface="Segoe UI"/>
              </a:rPr>
              <a:t>20-</a:t>
            </a:r>
            <a:r>
              <a:rPr sz="1400" kern="0" dirty="0">
                <a:solidFill>
                  <a:sysClr val="windowText" lastClr="000000"/>
                </a:solidFill>
                <a:latin typeface="+mj-lt"/>
                <a:cs typeface="Segoe UI"/>
              </a:rPr>
              <a:t>foot</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equivalent</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VA</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measurement</a:t>
            </a:r>
            <a:r>
              <a:rPr sz="1400" kern="0" spc="-31"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20/32,</a:t>
            </a:r>
            <a:r>
              <a:rPr sz="1400" kern="0" spc="-44" dirty="0">
                <a:solidFill>
                  <a:sysClr val="windowText" lastClr="000000"/>
                </a:solidFill>
                <a:latin typeface="+mj-lt"/>
                <a:cs typeface="Segoe UI"/>
              </a:rPr>
              <a:t> </a:t>
            </a:r>
            <a:r>
              <a:rPr sz="1400" kern="0" dirty="0">
                <a:solidFill>
                  <a:sysClr val="windowText" lastClr="000000"/>
                </a:solidFill>
                <a:latin typeface="+mj-lt"/>
                <a:cs typeface="Segoe UI"/>
              </a:rPr>
              <a:t>or</a:t>
            </a:r>
            <a:r>
              <a:rPr sz="1400" kern="0" spc="-13" dirty="0">
                <a:solidFill>
                  <a:sysClr val="windowText" lastClr="000000"/>
                </a:solidFill>
                <a:latin typeface="+mj-lt"/>
                <a:cs typeface="Segoe UI"/>
              </a:rPr>
              <a:t> </a:t>
            </a:r>
            <a:r>
              <a:rPr sz="1400" kern="0" spc="-9" dirty="0">
                <a:solidFill>
                  <a:sysClr val="windowText" lastClr="000000"/>
                </a:solidFill>
                <a:latin typeface="+mj-lt"/>
                <a:cs typeface="Segoe UI"/>
              </a:rPr>
              <a:t>worse, </a:t>
            </a:r>
            <a:r>
              <a:rPr sz="1400" kern="0" dirty="0">
                <a:solidFill>
                  <a:sysClr val="windowText" lastClr="000000"/>
                </a:solidFill>
                <a:latin typeface="+mj-lt"/>
                <a:cs typeface="Segoe UI"/>
              </a:rPr>
              <a:t>in</a:t>
            </a:r>
            <a:r>
              <a:rPr sz="1400" kern="0" spc="-18" dirty="0">
                <a:solidFill>
                  <a:sysClr val="windowText" lastClr="000000"/>
                </a:solidFill>
                <a:latin typeface="+mj-lt"/>
                <a:cs typeface="Segoe UI"/>
              </a:rPr>
              <a:t> </a:t>
            </a:r>
            <a:r>
              <a:rPr sz="1400" kern="0" dirty="0">
                <a:solidFill>
                  <a:sysClr val="windowText" lastClr="000000"/>
                </a:solidFill>
                <a:latin typeface="+mj-lt"/>
                <a:cs typeface="Segoe UI"/>
              </a:rPr>
              <a:t>either</a:t>
            </a:r>
            <a:r>
              <a:rPr sz="1400" kern="0" spc="-9" dirty="0">
                <a:solidFill>
                  <a:sysClr val="windowText" lastClr="000000"/>
                </a:solidFill>
                <a:latin typeface="+mj-lt"/>
                <a:cs typeface="Segoe UI"/>
              </a:rPr>
              <a:t> </a:t>
            </a:r>
            <a:r>
              <a:rPr sz="1400" kern="0" spc="-18" dirty="0">
                <a:solidFill>
                  <a:sysClr val="windowText" lastClr="000000"/>
                </a:solidFill>
                <a:latin typeface="+mj-lt"/>
                <a:cs typeface="Segoe UI"/>
              </a:rPr>
              <a:t>eye.</a:t>
            </a:r>
            <a:endParaRPr sz="1400" kern="0" dirty="0">
              <a:solidFill>
                <a:sysClr val="windowText" lastClr="000000"/>
              </a:solidFill>
              <a:latin typeface="+mj-lt"/>
              <a:cs typeface="Segoe UI"/>
            </a:endParaRPr>
          </a:p>
          <a:p>
            <a:pPr marL="656139" lvl="1" indent="-241500" defTabSz="806867">
              <a:buClr>
                <a:srgbClr val="B45F06"/>
              </a:buClr>
              <a:buFontTx/>
              <a:buAutoNum type="alphaLcPeriod"/>
              <a:tabLst>
                <a:tab pos="656139" algn="l"/>
                <a:tab pos="656700" algn="l"/>
              </a:tabLst>
            </a:pPr>
            <a:r>
              <a:rPr sz="1400" kern="0" dirty="0">
                <a:solidFill>
                  <a:sysClr val="windowText" lastClr="000000"/>
                </a:solidFill>
                <a:latin typeface="+mj-lt"/>
                <a:cs typeface="Segoe UI"/>
              </a:rPr>
              <a:t>None</a:t>
            </a:r>
            <a:r>
              <a:rPr sz="1400" kern="0" spc="-22"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9" dirty="0">
                <a:solidFill>
                  <a:sysClr val="windowText" lastClr="000000"/>
                </a:solidFill>
                <a:latin typeface="+mj-lt"/>
                <a:cs typeface="Segoe UI"/>
              </a:rPr>
              <a:t> </a:t>
            </a:r>
            <a:r>
              <a:rPr sz="1400" kern="0" spc="-18" dirty="0">
                <a:solidFill>
                  <a:sysClr val="windowText" lastClr="000000"/>
                </a:solidFill>
                <a:latin typeface="+mj-lt"/>
                <a:cs typeface="Segoe UI"/>
              </a:rPr>
              <a:t>above</a:t>
            </a:r>
            <a:endParaRPr sz="1400" kern="0" dirty="0">
              <a:solidFill>
                <a:sysClr val="windowText" lastClr="000000"/>
              </a:solidFill>
              <a:latin typeface="+mj-lt"/>
              <a:cs typeface="Segoe UI"/>
            </a:endParaRPr>
          </a:p>
          <a:p>
            <a:pPr marL="293610" indent="-282964" defTabSz="806867">
              <a:spcBef>
                <a:spcPts val="609"/>
              </a:spcBef>
              <a:buClr>
                <a:srgbClr val="EF7E08"/>
              </a:buClr>
              <a:buFontTx/>
              <a:buAutoNum type="arabicPeriod" startAt="12"/>
              <a:tabLst>
                <a:tab pos="294170" algn="l"/>
              </a:tabLst>
            </a:pPr>
            <a:r>
              <a:rPr sz="1400" kern="0" dirty="0">
                <a:solidFill>
                  <a:sysClr val="windowText" lastClr="000000"/>
                </a:solidFill>
                <a:latin typeface="+mj-lt"/>
                <a:cs typeface="Segoe UI"/>
              </a:rPr>
              <a:t>How</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soon</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can</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a</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second</a:t>
            </a:r>
            <a:r>
              <a:rPr sz="1400" kern="0" spc="-40" dirty="0">
                <a:solidFill>
                  <a:sysClr val="windowText" lastClr="000000"/>
                </a:solidFill>
                <a:latin typeface="+mj-lt"/>
                <a:cs typeface="Segoe UI"/>
              </a:rPr>
              <a:t> </a:t>
            </a:r>
            <a:r>
              <a:rPr sz="1400" kern="0" dirty="0">
                <a:solidFill>
                  <a:sysClr val="windowText" lastClr="000000"/>
                </a:solidFill>
                <a:latin typeface="+mj-lt"/>
                <a:cs typeface="Segoe UI"/>
              </a:rPr>
              <a:t>attempt</a:t>
            </a:r>
            <a:r>
              <a:rPr sz="1400" kern="0" spc="-53" dirty="0">
                <a:solidFill>
                  <a:sysClr val="windowText" lastClr="000000"/>
                </a:solidFill>
                <a:latin typeface="+mj-lt"/>
                <a:cs typeface="Segoe UI"/>
              </a:rPr>
              <a:t> </a:t>
            </a:r>
            <a:r>
              <a:rPr sz="1400" kern="0" dirty="0">
                <a:solidFill>
                  <a:sysClr val="windowText" lastClr="000000"/>
                </a:solidFill>
                <a:latin typeface="+mj-lt"/>
                <a:cs typeface="Segoe UI"/>
              </a:rPr>
              <a:t>be</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made</a:t>
            </a:r>
            <a:r>
              <a:rPr sz="1400" kern="0" spc="-49" dirty="0">
                <a:solidFill>
                  <a:sysClr val="windowText" lastClr="000000"/>
                </a:solidFill>
                <a:latin typeface="+mj-lt"/>
                <a:cs typeface="Segoe UI"/>
              </a:rPr>
              <a:t> </a:t>
            </a:r>
            <a:r>
              <a:rPr sz="1400" kern="0" dirty="0">
                <a:solidFill>
                  <a:sysClr val="windowText" lastClr="000000"/>
                </a:solidFill>
                <a:latin typeface="+mj-lt"/>
                <a:cs typeface="Segoe UI"/>
              </a:rPr>
              <a:t>to</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screen</a:t>
            </a:r>
            <a:r>
              <a:rPr sz="1400" kern="0" spc="-35" dirty="0">
                <a:solidFill>
                  <a:sysClr val="windowText" lastClr="000000"/>
                </a:solidFill>
                <a:latin typeface="+mj-lt"/>
                <a:cs typeface="Segoe UI"/>
              </a:rPr>
              <a:t> </a:t>
            </a:r>
            <a:r>
              <a:rPr sz="1400" kern="0" dirty="0">
                <a:solidFill>
                  <a:sysClr val="windowText" lastClr="000000"/>
                </a:solidFill>
                <a:latin typeface="+mj-lt"/>
                <a:cs typeface="Segoe UI"/>
              </a:rPr>
              <a:t>an</a:t>
            </a:r>
            <a:r>
              <a:rPr sz="1400" kern="0" spc="-35" dirty="0">
                <a:solidFill>
                  <a:sysClr val="windowText" lastClr="000000"/>
                </a:solidFill>
                <a:latin typeface="+mj-lt"/>
                <a:cs typeface="Segoe UI"/>
              </a:rPr>
              <a:t> </a:t>
            </a:r>
            <a:r>
              <a:rPr sz="1400" kern="0" spc="-9" dirty="0">
                <a:solidFill>
                  <a:sysClr val="windowText" lastClr="000000"/>
                </a:solidFill>
                <a:latin typeface="+mj-lt"/>
                <a:cs typeface="Segoe UI"/>
              </a:rPr>
              <a:t>uncooperative</a:t>
            </a:r>
            <a:r>
              <a:rPr sz="1400" kern="0" spc="-31" dirty="0">
                <a:solidFill>
                  <a:sysClr val="windowText" lastClr="000000"/>
                </a:solidFill>
                <a:latin typeface="+mj-lt"/>
                <a:cs typeface="Segoe UI"/>
              </a:rPr>
              <a:t> </a:t>
            </a:r>
            <a:r>
              <a:rPr sz="1400" kern="0" spc="-9" dirty="0">
                <a:solidFill>
                  <a:sysClr val="windowText" lastClr="000000"/>
                </a:solidFill>
                <a:latin typeface="+mj-lt"/>
                <a:cs typeface="Segoe UI"/>
              </a:rPr>
              <a:t>child?</a:t>
            </a:r>
            <a:endParaRPr sz="1400" kern="0" dirty="0">
              <a:solidFill>
                <a:sysClr val="windowText" lastClr="000000"/>
              </a:solidFill>
              <a:latin typeface="+mj-lt"/>
              <a:cs typeface="Segoe UI"/>
            </a:endParaRPr>
          </a:p>
          <a:p>
            <a:pPr marL="656139" lvl="1" indent="-242060" defTabSz="806867">
              <a:spcBef>
                <a:spcPts val="9"/>
              </a:spcBef>
              <a:buClr>
                <a:srgbClr val="B45F06"/>
              </a:buClr>
              <a:buFontTx/>
              <a:buAutoNum type="alphaLcPeriod"/>
              <a:tabLst>
                <a:tab pos="656139" algn="l"/>
                <a:tab pos="656700" algn="l"/>
              </a:tabLst>
            </a:pPr>
            <a:r>
              <a:rPr sz="1400" kern="0" dirty="0">
                <a:solidFill>
                  <a:sysClr val="windowText" lastClr="000000"/>
                </a:solidFill>
                <a:latin typeface="+mj-lt"/>
                <a:cs typeface="Segoe UI"/>
              </a:rPr>
              <a:t>The</a:t>
            </a:r>
            <a:r>
              <a:rPr sz="1400" kern="0" spc="4" dirty="0">
                <a:solidFill>
                  <a:sysClr val="windowText" lastClr="000000"/>
                </a:solidFill>
                <a:latin typeface="+mj-lt"/>
                <a:cs typeface="Segoe UI"/>
              </a:rPr>
              <a:t> </a:t>
            </a:r>
            <a:r>
              <a:rPr sz="1400" kern="0" dirty="0">
                <a:solidFill>
                  <a:sysClr val="windowText" lastClr="000000"/>
                </a:solidFill>
                <a:latin typeface="+mj-lt"/>
                <a:cs typeface="Segoe UI"/>
              </a:rPr>
              <a:t>same</a:t>
            </a:r>
            <a:r>
              <a:rPr sz="1400" kern="0" spc="-13" dirty="0">
                <a:solidFill>
                  <a:sysClr val="windowText" lastClr="000000"/>
                </a:solidFill>
                <a:latin typeface="+mj-lt"/>
                <a:cs typeface="Segoe UI"/>
              </a:rPr>
              <a:t> </a:t>
            </a:r>
            <a:r>
              <a:rPr sz="1400" kern="0" spc="-22" dirty="0">
                <a:solidFill>
                  <a:sysClr val="windowText" lastClr="000000"/>
                </a:solidFill>
                <a:latin typeface="+mj-lt"/>
                <a:cs typeface="Segoe UI"/>
              </a:rPr>
              <a:t>day</a:t>
            </a:r>
            <a:endParaRPr sz="1400" kern="0" dirty="0">
              <a:solidFill>
                <a:sysClr val="windowText" lastClr="000000"/>
              </a:solidFill>
              <a:latin typeface="+mj-lt"/>
              <a:cs typeface="Segoe UI"/>
            </a:endParaRPr>
          </a:p>
          <a:p>
            <a:pPr marL="656139" lvl="1" indent="-242060" defTabSz="806867">
              <a:buClr>
                <a:srgbClr val="B45F06"/>
              </a:buClr>
              <a:buFontTx/>
              <a:buAutoNum type="alphaLcPeriod"/>
              <a:tabLst>
                <a:tab pos="656139" algn="l"/>
                <a:tab pos="656700" algn="l"/>
              </a:tabLst>
            </a:pPr>
            <a:r>
              <a:rPr sz="1400" kern="0" dirty="0">
                <a:solidFill>
                  <a:sysClr val="windowText" lastClr="000000"/>
                </a:solidFill>
                <a:latin typeface="+mj-lt"/>
                <a:cs typeface="Segoe UI"/>
              </a:rPr>
              <a:t>Later</a:t>
            </a:r>
            <a:r>
              <a:rPr sz="1400" kern="0" spc="-9" dirty="0">
                <a:solidFill>
                  <a:sysClr val="windowText" lastClr="000000"/>
                </a:solidFill>
                <a:latin typeface="+mj-lt"/>
                <a:cs typeface="Segoe UI"/>
              </a:rPr>
              <a:t> </a:t>
            </a:r>
            <a:r>
              <a:rPr sz="1400" kern="0" dirty="0">
                <a:solidFill>
                  <a:sysClr val="windowText" lastClr="000000"/>
                </a:solidFill>
                <a:latin typeface="+mj-lt"/>
                <a:cs typeface="Segoe UI"/>
              </a:rPr>
              <a:t>during</a:t>
            </a:r>
            <a:r>
              <a:rPr sz="1400" kern="0" spc="-26"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same</a:t>
            </a:r>
            <a:r>
              <a:rPr sz="1400" kern="0" spc="-9" dirty="0">
                <a:solidFill>
                  <a:sysClr val="windowText" lastClr="000000"/>
                </a:solidFill>
                <a:latin typeface="+mj-lt"/>
                <a:cs typeface="Segoe UI"/>
              </a:rPr>
              <a:t> </a:t>
            </a:r>
            <a:r>
              <a:rPr sz="1400" kern="0" spc="-18" dirty="0">
                <a:solidFill>
                  <a:sysClr val="windowText" lastClr="000000"/>
                </a:solidFill>
                <a:latin typeface="+mj-lt"/>
                <a:cs typeface="Segoe UI"/>
              </a:rPr>
              <a:t>visit</a:t>
            </a:r>
            <a:endParaRPr sz="1400" kern="0" dirty="0">
              <a:solidFill>
                <a:sysClr val="windowText" lastClr="000000"/>
              </a:solidFill>
              <a:latin typeface="+mj-lt"/>
              <a:cs typeface="Segoe UI"/>
            </a:endParaRPr>
          </a:p>
          <a:p>
            <a:pPr marL="656139" lvl="1" indent="-242060" defTabSz="806867">
              <a:buClr>
                <a:srgbClr val="B45F06"/>
              </a:buClr>
              <a:buFontTx/>
              <a:buAutoNum type="alphaLcPeriod"/>
              <a:tabLst>
                <a:tab pos="656139" algn="l"/>
                <a:tab pos="656700" algn="l"/>
              </a:tabLst>
            </a:pPr>
            <a:r>
              <a:rPr sz="1400" kern="0" dirty="0">
                <a:solidFill>
                  <a:sysClr val="windowText" lastClr="000000"/>
                </a:solidFill>
                <a:latin typeface="+mj-lt"/>
                <a:cs typeface="Segoe UI"/>
              </a:rPr>
              <a:t>No later</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than</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6</a:t>
            </a:r>
            <a:r>
              <a:rPr sz="1400" kern="0" spc="-13" dirty="0">
                <a:solidFill>
                  <a:sysClr val="windowText" lastClr="000000"/>
                </a:solidFill>
                <a:latin typeface="+mj-lt"/>
                <a:cs typeface="Segoe UI"/>
              </a:rPr>
              <a:t> </a:t>
            </a:r>
            <a:r>
              <a:rPr sz="1400" kern="0" spc="-9" dirty="0">
                <a:solidFill>
                  <a:sysClr val="windowText" lastClr="000000"/>
                </a:solidFill>
                <a:latin typeface="+mj-lt"/>
                <a:cs typeface="Segoe UI"/>
              </a:rPr>
              <a:t>months</a:t>
            </a:r>
            <a:endParaRPr sz="1400" kern="0" dirty="0">
              <a:solidFill>
                <a:sysClr val="windowText" lastClr="000000"/>
              </a:solidFill>
              <a:latin typeface="+mj-lt"/>
              <a:cs typeface="Segoe UI"/>
            </a:endParaRPr>
          </a:p>
          <a:p>
            <a:pPr marL="656139" lvl="1" indent="-242060" defTabSz="806867">
              <a:buClr>
                <a:srgbClr val="B45F06"/>
              </a:buClr>
              <a:buFontTx/>
              <a:buAutoNum type="alphaLcPeriod"/>
              <a:tabLst>
                <a:tab pos="656139" algn="l"/>
                <a:tab pos="656700" algn="l"/>
              </a:tabLst>
            </a:pPr>
            <a:r>
              <a:rPr sz="1400" kern="0" dirty="0">
                <a:solidFill>
                  <a:sysClr val="windowText" lastClr="000000"/>
                </a:solidFill>
                <a:latin typeface="+mj-lt"/>
                <a:cs typeface="Segoe UI"/>
              </a:rPr>
              <a:t>None</a:t>
            </a:r>
            <a:r>
              <a:rPr sz="1400" kern="0" spc="-22" dirty="0">
                <a:solidFill>
                  <a:sysClr val="windowText" lastClr="000000"/>
                </a:solidFill>
                <a:latin typeface="+mj-lt"/>
                <a:cs typeface="Segoe UI"/>
              </a:rPr>
              <a:t> </a:t>
            </a:r>
            <a:r>
              <a:rPr sz="1400" kern="0" dirty="0">
                <a:solidFill>
                  <a:sysClr val="windowText" lastClr="000000"/>
                </a:solidFill>
                <a:latin typeface="+mj-lt"/>
                <a:cs typeface="Segoe UI"/>
              </a:rPr>
              <a:t>of</a:t>
            </a:r>
            <a:r>
              <a:rPr sz="1400" kern="0" spc="-13" dirty="0">
                <a:solidFill>
                  <a:sysClr val="windowText" lastClr="000000"/>
                </a:solidFill>
                <a:latin typeface="+mj-lt"/>
                <a:cs typeface="Segoe UI"/>
              </a:rPr>
              <a:t> </a:t>
            </a:r>
            <a:r>
              <a:rPr sz="1400" kern="0" dirty="0">
                <a:solidFill>
                  <a:sysClr val="windowText" lastClr="000000"/>
                </a:solidFill>
                <a:latin typeface="+mj-lt"/>
                <a:cs typeface="Segoe UI"/>
              </a:rPr>
              <a:t>the</a:t>
            </a:r>
            <a:r>
              <a:rPr sz="1400" kern="0" spc="-9" dirty="0">
                <a:solidFill>
                  <a:sysClr val="windowText" lastClr="000000"/>
                </a:solidFill>
                <a:latin typeface="+mj-lt"/>
                <a:cs typeface="Segoe UI"/>
              </a:rPr>
              <a:t> </a:t>
            </a:r>
            <a:r>
              <a:rPr sz="1400" kern="0" spc="-18" dirty="0">
                <a:solidFill>
                  <a:sysClr val="windowText" lastClr="000000"/>
                </a:solidFill>
                <a:latin typeface="+mj-lt"/>
                <a:cs typeface="Segoe UI"/>
              </a:rPr>
              <a:t>above</a:t>
            </a:r>
            <a:endParaRPr sz="1400" kern="0" dirty="0">
              <a:solidFill>
                <a:sysClr val="windowText" lastClr="000000"/>
              </a:solidFill>
              <a:latin typeface="+mj-lt"/>
              <a:cs typeface="Segoe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498" y="233444"/>
            <a:ext cx="8921003" cy="732326"/>
          </a:xfrm>
          <a:prstGeom prst="rect">
            <a:avLst/>
          </a:prstGeom>
        </p:spPr>
        <p:txBody>
          <a:bodyPr vert="horz" wrap="square" lIns="0" tIns="176604" rIns="0" bIns="0" rtlCol="0">
            <a:spAutoFit/>
          </a:bodyPr>
          <a:lstStyle/>
          <a:p>
            <a:pPr marL="11206">
              <a:spcBef>
                <a:spcPts val="88"/>
              </a:spcBef>
            </a:pPr>
            <a:r>
              <a:rPr b="1" spc="-31" dirty="0">
                <a:solidFill>
                  <a:schemeClr val="accent5">
                    <a:lumMod val="75000"/>
                  </a:schemeClr>
                </a:solidFill>
              </a:rPr>
              <a:t>Practice:</a:t>
            </a:r>
            <a:r>
              <a:rPr b="1" spc="-176" dirty="0">
                <a:solidFill>
                  <a:schemeClr val="accent5">
                    <a:lumMod val="75000"/>
                  </a:schemeClr>
                </a:solidFill>
              </a:rPr>
              <a:t> </a:t>
            </a:r>
            <a:r>
              <a:rPr b="1" spc="-18" dirty="0">
                <a:solidFill>
                  <a:schemeClr val="accent5">
                    <a:lumMod val="75000"/>
                  </a:schemeClr>
                </a:solidFill>
              </a:rPr>
              <a:t>Chart</a:t>
            </a:r>
            <a:r>
              <a:rPr b="1" spc="-176" dirty="0">
                <a:solidFill>
                  <a:schemeClr val="accent5">
                    <a:lumMod val="75000"/>
                  </a:schemeClr>
                </a:solidFill>
              </a:rPr>
              <a:t> </a:t>
            </a:r>
            <a:r>
              <a:rPr b="1" spc="-40" dirty="0">
                <a:solidFill>
                  <a:schemeClr val="accent5">
                    <a:lumMod val="75000"/>
                  </a:schemeClr>
                </a:solidFill>
              </a:rPr>
              <a:t>Selection</a:t>
            </a:r>
          </a:p>
        </p:txBody>
      </p:sp>
      <p:sp>
        <p:nvSpPr>
          <p:cNvPr id="3" name="object 3"/>
          <p:cNvSpPr txBox="1"/>
          <p:nvPr/>
        </p:nvSpPr>
        <p:spPr>
          <a:xfrm>
            <a:off x="5979825" y="3851831"/>
            <a:ext cx="232343" cy="228054"/>
          </a:xfrm>
          <a:prstGeom prst="rect">
            <a:avLst/>
          </a:prstGeom>
        </p:spPr>
        <p:txBody>
          <a:bodyPr vert="horz" wrap="square" lIns="0" tIns="10646" rIns="0" bIns="0" rtlCol="0">
            <a:spAutoFit/>
          </a:bodyPr>
          <a:lstStyle/>
          <a:p>
            <a:pPr marL="11206" defTabSz="806867">
              <a:spcBef>
                <a:spcPts val="84"/>
              </a:spcBef>
            </a:pPr>
            <a:r>
              <a:rPr lang="en-US" sz="1412" b="1" kern="0" spc="-4" dirty="0">
                <a:solidFill>
                  <a:sysClr val="windowText" lastClr="000000"/>
                </a:solidFill>
                <a:latin typeface="Segoe UI"/>
                <a:cs typeface="Segoe UI"/>
              </a:rPr>
              <a:t>B</a:t>
            </a:r>
            <a:endParaRPr sz="1412" kern="0" dirty="0">
              <a:solidFill>
                <a:sysClr val="windowText" lastClr="000000"/>
              </a:solidFill>
              <a:latin typeface="Segoe UI"/>
              <a:cs typeface="Segoe UI"/>
            </a:endParaRPr>
          </a:p>
        </p:txBody>
      </p:sp>
      <p:sp>
        <p:nvSpPr>
          <p:cNvPr id="4" name="object 4"/>
          <p:cNvSpPr txBox="1"/>
          <p:nvPr/>
        </p:nvSpPr>
        <p:spPr>
          <a:xfrm>
            <a:off x="1554796" y="3935842"/>
            <a:ext cx="5577520" cy="1397604"/>
          </a:xfrm>
          <a:prstGeom prst="rect">
            <a:avLst/>
          </a:prstGeom>
        </p:spPr>
        <p:txBody>
          <a:bodyPr vert="horz" wrap="square" lIns="0" tIns="10646" rIns="0" bIns="0" rtlCol="0">
            <a:spAutoFit/>
          </a:bodyPr>
          <a:lstStyle/>
          <a:p>
            <a:pPr marR="370934" algn="ctr" defTabSz="806867">
              <a:spcBef>
                <a:spcPts val="84"/>
              </a:spcBef>
              <a:tabLst>
                <a:tab pos="2734941" algn="l"/>
              </a:tabLst>
            </a:pPr>
            <a:r>
              <a:rPr sz="1412" b="1" kern="0" spc="-44" dirty="0">
                <a:solidFill>
                  <a:sysClr val="windowText" lastClr="000000"/>
                </a:solidFill>
                <a:latin typeface="Segoe UI"/>
                <a:cs typeface="Segoe UI"/>
              </a:rPr>
              <a:t>A</a:t>
            </a:r>
            <a:r>
              <a:rPr sz="1412" b="1" kern="0" dirty="0">
                <a:solidFill>
                  <a:sysClr val="windowText" lastClr="000000"/>
                </a:solidFill>
                <a:latin typeface="Segoe UI"/>
                <a:cs typeface="Segoe UI"/>
              </a:rPr>
              <a:t>	</a:t>
            </a:r>
            <a:endParaRPr sz="1412" kern="0" dirty="0">
              <a:solidFill>
                <a:sysClr val="windowText" lastClr="000000"/>
              </a:solidFill>
              <a:latin typeface="Segoe UI"/>
              <a:cs typeface="Segoe UI"/>
            </a:endParaRPr>
          </a:p>
          <a:p>
            <a:pPr indent="-282403" defTabSz="806867">
              <a:spcBef>
                <a:spcPts val="600"/>
              </a:spcBef>
              <a:buClr>
                <a:srgbClr val="EF7E08"/>
              </a:buClr>
              <a:buFontTx/>
              <a:buAutoNum type="arabicPeriod"/>
              <a:tabLst>
                <a:tab pos="293049" algn="l"/>
                <a:tab pos="294170" algn="l"/>
              </a:tabLst>
            </a:pPr>
            <a:r>
              <a:rPr sz="1400" b="1" kern="0" spc="-9" dirty="0">
                <a:solidFill>
                  <a:sysClr val="windowText" lastClr="000000"/>
                </a:solidFill>
                <a:cs typeface="Segoe UI"/>
              </a:rPr>
              <a:t>12-year-</a:t>
            </a:r>
            <a:r>
              <a:rPr sz="1400" b="1" kern="0" dirty="0">
                <a:solidFill>
                  <a:sysClr val="windowText" lastClr="000000"/>
                </a:solidFill>
                <a:cs typeface="Segoe UI"/>
              </a:rPr>
              <a:t>old</a:t>
            </a:r>
            <a:r>
              <a:rPr sz="1400" b="1" kern="0" spc="-40" dirty="0">
                <a:solidFill>
                  <a:sysClr val="windowText" lastClr="000000"/>
                </a:solidFill>
                <a:cs typeface="Segoe UI"/>
              </a:rPr>
              <a:t> </a:t>
            </a:r>
            <a:r>
              <a:rPr sz="1400" b="1" kern="0" dirty="0">
                <a:solidFill>
                  <a:sysClr val="windowText" lastClr="000000"/>
                </a:solidFill>
                <a:cs typeface="Segoe UI"/>
              </a:rPr>
              <a:t>with</a:t>
            </a:r>
            <a:r>
              <a:rPr sz="1400" b="1" kern="0" spc="-22" dirty="0">
                <a:solidFill>
                  <a:sysClr val="windowText" lastClr="000000"/>
                </a:solidFill>
                <a:cs typeface="Segoe UI"/>
              </a:rPr>
              <a:t> </a:t>
            </a:r>
            <a:r>
              <a:rPr sz="1400" b="1" kern="0" dirty="0">
                <a:solidFill>
                  <a:sysClr val="windowText" lastClr="000000"/>
                </a:solidFill>
                <a:cs typeface="Segoe UI"/>
              </a:rPr>
              <a:t>the</a:t>
            </a:r>
            <a:r>
              <a:rPr sz="1400" b="1" kern="0" spc="-13" dirty="0">
                <a:solidFill>
                  <a:sysClr val="windowText" lastClr="000000"/>
                </a:solidFill>
                <a:cs typeface="Segoe UI"/>
              </a:rPr>
              <a:t> </a:t>
            </a:r>
            <a:r>
              <a:rPr sz="1400" b="1" kern="0" dirty="0">
                <a:solidFill>
                  <a:sysClr val="windowText" lastClr="000000"/>
                </a:solidFill>
                <a:cs typeface="Segoe UI"/>
              </a:rPr>
              <a:t>Threshold</a:t>
            </a:r>
            <a:r>
              <a:rPr sz="1400" b="1" kern="0" spc="-9" dirty="0">
                <a:solidFill>
                  <a:sysClr val="windowText" lastClr="000000"/>
                </a:solidFill>
                <a:cs typeface="Segoe UI"/>
              </a:rPr>
              <a:t> </a:t>
            </a:r>
            <a:r>
              <a:rPr sz="1400" b="1" kern="0" dirty="0">
                <a:solidFill>
                  <a:sysClr val="windowText" lastClr="000000"/>
                </a:solidFill>
                <a:cs typeface="Segoe UI"/>
              </a:rPr>
              <a:t>screening</a:t>
            </a:r>
            <a:r>
              <a:rPr sz="1400" b="1" kern="0" spc="4" dirty="0">
                <a:solidFill>
                  <a:sysClr val="windowText" lastClr="000000"/>
                </a:solidFill>
                <a:cs typeface="Segoe UI"/>
              </a:rPr>
              <a:t> </a:t>
            </a:r>
            <a:r>
              <a:rPr sz="1400" b="1" kern="0" spc="-9" dirty="0">
                <a:solidFill>
                  <a:sysClr val="windowText" lastClr="000000"/>
                </a:solidFill>
                <a:cs typeface="Segoe UI"/>
              </a:rPr>
              <a:t>method?</a:t>
            </a:r>
            <a:r>
              <a:rPr lang="en-US" sz="1400" b="1" kern="0" spc="-9" dirty="0">
                <a:solidFill>
                  <a:sysClr val="windowText" lastClr="000000"/>
                </a:solidFill>
                <a:cs typeface="Segoe UI"/>
              </a:rPr>
              <a:t> </a:t>
            </a:r>
          </a:p>
          <a:p>
            <a:pPr indent="-282403" defTabSz="806867">
              <a:spcBef>
                <a:spcPts val="600"/>
              </a:spcBef>
              <a:buClr>
                <a:srgbClr val="EF7E08"/>
              </a:buClr>
              <a:buFontTx/>
              <a:buAutoNum type="arabicPeriod"/>
              <a:tabLst>
                <a:tab pos="293049" algn="l"/>
                <a:tab pos="294170" algn="l"/>
              </a:tabLst>
            </a:pPr>
            <a:r>
              <a:rPr sz="1400" b="1" kern="0" spc="-9" dirty="0">
                <a:solidFill>
                  <a:sysClr val="windowText" lastClr="000000"/>
                </a:solidFill>
                <a:cs typeface="Segoe UI"/>
              </a:rPr>
              <a:t>4-year-</a:t>
            </a:r>
            <a:r>
              <a:rPr sz="1400" b="1" kern="0" dirty="0">
                <a:solidFill>
                  <a:sysClr val="windowText" lastClr="000000"/>
                </a:solidFill>
                <a:cs typeface="Segoe UI"/>
              </a:rPr>
              <a:t>old</a:t>
            </a:r>
            <a:r>
              <a:rPr sz="1400" b="1" kern="0" spc="-40" dirty="0">
                <a:solidFill>
                  <a:sysClr val="windowText" lastClr="000000"/>
                </a:solidFill>
                <a:cs typeface="Segoe UI"/>
              </a:rPr>
              <a:t> </a:t>
            </a:r>
            <a:r>
              <a:rPr sz="1400" b="1" kern="0" dirty="0">
                <a:solidFill>
                  <a:sysClr val="windowText" lastClr="000000"/>
                </a:solidFill>
                <a:cs typeface="Segoe UI"/>
              </a:rPr>
              <a:t>with</a:t>
            </a:r>
            <a:r>
              <a:rPr sz="1400" b="1" kern="0" spc="-22" dirty="0">
                <a:solidFill>
                  <a:sysClr val="windowText" lastClr="000000"/>
                </a:solidFill>
                <a:cs typeface="Segoe UI"/>
              </a:rPr>
              <a:t> </a:t>
            </a:r>
            <a:r>
              <a:rPr sz="1400" b="1" kern="0" dirty="0">
                <a:solidFill>
                  <a:sysClr val="windowText" lastClr="000000"/>
                </a:solidFill>
                <a:cs typeface="Segoe UI"/>
              </a:rPr>
              <a:t>the</a:t>
            </a:r>
            <a:r>
              <a:rPr sz="1400" b="1" kern="0" spc="-13" dirty="0">
                <a:solidFill>
                  <a:sysClr val="windowText" lastClr="000000"/>
                </a:solidFill>
                <a:cs typeface="Segoe UI"/>
              </a:rPr>
              <a:t> </a:t>
            </a:r>
            <a:r>
              <a:rPr sz="1400" b="1" kern="0" dirty="0">
                <a:solidFill>
                  <a:sysClr val="windowText" lastClr="000000"/>
                </a:solidFill>
                <a:cs typeface="Segoe UI"/>
              </a:rPr>
              <a:t>Threshold</a:t>
            </a:r>
            <a:r>
              <a:rPr sz="1400" b="1" kern="0" spc="-9" dirty="0">
                <a:solidFill>
                  <a:sysClr val="windowText" lastClr="000000"/>
                </a:solidFill>
                <a:cs typeface="Segoe UI"/>
              </a:rPr>
              <a:t> </a:t>
            </a:r>
            <a:r>
              <a:rPr sz="1400" b="1" kern="0" dirty="0">
                <a:solidFill>
                  <a:sysClr val="windowText" lastClr="000000"/>
                </a:solidFill>
                <a:cs typeface="Segoe UI"/>
              </a:rPr>
              <a:t>screening </a:t>
            </a:r>
            <a:r>
              <a:rPr sz="1400" b="1" kern="0" spc="-9" dirty="0">
                <a:solidFill>
                  <a:sysClr val="windowText" lastClr="000000"/>
                </a:solidFill>
                <a:cs typeface="Segoe UI"/>
              </a:rPr>
              <a:t>method?</a:t>
            </a:r>
            <a:r>
              <a:rPr lang="en-US" sz="1400" b="1" kern="0" spc="-9" dirty="0">
                <a:solidFill>
                  <a:sysClr val="windowText" lastClr="000000"/>
                </a:solidFill>
                <a:cs typeface="Segoe UI"/>
              </a:rPr>
              <a:t> </a:t>
            </a:r>
            <a:endParaRPr sz="1400" b="1" kern="0" dirty="0">
              <a:solidFill>
                <a:srgbClr val="00B050"/>
              </a:solidFill>
              <a:cs typeface="Segoe UI"/>
            </a:endParaRPr>
          </a:p>
          <a:p>
            <a:pPr indent="-282403" defTabSz="806867">
              <a:spcBef>
                <a:spcPts val="600"/>
              </a:spcBef>
              <a:buClr>
                <a:srgbClr val="EF7E08"/>
              </a:buClr>
              <a:buFontTx/>
              <a:buAutoNum type="arabicPeriod"/>
              <a:tabLst>
                <a:tab pos="293049" algn="l"/>
                <a:tab pos="294170" algn="l"/>
              </a:tabLst>
            </a:pPr>
            <a:r>
              <a:rPr sz="1400" b="1" kern="0" spc="-9" dirty="0">
                <a:solidFill>
                  <a:sysClr val="windowText" lastClr="000000"/>
                </a:solidFill>
                <a:cs typeface="Segoe UI"/>
              </a:rPr>
              <a:t>3-</a:t>
            </a:r>
            <a:r>
              <a:rPr sz="1400" b="1" kern="0" dirty="0">
                <a:solidFill>
                  <a:sysClr val="windowText" lastClr="000000"/>
                </a:solidFill>
                <a:cs typeface="Segoe UI"/>
              </a:rPr>
              <a:t>year</a:t>
            </a:r>
            <a:r>
              <a:rPr sz="1400" b="1" kern="0" spc="-26" dirty="0">
                <a:solidFill>
                  <a:sysClr val="windowText" lastClr="000000"/>
                </a:solidFill>
                <a:cs typeface="Segoe UI"/>
              </a:rPr>
              <a:t> </a:t>
            </a:r>
            <a:r>
              <a:rPr sz="1400" b="1" kern="0" dirty="0">
                <a:solidFill>
                  <a:sysClr val="windowText" lastClr="000000"/>
                </a:solidFill>
                <a:cs typeface="Segoe UI"/>
              </a:rPr>
              <a:t>old</a:t>
            </a:r>
            <a:r>
              <a:rPr sz="1400" b="1" kern="0" spc="-4" dirty="0">
                <a:solidFill>
                  <a:sysClr val="windowText" lastClr="000000"/>
                </a:solidFill>
                <a:cs typeface="Segoe UI"/>
              </a:rPr>
              <a:t> </a:t>
            </a:r>
            <a:r>
              <a:rPr sz="1400" b="1" kern="0" dirty="0">
                <a:solidFill>
                  <a:sysClr val="windowText" lastClr="000000"/>
                </a:solidFill>
                <a:cs typeface="Segoe UI"/>
              </a:rPr>
              <a:t>with</a:t>
            </a:r>
            <a:r>
              <a:rPr sz="1400" b="1" kern="0" spc="-18" dirty="0">
                <a:solidFill>
                  <a:sysClr val="windowText" lastClr="000000"/>
                </a:solidFill>
                <a:cs typeface="Segoe UI"/>
              </a:rPr>
              <a:t> </a:t>
            </a:r>
            <a:r>
              <a:rPr sz="1400" b="1" kern="0" dirty="0">
                <a:solidFill>
                  <a:sysClr val="windowText" lastClr="000000"/>
                </a:solidFill>
                <a:cs typeface="Segoe UI"/>
              </a:rPr>
              <a:t>the</a:t>
            </a:r>
            <a:r>
              <a:rPr sz="1400" b="1" kern="0" spc="-13" dirty="0">
                <a:solidFill>
                  <a:sysClr val="windowText" lastClr="000000"/>
                </a:solidFill>
                <a:cs typeface="Segoe UI"/>
              </a:rPr>
              <a:t> </a:t>
            </a:r>
            <a:r>
              <a:rPr sz="1400" b="1" kern="0" dirty="0">
                <a:solidFill>
                  <a:sysClr val="windowText" lastClr="000000"/>
                </a:solidFill>
                <a:cs typeface="Segoe UI"/>
              </a:rPr>
              <a:t>Threshold</a:t>
            </a:r>
            <a:r>
              <a:rPr sz="1400" b="1" kern="0" spc="-4" dirty="0">
                <a:solidFill>
                  <a:sysClr val="windowText" lastClr="000000"/>
                </a:solidFill>
                <a:cs typeface="Segoe UI"/>
              </a:rPr>
              <a:t> </a:t>
            </a:r>
            <a:r>
              <a:rPr sz="1400" b="1" kern="0" dirty="0">
                <a:solidFill>
                  <a:sysClr val="windowText" lastClr="000000"/>
                </a:solidFill>
                <a:cs typeface="Segoe UI"/>
              </a:rPr>
              <a:t>screening</a:t>
            </a:r>
            <a:r>
              <a:rPr sz="1400" b="1" kern="0" spc="-4" dirty="0">
                <a:solidFill>
                  <a:sysClr val="windowText" lastClr="000000"/>
                </a:solidFill>
                <a:cs typeface="Segoe UI"/>
              </a:rPr>
              <a:t> </a:t>
            </a:r>
            <a:r>
              <a:rPr sz="1400" b="1" kern="0" dirty="0">
                <a:solidFill>
                  <a:sysClr val="windowText" lastClr="000000"/>
                </a:solidFill>
                <a:cs typeface="Segoe UI"/>
              </a:rPr>
              <a:t>method</a:t>
            </a:r>
            <a:r>
              <a:rPr sz="1400" b="1" kern="0" spc="-22" dirty="0">
                <a:solidFill>
                  <a:sysClr val="windowText" lastClr="000000"/>
                </a:solidFill>
                <a:cs typeface="Segoe UI"/>
              </a:rPr>
              <a:t> </a:t>
            </a:r>
            <a:r>
              <a:rPr sz="1400" b="1" kern="0" dirty="0">
                <a:solidFill>
                  <a:sysClr val="windowText" lastClr="000000"/>
                </a:solidFill>
                <a:cs typeface="Segoe UI"/>
              </a:rPr>
              <a:t>at</a:t>
            </a:r>
            <a:r>
              <a:rPr sz="1400" b="1" kern="0" spc="-13" dirty="0">
                <a:solidFill>
                  <a:sysClr val="windowText" lastClr="000000"/>
                </a:solidFill>
                <a:cs typeface="Segoe UI"/>
              </a:rPr>
              <a:t> </a:t>
            </a:r>
            <a:r>
              <a:rPr sz="1400" b="1" kern="0" dirty="0">
                <a:solidFill>
                  <a:sysClr val="windowText" lastClr="000000"/>
                </a:solidFill>
                <a:cs typeface="Segoe UI"/>
              </a:rPr>
              <a:t>a </a:t>
            </a:r>
            <a:r>
              <a:rPr sz="1400" b="1" kern="0" spc="-9" dirty="0">
                <a:solidFill>
                  <a:sysClr val="windowText" lastClr="000000"/>
                </a:solidFill>
                <a:cs typeface="Segoe UI"/>
              </a:rPr>
              <a:t>10-</a:t>
            </a:r>
            <a:r>
              <a:rPr sz="1400" b="1" kern="0" dirty="0">
                <a:solidFill>
                  <a:sysClr val="windowText" lastClr="000000"/>
                </a:solidFill>
                <a:cs typeface="Segoe UI"/>
              </a:rPr>
              <a:t>foot</a:t>
            </a:r>
            <a:r>
              <a:rPr sz="1400" b="1" kern="0" spc="-22" dirty="0">
                <a:solidFill>
                  <a:sysClr val="windowText" lastClr="000000"/>
                </a:solidFill>
                <a:cs typeface="Segoe UI"/>
              </a:rPr>
              <a:t> </a:t>
            </a:r>
            <a:r>
              <a:rPr sz="1400" b="1" kern="0" spc="-9" dirty="0">
                <a:solidFill>
                  <a:sysClr val="windowText" lastClr="000000"/>
                </a:solidFill>
                <a:cs typeface="Segoe UI"/>
              </a:rPr>
              <a:t>distance?</a:t>
            </a:r>
            <a:r>
              <a:rPr lang="en-US" sz="1400" b="1" kern="0" spc="-9" dirty="0">
                <a:solidFill>
                  <a:sysClr val="windowText" lastClr="000000"/>
                </a:solidFill>
                <a:cs typeface="Segoe UI"/>
              </a:rPr>
              <a:t> </a:t>
            </a:r>
            <a:endParaRPr sz="1400" b="1" kern="0" dirty="0">
              <a:solidFill>
                <a:srgbClr val="00B050"/>
              </a:solidFill>
              <a:cs typeface="Segoe UI"/>
            </a:endParaRPr>
          </a:p>
          <a:p>
            <a:pPr indent="-282403" defTabSz="806867">
              <a:spcBef>
                <a:spcPts val="600"/>
              </a:spcBef>
              <a:buClr>
                <a:srgbClr val="EF7E08"/>
              </a:buClr>
              <a:buFontTx/>
              <a:buAutoNum type="arabicPeriod"/>
              <a:tabLst>
                <a:tab pos="293049" algn="l"/>
                <a:tab pos="294170" algn="l"/>
              </a:tabLst>
            </a:pPr>
            <a:r>
              <a:rPr sz="1400" b="1" kern="0" spc="-9" dirty="0">
                <a:solidFill>
                  <a:sysClr val="windowText" lastClr="000000"/>
                </a:solidFill>
                <a:cs typeface="Segoe UI"/>
              </a:rPr>
              <a:t>5-year-</a:t>
            </a:r>
            <a:r>
              <a:rPr sz="1400" b="1" kern="0" dirty="0">
                <a:solidFill>
                  <a:sysClr val="windowText" lastClr="000000"/>
                </a:solidFill>
                <a:cs typeface="Segoe UI"/>
              </a:rPr>
              <a:t>old</a:t>
            </a:r>
            <a:r>
              <a:rPr sz="1400" b="1" kern="0" spc="-40" dirty="0">
                <a:solidFill>
                  <a:sysClr val="windowText" lastClr="000000"/>
                </a:solidFill>
                <a:cs typeface="Segoe UI"/>
              </a:rPr>
              <a:t> </a:t>
            </a:r>
            <a:r>
              <a:rPr sz="1400" b="1" kern="0" dirty="0">
                <a:solidFill>
                  <a:sysClr val="windowText" lastClr="000000"/>
                </a:solidFill>
                <a:cs typeface="Segoe UI"/>
              </a:rPr>
              <a:t>with</a:t>
            </a:r>
            <a:r>
              <a:rPr sz="1400" b="1" kern="0" spc="-18" dirty="0">
                <a:solidFill>
                  <a:sysClr val="windowText" lastClr="000000"/>
                </a:solidFill>
                <a:cs typeface="Segoe UI"/>
              </a:rPr>
              <a:t> </a:t>
            </a:r>
            <a:r>
              <a:rPr sz="1400" b="1" kern="0" dirty="0">
                <a:solidFill>
                  <a:sysClr val="windowText" lastClr="000000"/>
                </a:solidFill>
                <a:cs typeface="Segoe UI"/>
              </a:rPr>
              <a:t>the</a:t>
            </a:r>
            <a:r>
              <a:rPr sz="1400" b="1" kern="0" spc="-9" dirty="0">
                <a:solidFill>
                  <a:sysClr val="windowText" lastClr="000000"/>
                </a:solidFill>
                <a:cs typeface="Segoe UI"/>
              </a:rPr>
              <a:t> </a:t>
            </a:r>
            <a:r>
              <a:rPr sz="1400" b="1" kern="0" dirty="0">
                <a:solidFill>
                  <a:sysClr val="windowText" lastClr="000000"/>
                </a:solidFill>
                <a:cs typeface="Segoe UI"/>
              </a:rPr>
              <a:t>Critical</a:t>
            </a:r>
            <a:r>
              <a:rPr sz="1400" b="1" kern="0" spc="-13" dirty="0">
                <a:solidFill>
                  <a:sysClr val="windowText" lastClr="000000"/>
                </a:solidFill>
                <a:cs typeface="Segoe UI"/>
              </a:rPr>
              <a:t> </a:t>
            </a:r>
            <a:r>
              <a:rPr sz="1400" b="1" kern="0" dirty="0">
                <a:solidFill>
                  <a:sysClr val="windowText" lastClr="000000"/>
                </a:solidFill>
                <a:cs typeface="Segoe UI"/>
              </a:rPr>
              <a:t>Line</a:t>
            </a:r>
            <a:r>
              <a:rPr sz="1400" b="1" kern="0" spc="-9" dirty="0">
                <a:solidFill>
                  <a:sysClr val="windowText" lastClr="000000"/>
                </a:solidFill>
                <a:cs typeface="Segoe UI"/>
              </a:rPr>
              <a:t> </a:t>
            </a:r>
            <a:r>
              <a:rPr sz="1400" b="1" kern="0" dirty="0">
                <a:solidFill>
                  <a:sysClr val="windowText" lastClr="000000"/>
                </a:solidFill>
                <a:cs typeface="Segoe UI"/>
              </a:rPr>
              <a:t>screening</a:t>
            </a:r>
            <a:r>
              <a:rPr sz="1400" b="1" kern="0" spc="4" dirty="0">
                <a:solidFill>
                  <a:sysClr val="windowText" lastClr="000000"/>
                </a:solidFill>
                <a:cs typeface="Segoe UI"/>
              </a:rPr>
              <a:t> </a:t>
            </a:r>
            <a:r>
              <a:rPr sz="1400" b="1" kern="0" spc="-9" dirty="0">
                <a:solidFill>
                  <a:sysClr val="windowText" lastClr="000000"/>
                </a:solidFill>
                <a:cs typeface="Segoe UI"/>
              </a:rPr>
              <a:t>method?</a:t>
            </a:r>
            <a:r>
              <a:rPr lang="en-US" sz="1400" b="1" kern="0" spc="-9" dirty="0">
                <a:solidFill>
                  <a:sysClr val="windowText" lastClr="000000"/>
                </a:solidFill>
                <a:cs typeface="Segoe UI"/>
              </a:rPr>
              <a:t> </a:t>
            </a:r>
            <a:endParaRPr sz="1400" b="1" kern="0" dirty="0">
              <a:solidFill>
                <a:srgbClr val="00B050"/>
              </a:solidFill>
              <a:cs typeface="Segoe UI"/>
            </a:endParaRPr>
          </a:p>
        </p:txBody>
      </p:sp>
      <p:grpSp>
        <p:nvGrpSpPr>
          <p:cNvPr id="10" name="object 10"/>
          <p:cNvGrpSpPr/>
          <p:nvPr/>
        </p:nvGrpSpPr>
        <p:grpSpPr>
          <a:xfrm>
            <a:off x="5402802" y="1802387"/>
            <a:ext cx="1386391" cy="2112532"/>
            <a:chOff x="7188708" y="2110740"/>
            <a:chExt cx="1571243" cy="2394203"/>
          </a:xfrm>
        </p:grpSpPr>
        <p:pic>
          <p:nvPicPr>
            <p:cNvPr id="12" name="object 12"/>
            <p:cNvPicPr/>
            <p:nvPr/>
          </p:nvPicPr>
          <p:blipFill>
            <a:blip r:embed="rId3" cstate="print"/>
            <a:stretch>
              <a:fillRect/>
            </a:stretch>
          </p:blipFill>
          <p:spPr>
            <a:xfrm>
              <a:off x="7188708" y="2110740"/>
              <a:ext cx="1571243" cy="2394203"/>
            </a:xfrm>
            <a:prstGeom prst="rect">
              <a:avLst/>
            </a:prstGeom>
          </p:spPr>
        </p:pic>
        <p:pic>
          <p:nvPicPr>
            <p:cNvPr id="13" name="object 13"/>
            <p:cNvPicPr/>
            <p:nvPr/>
          </p:nvPicPr>
          <p:blipFill>
            <a:blip r:embed="rId4" cstate="print"/>
            <a:stretch>
              <a:fillRect/>
            </a:stretch>
          </p:blipFill>
          <p:spPr>
            <a:xfrm>
              <a:off x="7267956" y="2199132"/>
              <a:ext cx="1412747" cy="2217419"/>
            </a:xfrm>
            <a:prstGeom prst="rect">
              <a:avLst/>
            </a:prstGeom>
          </p:spPr>
        </p:pic>
        <p:sp>
          <p:nvSpPr>
            <p:cNvPr id="14" name="object 14"/>
            <p:cNvSpPr/>
            <p:nvPr/>
          </p:nvSpPr>
          <p:spPr>
            <a:xfrm>
              <a:off x="7268718" y="3643122"/>
              <a:ext cx="1412875" cy="314325"/>
            </a:xfrm>
            <a:custGeom>
              <a:avLst/>
              <a:gdLst/>
              <a:ahLst/>
              <a:cxnLst/>
              <a:rect l="l" t="t" r="r" b="b"/>
              <a:pathLst>
                <a:path w="1412875" h="314325">
                  <a:moveTo>
                    <a:pt x="0" y="0"/>
                  </a:moveTo>
                  <a:lnTo>
                    <a:pt x="1412748" y="0"/>
                  </a:lnTo>
                  <a:lnTo>
                    <a:pt x="1412748" y="313944"/>
                  </a:lnTo>
                  <a:lnTo>
                    <a:pt x="0" y="313944"/>
                  </a:lnTo>
                  <a:lnTo>
                    <a:pt x="0" y="0"/>
                  </a:lnTo>
                  <a:close/>
                </a:path>
              </a:pathLst>
            </a:custGeom>
            <a:ln w="19049">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15" name="object 15"/>
          <p:cNvSpPr txBox="1"/>
          <p:nvPr/>
        </p:nvSpPr>
        <p:spPr>
          <a:xfrm>
            <a:off x="6859118" y="3040539"/>
            <a:ext cx="365312" cy="500295"/>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20/40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20/32</a:t>
            </a:r>
            <a:endParaRPr sz="1059" kern="0" dirty="0">
              <a:solidFill>
                <a:sysClr val="windowText" lastClr="000000"/>
              </a:solidFill>
              <a:latin typeface="Segoe UI"/>
              <a:cs typeface="Segoe UI"/>
            </a:endParaRPr>
          </a:p>
        </p:txBody>
      </p:sp>
      <p:grpSp>
        <p:nvGrpSpPr>
          <p:cNvPr id="16" name="object 16"/>
          <p:cNvGrpSpPr/>
          <p:nvPr/>
        </p:nvGrpSpPr>
        <p:grpSpPr>
          <a:xfrm>
            <a:off x="5305982" y="1607848"/>
            <a:ext cx="1932118" cy="1954019"/>
            <a:chOff x="5200646" y="1822229"/>
            <a:chExt cx="2189734" cy="2214555"/>
          </a:xfrm>
        </p:grpSpPr>
        <p:sp>
          <p:nvSpPr>
            <p:cNvPr id="17" name="object 17"/>
            <p:cNvSpPr/>
            <p:nvPr/>
          </p:nvSpPr>
          <p:spPr>
            <a:xfrm>
              <a:off x="6802370" y="3422104"/>
              <a:ext cx="588010" cy="614680"/>
            </a:xfrm>
            <a:custGeom>
              <a:avLst/>
              <a:gdLst/>
              <a:ahLst/>
              <a:cxnLst/>
              <a:rect l="l" t="t" r="r" b="b"/>
              <a:pathLst>
                <a:path w="588009" h="614679">
                  <a:moveTo>
                    <a:pt x="110553" y="0"/>
                  </a:moveTo>
                  <a:lnTo>
                    <a:pt x="190055" y="0"/>
                  </a:lnTo>
                  <a:lnTo>
                    <a:pt x="309308" y="0"/>
                  </a:lnTo>
                  <a:lnTo>
                    <a:pt x="587565" y="0"/>
                  </a:lnTo>
                  <a:lnTo>
                    <a:pt x="587565" y="358267"/>
                  </a:lnTo>
                  <a:lnTo>
                    <a:pt x="587565" y="511809"/>
                  </a:lnTo>
                  <a:lnTo>
                    <a:pt x="587565" y="614172"/>
                  </a:lnTo>
                  <a:lnTo>
                    <a:pt x="309308" y="614172"/>
                  </a:lnTo>
                  <a:lnTo>
                    <a:pt x="190055" y="614172"/>
                  </a:lnTo>
                  <a:lnTo>
                    <a:pt x="110553" y="614172"/>
                  </a:lnTo>
                  <a:lnTo>
                    <a:pt x="110553" y="511809"/>
                  </a:lnTo>
                  <a:lnTo>
                    <a:pt x="0" y="512914"/>
                  </a:lnTo>
                  <a:lnTo>
                    <a:pt x="110553" y="358267"/>
                  </a:lnTo>
                  <a:lnTo>
                    <a:pt x="110553"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18" name="object 18"/>
            <p:cNvSpPr/>
            <p:nvPr/>
          </p:nvSpPr>
          <p:spPr>
            <a:xfrm>
              <a:off x="5200646" y="1822229"/>
              <a:ext cx="1790702" cy="342900"/>
            </a:xfrm>
            <a:custGeom>
              <a:avLst/>
              <a:gdLst/>
              <a:ahLst/>
              <a:cxnLst/>
              <a:rect l="l" t="t" r="r" b="b"/>
              <a:pathLst>
                <a:path w="1790700" h="342900">
                  <a:moveTo>
                    <a:pt x="0" y="0"/>
                  </a:moveTo>
                  <a:lnTo>
                    <a:pt x="1044575" y="0"/>
                  </a:lnTo>
                  <a:lnTo>
                    <a:pt x="1492250" y="0"/>
                  </a:lnTo>
                  <a:lnTo>
                    <a:pt x="1790700" y="0"/>
                  </a:lnTo>
                  <a:lnTo>
                    <a:pt x="1790700" y="132461"/>
                  </a:lnTo>
                  <a:lnTo>
                    <a:pt x="1790700" y="189230"/>
                  </a:lnTo>
                  <a:lnTo>
                    <a:pt x="1790700" y="227076"/>
                  </a:lnTo>
                  <a:lnTo>
                    <a:pt x="1492250" y="227076"/>
                  </a:lnTo>
                  <a:lnTo>
                    <a:pt x="935088" y="342557"/>
                  </a:lnTo>
                  <a:lnTo>
                    <a:pt x="1044575" y="227076"/>
                  </a:lnTo>
                  <a:lnTo>
                    <a:pt x="0" y="227076"/>
                  </a:lnTo>
                  <a:lnTo>
                    <a:pt x="0" y="189230"/>
                  </a:lnTo>
                  <a:lnTo>
                    <a:pt x="0" y="132461"/>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grpSp>
      <p:pic>
        <p:nvPicPr>
          <p:cNvPr id="26" name="object 26"/>
          <p:cNvPicPr/>
          <p:nvPr/>
        </p:nvPicPr>
        <p:blipFill>
          <a:blip r:embed="rId5" cstate="print"/>
          <a:stretch>
            <a:fillRect/>
          </a:stretch>
        </p:blipFill>
        <p:spPr>
          <a:xfrm>
            <a:off x="1774107" y="1940411"/>
            <a:ext cx="1975387" cy="1933686"/>
          </a:xfrm>
          <a:prstGeom prst="rect">
            <a:avLst/>
          </a:prstGeom>
        </p:spPr>
      </p:pic>
      <p:sp>
        <p:nvSpPr>
          <p:cNvPr id="27" name="object 27"/>
          <p:cNvSpPr txBox="1"/>
          <p:nvPr/>
        </p:nvSpPr>
        <p:spPr>
          <a:xfrm>
            <a:off x="3879904" y="2986831"/>
            <a:ext cx="365312" cy="500295"/>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20/40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20/32</a:t>
            </a:r>
            <a:endParaRPr sz="1059" kern="0" dirty="0">
              <a:solidFill>
                <a:sysClr val="windowText" lastClr="000000"/>
              </a:solidFill>
              <a:latin typeface="Segoe UI"/>
              <a:cs typeface="Segoe UI"/>
            </a:endParaRPr>
          </a:p>
        </p:txBody>
      </p:sp>
      <p:grpSp>
        <p:nvGrpSpPr>
          <p:cNvPr id="28" name="object 28"/>
          <p:cNvGrpSpPr/>
          <p:nvPr/>
        </p:nvGrpSpPr>
        <p:grpSpPr>
          <a:xfrm>
            <a:off x="1766383" y="1632810"/>
            <a:ext cx="2512919" cy="1914525"/>
            <a:chOff x="1189100" y="1850517"/>
            <a:chExt cx="2847975" cy="2169795"/>
          </a:xfrm>
        </p:grpSpPr>
        <p:sp>
          <p:nvSpPr>
            <p:cNvPr id="29" name="object 29"/>
            <p:cNvSpPr/>
            <p:nvPr/>
          </p:nvSpPr>
          <p:spPr>
            <a:xfrm>
              <a:off x="1198625" y="3775710"/>
              <a:ext cx="2228215" cy="234950"/>
            </a:xfrm>
            <a:custGeom>
              <a:avLst/>
              <a:gdLst/>
              <a:ahLst/>
              <a:cxnLst/>
              <a:rect l="l" t="t" r="r" b="b"/>
              <a:pathLst>
                <a:path w="2228215" h="234950">
                  <a:moveTo>
                    <a:pt x="0" y="0"/>
                  </a:moveTo>
                  <a:lnTo>
                    <a:pt x="2228088" y="0"/>
                  </a:lnTo>
                  <a:lnTo>
                    <a:pt x="2228088" y="234695"/>
                  </a:lnTo>
                  <a:lnTo>
                    <a:pt x="0" y="234695"/>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30" name="object 30"/>
            <p:cNvSpPr/>
            <p:nvPr/>
          </p:nvSpPr>
          <p:spPr>
            <a:xfrm>
              <a:off x="3443363" y="3379470"/>
              <a:ext cx="584200" cy="605155"/>
            </a:xfrm>
            <a:custGeom>
              <a:avLst/>
              <a:gdLst/>
              <a:ahLst/>
              <a:cxnLst/>
              <a:rect l="l" t="t" r="r" b="b"/>
              <a:pathLst>
                <a:path w="584200" h="605154">
                  <a:moveTo>
                    <a:pt x="109842" y="0"/>
                  </a:moveTo>
                  <a:lnTo>
                    <a:pt x="188836" y="0"/>
                  </a:lnTo>
                  <a:lnTo>
                    <a:pt x="307327" y="0"/>
                  </a:lnTo>
                  <a:lnTo>
                    <a:pt x="583806" y="0"/>
                  </a:lnTo>
                  <a:lnTo>
                    <a:pt x="583806" y="352933"/>
                  </a:lnTo>
                  <a:lnTo>
                    <a:pt x="583806" y="504190"/>
                  </a:lnTo>
                  <a:lnTo>
                    <a:pt x="583806" y="605028"/>
                  </a:lnTo>
                  <a:lnTo>
                    <a:pt x="307327" y="605028"/>
                  </a:lnTo>
                  <a:lnTo>
                    <a:pt x="188836" y="605028"/>
                  </a:lnTo>
                  <a:lnTo>
                    <a:pt x="109842" y="605028"/>
                  </a:lnTo>
                  <a:lnTo>
                    <a:pt x="109842" y="504190"/>
                  </a:lnTo>
                  <a:lnTo>
                    <a:pt x="0" y="505282"/>
                  </a:lnTo>
                  <a:lnTo>
                    <a:pt x="109842" y="352933"/>
                  </a:lnTo>
                  <a:lnTo>
                    <a:pt x="109842"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31" name="object 31"/>
            <p:cNvSpPr/>
            <p:nvPr/>
          </p:nvSpPr>
          <p:spPr>
            <a:xfrm>
              <a:off x="1408937" y="1860042"/>
              <a:ext cx="1801495" cy="342900"/>
            </a:xfrm>
            <a:custGeom>
              <a:avLst/>
              <a:gdLst/>
              <a:ahLst/>
              <a:cxnLst/>
              <a:rect l="l" t="t" r="r" b="b"/>
              <a:pathLst>
                <a:path w="1801495" h="342900">
                  <a:moveTo>
                    <a:pt x="0" y="0"/>
                  </a:moveTo>
                  <a:lnTo>
                    <a:pt x="1050798" y="0"/>
                  </a:lnTo>
                  <a:lnTo>
                    <a:pt x="1501140" y="0"/>
                  </a:lnTo>
                  <a:lnTo>
                    <a:pt x="1801368" y="0"/>
                  </a:lnTo>
                  <a:lnTo>
                    <a:pt x="1801368" y="132461"/>
                  </a:lnTo>
                  <a:lnTo>
                    <a:pt x="1801368" y="189230"/>
                  </a:lnTo>
                  <a:lnTo>
                    <a:pt x="1801368" y="227076"/>
                  </a:lnTo>
                  <a:lnTo>
                    <a:pt x="1501140" y="227076"/>
                  </a:lnTo>
                  <a:lnTo>
                    <a:pt x="940663" y="342557"/>
                  </a:lnTo>
                  <a:lnTo>
                    <a:pt x="1050798" y="227076"/>
                  </a:lnTo>
                  <a:lnTo>
                    <a:pt x="0" y="227076"/>
                  </a:lnTo>
                  <a:lnTo>
                    <a:pt x="0" y="189230"/>
                  </a:lnTo>
                  <a:lnTo>
                    <a:pt x="0" y="132461"/>
                  </a:lnTo>
                  <a:lnTo>
                    <a:pt x="0" y="0"/>
                  </a:lnTo>
                  <a:close/>
                </a:path>
              </a:pathLst>
            </a:custGeom>
            <a:ln w="19049">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32" name="object 32"/>
          <p:cNvSpPr txBox="1"/>
          <p:nvPr/>
        </p:nvSpPr>
        <p:spPr>
          <a:xfrm>
            <a:off x="1554816" y="1002949"/>
            <a:ext cx="7027209" cy="805198"/>
          </a:xfrm>
          <a:prstGeom prst="rect">
            <a:avLst/>
          </a:prstGeom>
        </p:spPr>
        <p:txBody>
          <a:bodyPr vert="horz" wrap="square" lIns="0" tIns="10646" rIns="0" bIns="0" rtlCol="0">
            <a:spAutoFit/>
          </a:bodyPr>
          <a:lstStyle/>
          <a:p>
            <a:pPr marL="11206" defTabSz="806867">
              <a:spcBef>
                <a:spcPts val="84"/>
              </a:spcBef>
            </a:pPr>
            <a:r>
              <a:rPr sz="1412" kern="0" dirty="0">
                <a:solidFill>
                  <a:sysClr val="windowText" lastClr="000000"/>
                </a:solidFill>
                <a:cs typeface="Segoe UI"/>
              </a:rPr>
              <a:t>Which</a:t>
            </a:r>
            <a:r>
              <a:rPr sz="1412" kern="0" spc="-31" dirty="0">
                <a:solidFill>
                  <a:sysClr val="windowText" lastClr="000000"/>
                </a:solidFill>
                <a:cs typeface="Segoe UI"/>
              </a:rPr>
              <a:t> </a:t>
            </a:r>
            <a:r>
              <a:rPr sz="1412" kern="0" dirty="0">
                <a:solidFill>
                  <a:sysClr val="windowText" lastClr="000000"/>
                </a:solidFill>
                <a:cs typeface="Segoe UI"/>
              </a:rPr>
              <a:t>eye</a:t>
            </a:r>
            <a:r>
              <a:rPr sz="1412" kern="0" spc="-31" dirty="0">
                <a:solidFill>
                  <a:sysClr val="windowText" lastClr="000000"/>
                </a:solidFill>
                <a:cs typeface="Segoe UI"/>
              </a:rPr>
              <a:t> </a:t>
            </a:r>
            <a:r>
              <a:rPr sz="1412" kern="0" dirty="0">
                <a:solidFill>
                  <a:sysClr val="windowText" lastClr="000000"/>
                </a:solidFill>
                <a:cs typeface="Segoe UI"/>
              </a:rPr>
              <a:t>chart(s)</a:t>
            </a:r>
            <a:r>
              <a:rPr sz="1412" kern="0" spc="-18" dirty="0">
                <a:solidFill>
                  <a:sysClr val="windowText" lastClr="000000"/>
                </a:solidFill>
                <a:cs typeface="Segoe UI"/>
              </a:rPr>
              <a:t> </a:t>
            </a:r>
            <a:r>
              <a:rPr sz="1412" kern="0" dirty="0">
                <a:solidFill>
                  <a:sysClr val="windowText" lastClr="000000"/>
                </a:solidFill>
                <a:cs typeface="Segoe UI"/>
              </a:rPr>
              <a:t>and</a:t>
            </a:r>
            <a:r>
              <a:rPr sz="1412" kern="0" spc="-44" dirty="0">
                <a:solidFill>
                  <a:sysClr val="windowText" lastClr="000000"/>
                </a:solidFill>
                <a:cs typeface="Segoe UI"/>
              </a:rPr>
              <a:t> </a:t>
            </a:r>
            <a:r>
              <a:rPr sz="1412" kern="0" dirty="0">
                <a:solidFill>
                  <a:sysClr val="windowText" lastClr="000000"/>
                </a:solidFill>
                <a:cs typeface="Segoe UI"/>
              </a:rPr>
              <a:t>can</a:t>
            </a:r>
            <a:r>
              <a:rPr sz="1412" kern="0" spc="-35" dirty="0">
                <a:solidFill>
                  <a:sysClr val="windowText" lastClr="000000"/>
                </a:solidFill>
                <a:cs typeface="Segoe UI"/>
              </a:rPr>
              <a:t> </a:t>
            </a:r>
            <a:r>
              <a:rPr sz="1412" kern="0" dirty="0">
                <a:solidFill>
                  <a:sysClr val="windowText" lastClr="000000"/>
                </a:solidFill>
                <a:cs typeface="Segoe UI"/>
              </a:rPr>
              <a:t>be</a:t>
            </a:r>
            <a:r>
              <a:rPr sz="1412" kern="0" spc="-44" dirty="0">
                <a:solidFill>
                  <a:sysClr val="windowText" lastClr="000000"/>
                </a:solidFill>
                <a:cs typeface="Segoe UI"/>
              </a:rPr>
              <a:t> </a:t>
            </a:r>
            <a:r>
              <a:rPr sz="1412" kern="0" dirty="0">
                <a:solidFill>
                  <a:sysClr val="windowText" lastClr="000000"/>
                </a:solidFill>
                <a:cs typeface="Segoe UI"/>
              </a:rPr>
              <a:t>used</a:t>
            </a:r>
            <a:r>
              <a:rPr sz="1412" kern="0" spc="-35" dirty="0">
                <a:solidFill>
                  <a:sysClr val="windowText" lastClr="000000"/>
                </a:solidFill>
                <a:cs typeface="Segoe UI"/>
              </a:rPr>
              <a:t> </a:t>
            </a:r>
            <a:r>
              <a:rPr sz="1412" kern="0" dirty="0">
                <a:solidFill>
                  <a:sysClr val="windowText" lastClr="000000"/>
                </a:solidFill>
                <a:cs typeface="Segoe UI"/>
              </a:rPr>
              <a:t>to</a:t>
            </a:r>
            <a:r>
              <a:rPr sz="1412" kern="0" spc="-40" dirty="0">
                <a:solidFill>
                  <a:sysClr val="windowText" lastClr="000000"/>
                </a:solidFill>
                <a:cs typeface="Segoe UI"/>
              </a:rPr>
              <a:t> </a:t>
            </a:r>
            <a:r>
              <a:rPr sz="1412" kern="0" dirty="0">
                <a:solidFill>
                  <a:sysClr val="windowText" lastClr="000000"/>
                </a:solidFill>
                <a:cs typeface="Segoe UI"/>
              </a:rPr>
              <a:t>perform</a:t>
            </a:r>
            <a:r>
              <a:rPr sz="1412" kern="0" spc="-31" dirty="0">
                <a:solidFill>
                  <a:sysClr val="windowText" lastClr="000000"/>
                </a:solidFill>
                <a:cs typeface="Segoe UI"/>
              </a:rPr>
              <a:t> </a:t>
            </a:r>
            <a:r>
              <a:rPr sz="1412" kern="0" dirty="0">
                <a:solidFill>
                  <a:sysClr val="windowText" lastClr="000000"/>
                </a:solidFill>
                <a:cs typeface="Segoe UI"/>
              </a:rPr>
              <a:t>a</a:t>
            </a:r>
            <a:r>
              <a:rPr sz="1412" kern="0" spc="-40" dirty="0">
                <a:solidFill>
                  <a:sysClr val="windowText" lastClr="000000"/>
                </a:solidFill>
                <a:cs typeface="Segoe UI"/>
              </a:rPr>
              <a:t> </a:t>
            </a:r>
            <a:r>
              <a:rPr sz="1412" kern="0" dirty="0">
                <a:solidFill>
                  <a:sysClr val="windowText" lastClr="000000"/>
                </a:solidFill>
                <a:cs typeface="Segoe UI"/>
              </a:rPr>
              <a:t>VA</a:t>
            </a:r>
            <a:r>
              <a:rPr sz="1412" kern="0" spc="-22" dirty="0">
                <a:solidFill>
                  <a:sysClr val="windowText" lastClr="000000"/>
                </a:solidFill>
                <a:cs typeface="Segoe UI"/>
              </a:rPr>
              <a:t> </a:t>
            </a:r>
            <a:r>
              <a:rPr sz="1412" kern="0" spc="-9" dirty="0">
                <a:solidFill>
                  <a:sysClr val="windowText" lastClr="000000"/>
                </a:solidFill>
                <a:cs typeface="Segoe UI"/>
              </a:rPr>
              <a:t>screening</a:t>
            </a:r>
            <a:r>
              <a:rPr sz="1412" kern="0" spc="-31" dirty="0">
                <a:solidFill>
                  <a:sysClr val="windowText" lastClr="000000"/>
                </a:solidFill>
                <a:cs typeface="Segoe UI"/>
              </a:rPr>
              <a:t> </a:t>
            </a:r>
            <a:r>
              <a:rPr sz="1412" kern="0" dirty="0">
                <a:solidFill>
                  <a:sysClr val="windowText" lastClr="000000"/>
                </a:solidFill>
                <a:cs typeface="Segoe UI"/>
              </a:rPr>
              <a:t>in</a:t>
            </a:r>
            <a:r>
              <a:rPr sz="1412" kern="0" spc="-35" dirty="0">
                <a:solidFill>
                  <a:sysClr val="windowText" lastClr="000000"/>
                </a:solidFill>
                <a:cs typeface="Segoe UI"/>
              </a:rPr>
              <a:t> </a:t>
            </a:r>
            <a:r>
              <a:rPr sz="1412" kern="0" dirty="0">
                <a:solidFill>
                  <a:sysClr val="windowText" lastClr="000000"/>
                </a:solidFill>
                <a:cs typeface="Segoe UI"/>
              </a:rPr>
              <a:t>the</a:t>
            </a:r>
            <a:r>
              <a:rPr sz="1412" kern="0" spc="-40" dirty="0">
                <a:solidFill>
                  <a:sysClr val="windowText" lastClr="000000"/>
                </a:solidFill>
                <a:cs typeface="Segoe UI"/>
              </a:rPr>
              <a:t> </a:t>
            </a:r>
            <a:r>
              <a:rPr sz="1412" kern="0" dirty="0">
                <a:solidFill>
                  <a:sysClr val="windowText" lastClr="000000"/>
                </a:solidFill>
                <a:cs typeface="Segoe UI"/>
              </a:rPr>
              <a:t>following</a:t>
            </a:r>
            <a:r>
              <a:rPr sz="1412" kern="0" spc="-31" dirty="0">
                <a:solidFill>
                  <a:sysClr val="windowText" lastClr="000000"/>
                </a:solidFill>
                <a:cs typeface="Segoe UI"/>
              </a:rPr>
              <a:t> </a:t>
            </a:r>
            <a:r>
              <a:rPr sz="1412" kern="0" spc="-9" dirty="0">
                <a:solidFill>
                  <a:sysClr val="windowText" lastClr="000000"/>
                </a:solidFill>
                <a:cs typeface="Segoe UI"/>
              </a:rPr>
              <a:t>situation?</a:t>
            </a:r>
            <a:endParaRPr sz="1412" kern="0" dirty="0">
              <a:solidFill>
                <a:sysClr val="windowText" lastClr="000000"/>
              </a:solidFill>
              <a:cs typeface="Segoe UI"/>
            </a:endParaRPr>
          </a:p>
          <a:p>
            <a:pPr marL="11206" defTabSz="806867">
              <a:spcBef>
                <a:spcPts val="9"/>
              </a:spcBef>
            </a:pPr>
            <a:r>
              <a:rPr sz="1412" i="1" kern="0" dirty="0">
                <a:solidFill>
                  <a:sysClr val="windowText" lastClr="000000"/>
                </a:solidFill>
                <a:cs typeface="Segoe UI"/>
              </a:rPr>
              <a:t>(Select</a:t>
            </a:r>
            <a:r>
              <a:rPr sz="1412" i="1" kern="0" spc="-44" dirty="0">
                <a:solidFill>
                  <a:sysClr val="windowText" lastClr="000000"/>
                </a:solidFill>
                <a:cs typeface="Segoe UI"/>
              </a:rPr>
              <a:t> </a:t>
            </a:r>
            <a:r>
              <a:rPr sz="1412" i="1" kern="0" dirty="0">
                <a:solidFill>
                  <a:sysClr val="windowText" lastClr="000000"/>
                </a:solidFill>
                <a:cs typeface="Segoe UI"/>
              </a:rPr>
              <a:t>all</a:t>
            </a:r>
            <a:r>
              <a:rPr sz="1412" i="1" kern="0" spc="-44" dirty="0">
                <a:solidFill>
                  <a:sysClr val="windowText" lastClr="000000"/>
                </a:solidFill>
                <a:cs typeface="Segoe UI"/>
              </a:rPr>
              <a:t> </a:t>
            </a:r>
            <a:r>
              <a:rPr sz="1412" i="1" kern="0" dirty="0">
                <a:solidFill>
                  <a:sysClr val="windowText" lastClr="000000"/>
                </a:solidFill>
                <a:cs typeface="Segoe UI"/>
              </a:rPr>
              <a:t>that</a:t>
            </a:r>
            <a:r>
              <a:rPr sz="1412" i="1" kern="0" spc="-44" dirty="0">
                <a:solidFill>
                  <a:sysClr val="windowText" lastClr="000000"/>
                </a:solidFill>
                <a:cs typeface="Segoe UI"/>
              </a:rPr>
              <a:t> </a:t>
            </a:r>
            <a:r>
              <a:rPr sz="1412" i="1" kern="0" spc="-9" dirty="0">
                <a:solidFill>
                  <a:sysClr val="windowText" lastClr="000000"/>
                </a:solidFill>
                <a:cs typeface="Segoe UI"/>
              </a:rPr>
              <a:t>apply)</a:t>
            </a:r>
            <a:endParaRPr sz="1412" kern="0" dirty="0">
              <a:solidFill>
                <a:sysClr val="windowText" lastClr="000000"/>
              </a:solidFill>
              <a:cs typeface="Segoe UI"/>
            </a:endParaRPr>
          </a:p>
          <a:p>
            <a:pPr defTabSz="806867">
              <a:spcBef>
                <a:spcPts val="22"/>
              </a:spcBef>
            </a:pPr>
            <a:endParaRPr sz="1279" kern="0" dirty="0">
              <a:solidFill>
                <a:sysClr val="windowText" lastClr="000000"/>
              </a:solidFill>
              <a:latin typeface="Segoe UI"/>
              <a:cs typeface="Segoe UI"/>
            </a:endParaRPr>
          </a:p>
          <a:p>
            <a:pPr marL="476275" defTabSz="806867">
              <a:tabLst>
                <a:tab pos="3162469" algn="l"/>
                <a:tab pos="5453633" algn="l"/>
              </a:tabLst>
            </a:pPr>
            <a:r>
              <a:rPr sz="1059" kern="0" dirty="0">
                <a:solidFill>
                  <a:sysClr val="windowText" lastClr="000000"/>
                </a:solidFill>
                <a:latin typeface="Segoe UI"/>
                <a:cs typeface="Segoe UI"/>
              </a:rPr>
              <a:t>FOR</a:t>
            </a:r>
            <a:r>
              <a:rPr sz="1059" kern="0" spc="-22" dirty="0">
                <a:solidFill>
                  <a:sysClr val="windowText" lastClr="000000"/>
                </a:solidFill>
                <a:latin typeface="Segoe UI"/>
                <a:cs typeface="Segoe UI"/>
              </a:rPr>
              <a:t> </a:t>
            </a:r>
            <a:r>
              <a:rPr sz="1059" kern="0" dirty="0">
                <a:solidFill>
                  <a:sysClr val="windowText" lastClr="000000"/>
                </a:solidFill>
                <a:latin typeface="Segoe UI"/>
                <a:cs typeface="Segoe UI"/>
              </a:rPr>
              <a:t>TESTING </a:t>
            </a:r>
            <a:r>
              <a:rPr sz="1059" kern="0" spc="-26" dirty="0">
                <a:solidFill>
                  <a:sysClr val="windowText" lastClr="000000"/>
                </a:solidFill>
                <a:latin typeface="Segoe UI"/>
                <a:cs typeface="Segoe UI"/>
              </a:rPr>
              <a:t>AT</a:t>
            </a:r>
            <a:r>
              <a:rPr sz="1059" kern="0" spc="-31" dirty="0">
                <a:solidFill>
                  <a:sysClr val="windowText" lastClr="000000"/>
                </a:solidFill>
                <a:latin typeface="Segoe UI"/>
                <a:cs typeface="Segoe UI"/>
              </a:rPr>
              <a:t> </a:t>
            </a:r>
            <a:r>
              <a:rPr sz="1059" kern="0" dirty="0">
                <a:solidFill>
                  <a:sysClr val="windowText" lastClr="000000"/>
                </a:solidFill>
                <a:latin typeface="Segoe UI"/>
                <a:cs typeface="Segoe UI"/>
              </a:rPr>
              <a:t>10 </a:t>
            </a:r>
            <a:r>
              <a:rPr sz="1059" kern="0" spc="-18" dirty="0">
                <a:solidFill>
                  <a:sysClr val="windowText" lastClr="000000"/>
                </a:solidFill>
                <a:latin typeface="Segoe UI"/>
                <a:cs typeface="Segoe UI"/>
              </a:rPr>
              <a:t>FEET</a:t>
            </a:r>
            <a:r>
              <a:rPr sz="1059" kern="0" dirty="0">
                <a:solidFill>
                  <a:sysClr val="windowText" lastClr="000000"/>
                </a:solidFill>
                <a:latin typeface="Segoe UI"/>
                <a:cs typeface="Segoe UI"/>
              </a:rPr>
              <a:t>	</a:t>
            </a:r>
            <a:r>
              <a:rPr lang="en-US" sz="1059" kern="0" dirty="0">
                <a:solidFill>
                  <a:sysClr val="windowText" lastClr="000000"/>
                </a:solidFill>
                <a:latin typeface="Segoe UI"/>
                <a:cs typeface="Segoe UI"/>
              </a:rPr>
              <a:t>                  </a:t>
            </a:r>
            <a:r>
              <a:rPr sz="1059" kern="0" dirty="0">
                <a:solidFill>
                  <a:sysClr val="windowText" lastClr="000000"/>
                </a:solidFill>
                <a:latin typeface="Segoe UI"/>
                <a:cs typeface="Segoe UI"/>
              </a:rPr>
              <a:t>FOR</a:t>
            </a:r>
            <a:r>
              <a:rPr sz="1059" kern="0" spc="-31" dirty="0">
                <a:solidFill>
                  <a:sysClr val="windowText" lastClr="000000"/>
                </a:solidFill>
                <a:latin typeface="Segoe UI"/>
                <a:cs typeface="Segoe UI"/>
              </a:rPr>
              <a:t> </a:t>
            </a:r>
            <a:r>
              <a:rPr sz="1059" kern="0" dirty="0">
                <a:solidFill>
                  <a:sysClr val="windowText" lastClr="000000"/>
                </a:solidFill>
                <a:latin typeface="Segoe UI"/>
                <a:cs typeface="Segoe UI"/>
              </a:rPr>
              <a:t>TESTING </a:t>
            </a:r>
            <a:r>
              <a:rPr sz="1059" kern="0" spc="-26" dirty="0">
                <a:solidFill>
                  <a:sysClr val="windowText" lastClr="000000"/>
                </a:solidFill>
                <a:latin typeface="Segoe UI"/>
                <a:cs typeface="Segoe UI"/>
              </a:rPr>
              <a:t>AT</a:t>
            </a:r>
            <a:r>
              <a:rPr sz="1059" kern="0" spc="-31" dirty="0">
                <a:solidFill>
                  <a:sysClr val="windowText" lastClr="000000"/>
                </a:solidFill>
                <a:latin typeface="Segoe UI"/>
                <a:cs typeface="Segoe UI"/>
              </a:rPr>
              <a:t> </a:t>
            </a:r>
            <a:r>
              <a:rPr sz="1059" kern="0" dirty="0">
                <a:solidFill>
                  <a:sysClr val="windowText" lastClr="000000"/>
                </a:solidFill>
                <a:latin typeface="Segoe UI"/>
                <a:cs typeface="Segoe UI"/>
              </a:rPr>
              <a:t>10 </a:t>
            </a:r>
            <a:r>
              <a:rPr sz="1059" kern="0" spc="-18" dirty="0">
                <a:solidFill>
                  <a:sysClr val="windowText" lastClr="000000"/>
                </a:solidFill>
                <a:latin typeface="Segoe UI"/>
                <a:cs typeface="Segoe UI"/>
              </a:rPr>
              <a:t>FEET</a:t>
            </a:r>
            <a:endParaRPr sz="1059" kern="0" dirty="0">
              <a:solidFill>
                <a:sysClr val="windowText" lastClr="000000"/>
              </a:solidFill>
              <a:latin typeface="Segoe UI"/>
              <a:cs typeface="Segoe UI"/>
            </a:endParaRPr>
          </a:p>
        </p:txBody>
      </p:sp>
      <p:sp>
        <p:nvSpPr>
          <p:cNvPr id="34" name="object 3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49</a:t>
            </a:fld>
            <a:endParaRPr kern="0" spc="-22" dirty="0">
              <a:solidFill>
                <a:prstClr val="white"/>
              </a:solidFill>
            </a:endParaRPr>
          </a:p>
        </p:txBody>
      </p:sp>
      <p:sp>
        <p:nvSpPr>
          <p:cNvPr id="35" name="object 3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8" name="Rectangle 7"/>
          <p:cNvSpPr/>
          <p:nvPr/>
        </p:nvSpPr>
        <p:spPr>
          <a:xfrm>
            <a:off x="5402802" y="4244340"/>
            <a:ext cx="289338" cy="236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Rectangle 18"/>
          <p:cNvSpPr/>
          <p:nvPr/>
        </p:nvSpPr>
        <p:spPr>
          <a:xfrm>
            <a:off x="5402802" y="4251960"/>
            <a:ext cx="289338" cy="29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42608" y="4192104"/>
            <a:ext cx="769620" cy="307777"/>
          </a:xfrm>
          <a:prstGeom prst="rect">
            <a:avLst/>
          </a:prstGeom>
          <a:noFill/>
        </p:spPr>
        <p:txBody>
          <a:bodyPr wrap="square" rtlCol="0">
            <a:spAutoFit/>
          </a:bodyPr>
          <a:lstStyle/>
          <a:p>
            <a:r>
              <a:rPr lang="en-US" sz="1400" b="1" kern="0" spc="-9" dirty="0">
                <a:solidFill>
                  <a:srgbClr val="00B050"/>
                </a:solidFill>
                <a:latin typeface="Segoe UI"/>
                <a:cs typeface="Segoe UI"/>
              </a:rPr>
              <a:t>B</a:t>
            </a:r>
            <a:endParaRPr lang="en-US" sz="1400" kern="0" dirty="0">
              <a:solidFill>
                <a:srgbClr val="00B050"/>
              </a:solidFill>
              <a:latin typeface="Segoe UI"/>
              <a:cs typeface="Segoe UI"/>
            </a:endParaRPr>
          </a:p>
        </p:txBody>
      </p:sp>
      <p:sp>
        <p:nvSpPr>
          <p:cNvPr id="37" name="TextBox 36"/>
          <p:cNvSpPr txBox="1"/>
          <p:nvPr/>
        </p:nvSpPr>
        <p:spPr>
          <a:xfrm>
            <a:off x="5642608" y="4458092"/>
            <a:ext cx="769620" cy="307777"/>
          </a:xfrm>
          <a:prstGeom prst="rect">
            <a:avLst/>
          </a:prstGeom>
          <a:noFill/>
        </p:spPr>
        <p:txBody>
          <a:bodyPr wrap="square" rtlCol="0">
            <a:spAutoFit/>
          </a:bodyPr>
          <a:lstStyle/>
          <a:p>
            <a:r>
              <a:rPr lang="en-US" sz="1400" b="1" kern="0" spc="-9" dirty="0">
                <a:solidFill>
                  <a:srgbClr val="00B050"/>
                </a:solidFill>
                <a:latin typeface="Segoe UI"/>
                <a:cs typeface="Segoe UI"/>
              </a:rPr>
              <a:t>A</a:t>
            </a:r>
            <a:endParaRPr lang="en-US" sz="1400" kern="0" dirty="0">
              <a:solidFill>
                <a:srgbClr val="00B050"/>
              </a:solidFill>
              <a:latin typeface="Segoe UI"/>
              <a:cs typeface="Segoe UI"/>
            </a:endParaRPr>
          </a:p>
        </p:txBody>
      </p:sp>
      <p:sp>
        <p:nvSpPr>
          <p:cNvPr id="38" name="TextBox 37"/>
          <p:cNvSpPr txBox="1"/>
          <p:nvPr/>
        </p:nvSpPr>
        <p:spPr>
          <a:xfrm>
            <a:off x="7186102" y="4773222"/>
            <a:ext cx="769620" cy="307777"/>
          </a:xfrm>
          <a:prstGeom prst="rect">
            <a:avLst/>
          </a:prstGeom>
          <a:noFill/>
        </p:spPr>
        <p:txBody>
          <a:bodyPr wrap="square" rtlCol="0">
            <a:spAutoFit/>
          </a:bodyPr>
          <a:lstStyle/>
          <a:p>
            <a:r>
              <a:rPr lang="en-US" sz="1400" b="1" kern="0" spc="-9" dirty="0">
                <a:solidFill>
                  <a:srgbClr val="00B050"/>
                </a:solidFill>
                <a:latin typeface="Segoe UI"/>
                <a:cs typeface="Segoe UI"/>
              </a:rPr>
              <a:t>A</a:t>
            </a:r>
            <a:endParaRPr lang="en-US" sz="1400" kern="0" dirty="0">
              <a:solidFill>
                <a:srgbClr val="00B050"/>
              </a:solidFill>
              <a:latin typeface="Segoe UI"/>
              <a:cs typeface="Segoe UI"/>
            </a:endParaRPr>
          </a:p>
        </p:txBody>
      </p:sp>
      <p:sp>
        <p:nvSpPr>
          <p:cNvPr id="39" name="TextBox 38"/>
          <p:cNvSpPr txBox="1"/>
          <p:nvPr/>
        </p:nvSpPr>
        <p:spPr>
          <a:xfrm>
            <a:off x="5642608" y="5056541"/>
            <a:ext cx="769620" cy="307777"/>
          </a:xfrm>
          <a:prstGeom prst="rect">
            <a:avLst/>
          </a:prstGeom>
          <a:noFill/>
        </p:spPr>
        <p:txBody>
          <a:bodyPr wrap="square" rtlCol="0">
            <a:spAutoFit/>
          </a:bodyPr>
          <a:lstStyle/>
          <a:p>
            <a:r>
              <a:rPr lang="en-US" sz="1400" b="1" kern="0" spc="-9" dirty="0">
                <a:solidFill>
                  <a:srgbClr val="00B050"/>
                </a:solidFill>
                <a:latin typeface="Segoe UI"/>
                <a:cs typeface="Segoe UI"/>
              </a:rPr>
              <a:t>A</a:t>
            </a:r>
            <a:endParaRPr lang="en-US" sz="1400" kern="0" dirty="0">
              <a:solidFill>
                <a:srgbClr val="00B050"/>
              </a:solidFill>
              <a:latin typeface="Segoe UI"/>
              <a:cs typeface="Segoe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7" grpId="0"/>
      <p:bldP spid="37" grpId="1"/>
      <p:bldP spid="38" grpId="0"/>
      <p:bldP spid="38" grpId="1"/>
      <p:bldP spid="39" grpId="0"/>
      <p:bldP spid="3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023" y="282005"/>
            <a:ext cx="8921003" cy="732326"/>
          </a:xfrm>
          <a:prstGeom prst="rect">
            <a:avLst/>
          </a:prstGeom>
        </p:spPr>
        <p:txBody>
          <a:bodyPr vert="horz" wrap="square" lIns="0" tIns="176604" rIns="0" bIns="0" rtlCol="0">
            <a:spAutoFit/>
          </a:bodyPr>
          <a:lstStyle/>
          <a:p>
            <a:pPr marL="11206">
              <a:spcBef>
                <a:spcPts val="88"/>
              </a:spcBef>
            </a:pPr>
            <a:r>
              <a:rPr b="1" dirty="0">
                <a:solidFill>
                  <a:schemeClr val="accent5">
                    <a:lumMod val="75000"/>
                  </a:schemeClr>
                </a:solidFill>
              </a:rPr>
              <a:t>Why</a:t>
            </a:r>
            <a:r>
              <a:rPr b="1" spc="-185" dirty="0">
                <a:solidFill>
                  <a:schemeClr val="accent5">
                    <a:lumMod val="75000"/>
                  </a:schemeClr>
                </a:solidFill>
              </a:rPr>
              <a:t> </a:t>
            </a:r>
            <a:r>
              <a:rPr b="1" spc="-26" dirty="0">
                <a:solidFill>
                  <a:schemeClr val="accent5">
                    <a:lumMod val="75000"/>
                  </a:schemeClr>
                </a:solidFill>
              </a:rPr>
              <a:t>P</a:t>
            </a:r>
            <a:r>
              <a:rPr lang="en-US" b="1" spc="-26" dirty="0">
                <a:solidFill>
                  <a:schemeClr val="accent5">
                    <a:lumMod val="75000"/>
                  </a:schemeClr>
                </a:solidFill>
              </a:rPr>
              <a:t>er</a:t>
            </a:r>
            <a:r>
              <a:rPr b="1" spc="-26" dirty="0">
                <a:solidFill>
                  <a:schemeClr val="accent5">
                    <a:lumMod val="75000"/>
                  </a:schemeClr>
                </a:solidFill>
              </a:rPr>
              <a:t>form</a:t>
            </a:r>
            <a:r>
              <a:rPr b="1" spc="-176" dirty="0">
                <a:solidFill>
                  <a:schemeClr val="accent5">
                    <a:lumMod val="75000"/>
                  </a:schemeClr>
                </a:solidFill>
              </a:rPr>
              <a:t> </a:t>
            </a:r>
            <a:r>
              <a:rPr b="1" spc="-22" dirty="0">
                <a:solidFill>
                  <a:schemeClr val="accent5">
                    <a:lumMod val="75000"/>
                  </a:schemeClr>
                </a:solidFill>
              </a:rPr>
              <a:t>Vision</a:t>
            </a:r>
            <a:r>
              <a:rPr b="1" spc="-176" dirty="0">
                <a:solidFill>
                  <a:schemeClr val="accent5">
                    <a:lumMod val="75000"/>
                  </a:schemeClr>
                </a:solidFill>
              </a:rPr>
              <a:t> </a:t>
            </a:r>
            <a:r>
              <a:rPr b="1" spc="-35" dirty="0">
                <a:solidFill>
                  <a:schemeClr val="accent5">
                    <a:lumMod val="75000"/>
                  </a:schemeClr>
                </a:solidFill>
              </a:rPr>
              <a:t>Screening?</a:t>
            </a:r>
          </a:p>
        </p:txBody>
      </p:sp>
      <p:sp>
        <p:nvSpPr>
          <p:cNvPr id="3" name="object 3"/>
          <p:cNvSpPr txBox="1"/>
          <p:nvPr/>
        </p:nvSpPr>
        <p:spPr>
          <a:xfrm>
            <a:off x="688041" y="1080541"/>
            <a:ext cx="8803341" cy="998893"/>
          </a:xfrm>
          <a:prstGeom prst="rect">
            <a:avLst/>
          </a:prstGeom>
        </p:spPr>
        <p:txBody>
          <a:bodyPr vert="horz" wrap="square" lIns="0" tIns="11206" rIns="0" bIns="0" rtlCol="0">
            <a:spAutoFit/>
          </a:bodyPr>
          <a:lstStyle/>
          <a:p>
            <a:pPr marL="293049" marR="4483" indent="-281843" defTabSz="806867">
              <a:spcBef>
                <a:spcPts val="88"/>
              </a:spcBef>
              <a:buClr>
                <a:srgbClr val="EF7E08"/>
              </a:buClr>
              <a:buFont typeface="Wingdings"/>
              <a:buChar char=""/>
              <a:tabLst>
                <a:tab pos="293049" algn="l"/>
                <a:tab pos="293610" algn="l"/>
              </a:tabLst>
            </a:pPr>
            <a:r>
              <a:rPr sz="2118" kern="0" dirty="0">
                <a:solidFill>
                  <a:sysClr val="windowText" lastClr="000000"/>
                </a:solidFill>
                <a:cs typeface="Segoe UI"/>
              </a:rPr>
              <a:t>For</a:t>
            </a:r>
            <a:r>
              <a:rPr sz="2118" kern="0" spc="-22" dirty="0">
                <a:solidFill>
                  <a:sysClr val="windowText" lastClr="000000"/>
                </a:solidFill>
                <a:cs typeface="Segoe UI"/>
              </a:rPr>
              <a:t> </a:t>
            </a:r>
            <a:r>
              <a:rPr sz="2118" kern="0" dirty="0">
                <a:solidFill>
                  <a:sysClr val="windowText" lastClr="000000"/>
                </a:solidFill>
                <a:cs typeface="Segoe UI"/>
              </a:rPr>
              <a:t>ages</a:t>
            </a:r>
            <a:r>
              <a:rPr sz="2118" kern="0" spc="-44" dirty="0">
                <a:solidFill>
                  <a:sysClr val="windowText" lastClr="000000"/>
                </a:solidFill>
                <a:cs typeface="Segoe UI"/>
              </a:rPr>
              <a:t> </a:t>
            </a:r>
            <a:r>
              <a:rPr sz="2118" kern="0" dirty="0">
                <a:solidFill>
                  <a:sysClr val="windowText" lastClr="000000"/>
                </a:solidFill>
                <a:cs typeface="Segoe UI"/>
              </a:rPr>
              <a:t>where</a:t>
            </a:r>
            <a:r>
              <a:rPr sz="2118" kern="0" spc="-40" dirty="0">
                <a:solidFill>
                  <a:sysClr val="windowText" lastClr="000000"/>
                </a:solidFill>
                <a:cs typeface="Segoe UI"/>
              </a:rPr>
              <a:t> </a:t>
            </a:r>
            <a:r>
              <a:rPr sz="2118" b="1" kern="0" dirty="0">
                <a:solidFill>
                  <a:sysClr val="windowText" lastClr="000000"/>
                </a:solidFill>
                <a:cs typeface="Segoe UI"/>
              </a:rPr>
              <a:t>risk</a:t>
            </a:r>
            <a:r>
              <a:rPr sz="2118" b="1" kern="0" spc="-40" dirty="0">
                <a:solidFill>
                  <a:sysClr val="windowText" lastClr="000000"/>
                </a:solidFill>
                <a:cs typeface="Segoe UI"/>
              </a:rPr>
              <a:t> </a:t>
            </a:r>
            <a:r>
              <a:rPr sz="2118" b="1" kern="0" dirty="0">
                <a:solidFill>
                  <a:sysClr val="windowText" lastClr="000000"/>
                </a:solidFill>
                <a:cs typeface="Segoe UI"/>
              </a:rPr>
              <a:t>assessment</a:t>
            </a:r>
            <a:r>
              <a:rPr sz="2118" b="1" kern="0" spc="-49" dirty="0">
                <a:solidFill>
                  <a:sysClr val="windowText" lastClr="000000"/>
                </a:solidFill>
                <a:cs typeface="Segoe UI"/>
              </a:rPr>
              <a:t> </a:t>
            </a:r>
            <a:r>
              <a:rPr sz="2118" kern="0" dirty="0">
                <a:solidFill>
                  <a:sysClr val="windowText" lastClr="000000"/>
                </a:solidFill>
                <a:cs typeface="Segoe UI"/>
              </a:rPr>
              <a:t>is</a:t>
            </a:r>
            <a:r>
              <a:rPr sz="2118" kern="0" spc="-13" dirty="0">
                <a:solidFill>
                  <a:sysClr val="windowText" lastClr="000000"/>
                </a:solidFill>
                <a:cs typeface="Segoe UI"/>
              </a:rPr>
              <a:t> </a:t>
            </a:r>
            <a:r>
              <a:rPr sz="2118" kern="0" dirty="0">
                <a:solidFill>
                  <a:sysClr val="windowText" lastClr="000000"/>
                </a:solidFill>
                <a:cs typeface="Segoe UI"/>
              </a:rPr>
              <a:t>required,</a:t>
            </a:r>
            <a:r>
              <a:rPr sz="2118" kern="0" spc="-35" dirty="0">
                <a:solidFill>
                  <a:sysClr val="windowText" lastClr="000000"/>
                </a:solidFill>
                <a:cs typeface="Segoe UI"/>
              </a:rPr>
              <a:t> </a:t>
            </a:r>
            <a:r>
              <a:rPr sz="2118" kern="0" dirty="0">
                <a:solidFill>
                  <a:sysClr val="windowText" lastClr="000000"/>
                </a:solidFill>
                <a:cs typeface="Segoe UI"/>
              </a:rPr>
              <a:t>see</a:t>
            </a:r>
            <a:r>
              <a:rPr sz="2118" kern="0" spc="-40" dirty="0">
                <a:solidFill>
                  <a:sysClr val="windowText" lastClr="000000"/>
                </a:solidFill>
                <a:cs typeface="Segoe UI"/>
              </a:rPr>
              <a:t> </a:t>
            </a:r>
            <a:r>
              <a:rPr sz="2118"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Bright</a:t>
            </a:r>
            <a:r>
              <a:rPr sz="2118" u="sng" kern="0" spc="-18"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2118"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Futures</a:t>
            </a:r>
            <a:r>
              <a:rPr sz="2118" u="sng" kern="0" spc="-35"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2118" u="sng" kern="0" spc="-2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Tool</a:t>
            </a:r>
            <a:r>
              <a:rPr sz="2118"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2118" u="sng" kern="0" spc="-2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and</a:t>
            </a:r>
            <a:r>
              <a:rPr sz="2118" kern="0" spc="-22" dirty="0">
                <a:solidFill>
                  <a:srgbClr val="0070C0"/>
                </a:solidFill>
                <a:cs typeface="Segoe UI"/>
              </a:rPr>
              <a:t> </a:t>
            </a:r>
            <a:r>
              <a:rPr sz="2118"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Resource</a:t>
            </a:r>
            <a:r>
              <a:rPr sz="2118" u="sng" kern="0" spc="-4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2118"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Kit,</a:t>
            </a:r>
            <a:r>
              <a:rPr sz="2118" u="sng" kern="0" spc="-22"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2118" u="sng" kern="0"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2nd</a:t>
            </a:r>
            <a:r>
              <a:rPr sz="2118" u="sng" kern="0" spc="-35"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 </a:t>
            </a:r>
            <a:r>
              <a:rPr sz="2118" u="sng" kern="0" spc="-9" dirty="0">
                <a:solidFill>
                  <a:srgbClr val="0070C0"/>
                </a:solidFill>
                <a:uFill>
                  <a:solidFill>
                    <a:srgbClr val="6B9F24"/>
                  </a:solidFill>
                </a:uFill>
                <a:cs typeface="Segoe UI"/>
                <a:hlinkClick r:id="rId3">
                  <a:extLst>
                    <a:ext uri="{A12FA001-AC4F-418D-AE19-62706E023703}">
                      <ahyp:hlinkClr xmlns:ahyp="http://schemas.microsoft.com/office/drawing/2018/hyperlinkcolor" val="tx"/>
                    </a:ext>
                  </a:extLst>
                </a:hlinkClick>
              </a:rPr>
              <a:t>Edition</a:t>
            </a:r>
            <a:r>
              <a:rPr sz="2118" kern="0" spc="-9" dirty="0">
                <a:solidFill>
                  <a:srgbClr val="0070C0"/>
                </a:solidFill>
                <a:cs typeface="Segoe UI"/>
              </a:rPr>
              <a:t>.</a:t>
            </a:r>
            <a:endParaRPr sz="2118" kern="0" dirty="0">
              <a:solidFill>
                <a:srgbClr val="0070C0"/>
              </a:solidFill>
              <a:cs typeface="Segoe UI"/>
            </a:endParaRPr>
          </a:p>
          <a:p>
            <a:pPr marL="575453" lvl="1" indent="-242060" defTabSz="806867">
              <a:spcBef>
                <a:spcPts val="534"/>
              </a:spcBef>
              <a:buClr>
                <a:srgbClr val="B45F06"/>
              </a:buClr>
              <a:buFont typeface="Wingdings"/>
              <a:buChar char=""/>
              <a:tabLst>
                <a:tab pos="575453" algn="l"/>
                <a:tab pos="576013" algn="l"/>
              </a:tabLst>
            </a:pPr>
            <a:r>
              <a:rPr sz="1765" b="1" kern="0" dirty="0">
                <a:solidFill>
                  <a:srgbClr val="EF7E08"/>
                </a:solidFill>
                <a:cs typeface="Segoe UI"/>
              </a:rPr>
              <a:t>Bright</a:t>
            </a:r>
            <a:r>
              <a:rPr sz="1765" b="1" kern="0" spc="-53" dirty="0">
                <a:solidFill>
                  <a:srgbClr val="EF7E08"/>
                </a:solidFill>
                <a:cs typeface="Segoe UI"/>
              </a:rPr>
              <a:t> </a:t>
            </a:r>
            <a:r>
              <a:rPr sz="1765" b="1" kern="0" dirty="0">
                <a:solidFill>
                  <a:srgbClr val="EF7E08"/>
                </a:solidFill>
                <a:cs typeface="Segoe UI"/>
              </a:rPr>
              <a:t>Futures</a:t>
            </a:r>
            <a:r>
              <a:rPr sz="1765" b="1" kern="0" spc="-22" dirty="0">
                <a:solidFill>
                  <a:srgbClr val="EF7E08"/>
                </a:solidFill>
                <a:cs typeface="Segoe UI"/>
              </a:rPr>
              <a:t> </a:t>
            </a:r>
            <a:r>
              <a:rPr sz="1765" b="1" kern="0" spc="-9" dirty="0">
                <a:solidFill>
                  <a:srgbClr val="EF7E08"/>
                </a:solidFill>
                <a:cs typeface="Segoe UI"/>
              </a:rPr>
              <a:t>Pre-</a:t>
            </a:r>
            <a:r>
              <a:rPr sz="1765" b="1" kern="0" dirty="0">
                <a:solidFill>
                  <a:srgbClr val="EF7E08"/>
                </a:solidFill>
                <a:cs typeface="Segoe UI"/>
              </a:rPr>
              <a:t>visit</a:t>
            </a:r>
            <a:r>
              <a:rPr sz="1765" b="1" kern="0" spc="-40" dirty="0">
                <a:solidFill>
                  <a:srgbClr val="EF7E08"/>
                </a:solidFill>
                <a:cs typeface="Segoe UI"/>
              </a:rPr>
              <a:t> </a:t>
            </a:r>
            <a:r>
              <a:rPr sz="1765" b="1" kern="0" dirty="0">
                <a:solidFill>
                  <a:srgbClr val="EF7E08"/>
                </a:solidFill>
                <a:cs typeface="Segoe UI"/>
              </a:rPr>
              <a:t>Questionnaire</a:t>
            </a:r>
            <a:r>
              <a:rPr sz="1765" b="1" kern="0" spc="-26" dirty="0">
                <a:solidFill>
                  <a:srgbClr val="EF7E08"/>
                </a:solidFill>
                <a:cs typeface="Segoe UI"/>
              </a:rPr>
              <a:t> </a:t>
            </a:r>
            <a:r>
              <a:rPr sz="1765" kern="0" dirty="0">
                <a:solidFill>
                  <a:sysClr val="windowText" lastClr="000000"/>
                </a:solidFill>
                <a:cs typeface="Segoe UI"/>
              </a:rPr>
              <a:t>(available</a:t>
            </a:r>
            <a:r>
              <a:rPr sz="1765" kern="0" spc="-31" dirty="0">
                <a:solidFill>
                  <a:sysClr val="windowText" lastClr="000000"/>
                </a:solidFill>
                <a:cs typeface="Segoe UI"/>
              </a:rPr>
              <a:t> </a:t>
            </a:r>
            <a:r>
              <a:rPr sz="1765" kern="0" dirty="0">
                <a:solidFill>
                  <a:sysClr val="windowText" lastClr="000000"/>
                </a:solidFill>
                <a:cs typeface="Segoe UI"/>
              </a:rPr>
              <a:t>in</a:t>
            </a:r>
            <a:r>
              <a:rPr sz="1765" kern="0" spc="-9" dirty="0">
                <a:solidFill>
                  <a:sysClr val="windowText" lastClr="000000"/>
                </a:solidFill>
                <a:cs typeface="Segoe UI"/>
              </a:rPr>
              <a:t> </a:t>
            </a:r>
            <a:r>
              <a:rPr sz="1765" kern="0" dirty="0">
                <a:solidFill>
                  <a:sysClr val="windowText" lastClr="000000"/>
                </a:solidFill>
                <a:cs typeface="Segoe UI"/>
              </a:rPr>
              <a:t>all</a:t>
            </a:r>
            <a:r>
              <a:rPr sz="1765" kern="0" spc="-31" dirty="0">
                <a:solidFill>
                  <a:sysClr val="windowText" lastClr="000000"/>
                </a:solidFill>
                <a:cs typeface="Segoe UI"/>
              </a:rPr>
              <a:t> </a:t>
            </a:r>
            <a:r>
              <a:rPr sz="1765" kern="0" spc="-9" dirty="0">
                <a:solidFill>
                  <a:sysClr val="windowText" lastClr="000000"/>
                </a:solidFill>
                <a:cs typeface="Segoe UI"/>
              </a:rPr>
              <a:t>ages)</a:t>
            </a:r>
            <a:endParaRPr sz="1765" kern="0" dirty="0">
              <a:solidFill>
                <a:sysClr val="windowText" lastClr="000000"/>
              </a:solidFill>
              <a:cs typeface="Segoe UI"/>
            </a:endParaRPr>
          </a:p>
        </p:txBody>
      </p:sp>
      <p:pic>
        <p:nvPicPr>
          <p:cNvPr id="4" name="object 4"/>
          <p:cNvPicPr/>
          <p:nvPr/>
        </p:nvPicPr>
        <p:blipFill>
          <a:blip r:embed="rId4" cstate="print"/>
          <a:stretch>
            <a:fillRect/>
          </a:stretch>
        </p:blipFill>
        <p:spPr>
          <a:xfrm>
            <a:off x="1040766" y="2401386"/>
            <a:ext cx="6935991" cy="3055171"/>
          </a:xfrm>
          <a:prstGeom prst="rect">
            <a:avLst/>
          </a:prstGeom>
        </p:spPr>
      </p:pic>
      <p:sp>
        <p:nvSpPr>
          <p:cNvPr id="5" name="object 5"/>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5</a:t>
            </a:fld>
            <a:endParaRPr kern="0" spc="-22" dirty="0">
              <a:solidFill>
                <a:prstClr val="white"/>
              </a:solidFill>
            </a:endParaRPr>
          </a:p>
        </p:txBody>
      </p:sp>
      <p:sp>
        <p:nvSpPr>
          <p:cNvPr id="6" name="object 6"/>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7" name="object 7"/>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4121" y="252844"/>
            <a:ext cx="8921003" cy="732326"/>
          </a:xfrm>
          <a:prstGeom prst="rect">
            <a:avLst/>
          </a:prstGeom>
        </p:spPr>
        <p:txBody>
          <a:bodyPr vert="horz" wrap="square" lIns="0" tIns="176604" rIns="0" bIns="0" rtlCol="0">
            <a:spAutoFit/>
          </a:bodyPr>
          <a:lstStyle/>
          <a:p>
            <a:pPr marL="11206">
              <a:spcBef>
                <a:spcPts val="88"/>
              </a:spcBef>
            </a:pPr>
            <a:r>
              <a:rPr b="1" spc="-31" dirty="0">
                <a:solidFill>
                  <a:schemeClr val="accent5">
                    <a:lumMod val="75000"/>
                  </a:schemeClr>
                </a:solidFill>
              </a:rPr>
              <a:t>Practice:</a:t>
            </a:r>
            <a:r>
              <a:rPr b="1" spc="-176" dirty="0">
                <a:solidFill>
                  <a:schemeClr val="accent5">
                    <a:lumMod val="75000"/>
                  </a:schemeClr>
                </a:solidFill>
              </a:rPr>
              <a:t> </a:t>
            </a:r>
            <a:r>
              <a:rPr b="1" spc="-18" dirty="0">
                <a:solidFill>
                  <a:schemeClr val="accent5">
                    <a:lumMod val="75000"/>
                  </a:schemeClr>
                </a:solidFill>
              </a:rPr>
              <a:t>Chart</a:t>
            </a:r>
            <a:r>
              <a:rPr b="1" spc="-176" dirty="0">
                <a:solidFill>
                  <a:schemeClr val="accent5">
                    <a:lumMod val="75000"/>
                  </a:schemeClr>
                </a:solidFill>
              </a:rPr>
              <a:t> </a:t>
            </a:r>
            <a:r>
              <a:rPr b="1" spc="-40" dirty="0">
                <a:solidFill>
                  <a:schemeClr val="accent5">
                    <a:lumMod val="75000"/>
                  </a:schemeClr>
                </a:solidFill>
              </a:rPr>
              <a:t>Selection</a:t>
            </a:r>
          </a:p>
        </p:txBody>
      </p:sp>
      <p:sp>
        <p:nvSpPr>
          <p:cNvPr id="3" name="object 3"/>
          <p:cNvSpPr txBox="1"/>
          <p:nvPr/>
        </p:nvSpPr>
        <p:spPr>
          <a:xfrm>
            <a:off x="1554816" y="4326993"/>
            <a:ext cx="6863603" cy="1215363"/>
          </a:xfrm>
          <a:prstGeom prst="rect">
            <a:avLst/>
          </a:prstGeom>
        </p:spPr>
        <p:txBody>
          <a:bodyPr vert="horz" wrap="square" lIns="0" tIns="11206" rIns="0" bIns="0" rtlCol="0">
            <a:spAutoFit/>
          </a:bodyPr>
          <a:lstStyle/>
          <a:p>
            <a:pPr marL="1377276" defTabSz="806867">
              <a:spcBef>
                <a:spcPts val="88"/>
              </a:spcBef>
              <a:tabLst>
                <a:tab pos="4213076" algn="l"/>
              </a:tabLst>
            </a:pPr>
            <a:r>
              <a:rPr sz="1588" b="1" kern="0" spc="-44" dirty="0">
                <a:solidFill>
                  <a:sysClr val="windowText" lastClr="000000"/>
                </a:solidFill>
                <a:latin typeface="Segoe UI"/>
                <a:cs typeface="Segoe UI"/>
              </a:rPr>
              <a:t>A</a:t>
            </a:r>
            <a:r>
              <a:rPr sz="1588" b="1" kern="0" dirty="0">
                <a:solidFill>
                  <a:sysClr val="windowText" lastClr="000000"/>
                </a:solidFill>
                <a:latin typeface="Segoe UI"/>
                <a:cs typeface="Segoe UI"/>
              </a:rPr>
              <a:t>	</a:t>
            </a:r>
            <a:r>
              <a:rPr sz="1588" b="1" kern="0" spc="-44" dirty="0">
                <a:solidFill>
                  <a:sysClr val="windowText" lastClr="000000"/>
                </a:solidFill>
                <a:latin typeface="Segoe UI"/>
                <a:cs typeface="Segoe UI"/>
              </a:rPr>
              <a:t>B</a:t>
            </a:r>
            <a:endParaRPr sz="1588" kern="0" dirty="0">
              <a:solidFill>
                <a:sysClr val="windowText" lastClr="000000"/>
              </a:solidFill>
              <a:latin typeface="Segoe UI"/>
              <a:cs typeface="Segoe UI"/>
            </a:endParaRPr>
          </a:p>
          <a:p>
            <a:pPr marL="293049" indent="-282403" defTabSz="806867">
              <a:spcBef>
                <a:spcPts val="1152"/>
              </a:spcBef>
              <a:buClr>
                <a:srgbClr val="EF7E08"/>
              </a:buClr>
              <a:buFontTx/>
              <a:buAutoNum type="arabicPeriod"/>
              <a:tabLst>
                <a:tab pos="293049" algn="l"/>
                <a:tab pos="294170" algn="l"/>
              </a:tabLst>
            </a:pPr>
            <a:r>
              <a:rPr sz="1412" b="1" kern="0" spc="-18" dirty="0">
                <a:cs typeface="Segoe UI"/>
              </a:rPr>
              <a:t>4-year-</a:t>
            </a:r>
            <a:r>
              <a:rPr sz="1412" b="1" kern="0" dirty="0">
                <a:cs typeface="Segoe UI"/>
              </a:rPr>
              <a:t>old</a:t>
            </a:r>
            <a:r>
              <a:rPr sz="1412" b="1" kern="0" spc="-13" dirty="0">
                <a:cs typeface="Segoe UI"/>
              </a:rPr>
              <a:t> </a:t>
            </a:r>
            <a:r>
              <a:rPr sz="1412" b="1" kern="0" dirty="0">
                <a:cs typeface="Segoe UI"/>
              </a:rPr>
              <a:t>with</a:t>
            </a:r>
            <a:r>
              <a:rPr sz="1412" b="1" kern="0" spc="-9" dirty="0">
                <a:cs typeface="Segoe UI"/>
              </a:rPr>
              <a:t> </a:t>
            </a:r>
            <a:r>
              <a:rPr sz="1412" b="1" kern="0" dirty="0">
                <a:cs typeface="Segoe UI"/>
              </a:rPr>
              <a:t>the</a:t>
            </a:r>
            <a:r>
              <a:rPr sz="1412" b="1" kern="0" spc="-22" dirty="0">
                <a:cs typeface="Segoe UI"/>
              </a:rPr>
              <a:t> </a:t>
            </a:r>
            <a:r>
              <a:rPr sz="1412" b="1" kern="0" spc="-9" dirty="0">
                <a:cs typeface="Segoe UI"/>
              </a:rPr>
              <a:t>Threshold</a:t>
            </a:r>
            <a:r>
              <a:rPr sz="1412" b="1" kern="0" spc="-13" dirty="0">
                <a:cs typeface="Segoe UI"/>
              </a:rPr>
              <a:t> </a:t>
            </a:r>
            <a:r>
              <a:rPr sz="1412" b="1" kern="0" spc="-9" dirty="0">
                <a:cs typeface="Segoe UI"/>
              </a:rPr>
              <a:t>screening method?</a:t>
            </a:r>
            <a:endParaRPr sz="1412" b="1" kern="0" dirty="0">
              <a:cs typeface="Segoe UI"/>
            </a:endParaRPr>
          </a:p>
          <a:p>
            <a:pPr marL="293049" indent="-282403" defTabSz="806867">
              <a:spcBef>
                <a:spcPts val="613"/>
              </a:spcBef>
              <a:buClr>
                <a:srgbClr val="EF7E08"/>
              </a:buClr>
              <a:buFontTx/>
              <a:buAutoNum type="arabicPeriod"/>
              <a:tabLst>
                <a:tab pos="293049" algn="l"/>
                <a:tab pos="294170" algn="l"/>
              </a:tabLst>
            </a:pPr>
            <a:r>
              <a:rPr sz="1412" b="1" kern="0" spc="-18" dirty="0">
                <a:cs typeface="Segoe UI"/>
              </a:rPr>
              <a:t>3-year-</a:t>
            </a:r>
            <a:r>
              <a:rPr sz="1412" b="1" kern="0" dirty="0">
                <a:cs typeface="Segoe UI"/>
              </a:rPr>
              <a:t>old</a:t>
            </a:r>
            <a:r>
              <a:rPr sz="1412" b="1" kern="0" spc="-35" dirty="0">
                <a:cs typeface="Segoe UI"/>
              </a:rPr>
              <a:t> </a:t>
            </a:r>
            <a:r>
              <a:rPr sz="1412" b="1" kern="0" dirty="0">
                <a:cs typeface="Segoe UI"/>
              </a:rPr>
              <a:t>with</a:t>
            </a:r>
            <a:r>
              <a:rPr sz="1412" b="1" kern="0" spc="-31" dirty="0">
                <a:cs typeface="Segoe UI"/>
              </a:rPr>
              <a:t> </a:t>
            </a:r>
            <a:r>
              <a:rPr sz="1412" b="1" kern="0" dirty="0">
                <a:cs typeface="Segoe UI"/>
              </a:rPr>
              <a:t>the</a:t>
            </a:r>
            <a:r>
              <a:rPr sz="1412" b="1" kern="0" spc="-49" dirty="0">
                <a:cs typeface="Segoe UI"/>
              </a:rPr>
              <a:t> </a:t>
            </a:r>
            <a:r>
              <a:rPr sz="1412" b="1" kern="0" dirty="0">
                <a:cs typeface="Segoe UI"/>
              </a:rPr>
              <a:t>Critical</a:t>
            </a:r>
            <a:r>
              <a:rPr sz="1412" b="1" kern="0" spc="-31" dirty="0">
                <a:cs typeface="Segoe UI"/>
              </a:rPr>
              <a:t> </a:t>
            </a:r>
            <a:r>
              <a:rPr sz="1412" b="1" kern="0" dirty="0">
                <a:cs typeface="Segoe UI"/>
              </a:rPr>
              <a:t>Line</a:t>
            </a:r>
            <a:r>
              <a:rPr sz="1412" b="1" kern="0" spc="-49" dirty="0">
                <a:cs typeface="Segoe UI"/>
              </a:rPr>
              <a:t> </a:t>
            </a:r>
            <a:r>
              <a:rPr sz="1412" b="1" kern="0" dirty="0">
                <a:cs typeface="Segoe UI"/>
              </a:rPr>
              <a:t>screening</a:t>
            </a:r>
            <a:r>
              <a:rPr sz="1412" b="1" kern="0" spc="-22" dirty="0">
                <a:cs typeface="Segoe UI"/>
              </a:rPr>
              <a:t> </a:t>
            </a:r>
            <a:r>
              <a:rPr sz="1412" b="1" kern="0" spc="-9" dirty="0">
                <a:cs typeface="Segoe UI"/>
              </a:rPr>
              <a:t>method?</a:t>
            </a:r>
            <a:endParaRPr sz="1412" b="1" kern="0" dirty="0">
              <a:cs typeface="Segoe UI"/>
            </a:endParaRPr>
          </a:p>
          <a:p>
            <a:pPr marL="293049" indent="-282403" defTabSz="806867">
              <a:spcBef>
                <a:spcPts val="613"/>
              </a:spcBef>
              <a:buClr>
                <a:srgbClr val="EF7E08"/>
              </a:buClr>
              <a:buFontTx/>
              <a:buAutoNum type="arabicPeriod"/>
              <a:tabLst>
                <a:tab pos="293049" algn="l"/>
                <a:tab pos="294170" algn="l"/>
              </a:tabLst>
            </a:pPr>
            <a:r>
              <a:rPr sz="1412" b="1" kern="0" spc="-18" dirty="0">
                <a:solidFill>
                  <a:sysClr val="windowText" lastClr="000000"/>
                </a:solidFill>
                <a:cs typeface="Segoe UI"/>
              </a:rPr>
              <a:t>6-year-</a:t>
            </a:r>
            <a:r>
              <a:rPr sz="1412" b="1" kern="0" dirty="0">
                <a:solidFill>
                  <a:sysClr val="windowText" lastClr="000000"/>
                </a:solidFill>
                <a:cs typeface="Segoe UI"/>
              </a:rPr>
              <a:t>old</a:t>
            </a:r>
            <a:r>
              <a:rPr sz="1412" b="1" kern="0" spc="-26" dirty="0">
                <a:solidFill>
                  <a:sysClr val="windowText" lastClr="000000"/>
                </a:solidFill>
                <a:cs typeface="Segoe UI"/>
              </a:rPr>
              <a:t> </a:t>
            </a:r>
            <a:r>
              <a:rPr sz="1412" b="1" kern="0" dirty="0">
                <a:solidFill>
                  <a:sysClr val="windowText" lastClr="000000"/>
                </a:solidFill>
                <a:cs typeface="Segoe UI"/>
              </a:rPr>
              <a:t>that</a:t>
            </a:r>
            <a:r>
              <a:rPr sz="1412" b="1" kern="0" spc="-40" dirty="0">
                <a:solidFill>
                  <a:sysClr val="windowText" lastClr="000000"/>
                </a:solidFill>
                <a:cs typeface="Segoe UI"/>
              </a:rPr>
              <a:t> </a:t>
            </a:r>
            <a:r>
              <a:rPr sz="1412" b="1" kern="0" dirty="0">
                <a:solidFill>
                  <a:sysClr val="windowText" lastClr="000000"/>
                </a:solidFill>
                <a:cs typeface="Segoe UI"/>
              </a:rPr>
              <a:t>does</a:t>
            </a:r>
            <a:r>
              <a:rPr sz="1412" b="1" kern="0" spc="-35" dirty="0">
                <a:solidFill>
                  <a:sysClr val="windowText" lastClr="000000"/>
                </a:solidFill>
                <a:cs typeface="Segoe UI"/>
              </a:rPr>
              <a:t> </a:t>
            </a:r>
            <a:r>
              <a:rPr sz="1412" b="1" kern="0" dirty="0">
                <a:solidFill>
                  <a:sysClr val="windowText" lastClr="000000"/>
                </a:solidFill>
                <a:cs typeface="Segoe UI"/>
              </a:rPr>
              <a:t>not</a:t>
            </a:r>
            <a:r>
              <a:rPr sz="1412" b="1" kern="0" spc="-40" dirty="0">
                <a:solidFill>
                  <a:sysClr val="windowText" lastClr="000000"/>
                </a:solidFill>
                <a:cs typeface="Segoe UI"/>
              </a:rPr>
              <a:t> </a:t>
            </a:r>
            <a:r>
              <a:rPr sz="1412" b="1" kern="0" dirty="0">
                <a:solidFill>
                  <a:sysClr val="windowText" lastClr="000000"/>
                </a:solidFill>
                <a:cs typeface="Segoe UI"/>
              </a:rPr>
              <a:t>know</a:t>
            </a:r>
            <a:r>
              <a:rPr sz="1412" b="1" kern="0" spc="-22" dirty="0">
                <a:solidFill>
                  <a:sysClr val="windowText" lastClr="000000"/>
                </a:solidFill>
                <a:cs typeface="Segoe UI"/>
              </a:rPr>
              <a:t> </a:t>
            </a:r>
            <a:r>
              <a:rPr sz="1412" b="1" kern="0" dirty="0">
                <a:solidFill>
                  <a:sysClr val="windowText" lastClr="000000"/>
                </a:solidFill>
                <a:cs typeface="Segoe UI"/>
              </a:rPr>
              <a:t>their</a:t>
            </a:r>
            <a:r>
              <a:rPr sz="1412" b="1" kern="0" spc="-22" dirty="0">
                <a:solidFill>
                  <a:sysClr val="windowText" lastClr="000000"/>
                </a:solidFill>
                <a:cs typeface="Segoe UI"/>
              </a:rPr>
              <a:t> </a:t>
            </a:r>
            <a:r>
              <a:rPr sz="1412" b="1" kern="0" dirty="0">
                <a:solidFill>
                  <a:sysClr val="windowText" lastClr="000000"/>
                </a:solidFill>
                <a:cs typeface="Segoe UI"/>
              </a:rPr>
              <a:t>letters</a:t>
            </a:r>
            <a:r>
              <a:rPr sz="1412" b="1" kern="0" spc="-31" dirty="0">
                <a:solidFill>
                  <a:sysClr val="windowText" lastClr="000000"/>
                </a:solidFill>
                <a:cs typeface="Segoe UI"/>
              </a:rPr>
              <a:t> </a:t>
            </a:r>
            <a:r>
              <a:rPr sz="1412" b="1" kern="0" dirty="0">
                <a:solidFill>
                  <a:sysClr val="windowText" lastClr="000000"/>
                </a:solidFill>
                <a:cs typeface="Segoe UI"/>
              </a:rPr>
              <a:t>with</a:t>
            </a:r>
            <a:r>
              <a:rPr sz="1412" b="1" kern="0" spc="-31" dirty="0">
                <a:solidFill>
                  <a:sysClr val="windowText" lastClr="000000"/>
                </a:solidFill>
                <a:cs typeface="Segoe UI"/>
              </a:rPr>
              <a:t> </a:t>
            </a:r>
            <a:r>
              <a:rPr sz="1412" b="1" kern="0" dirty="0">
                <a:solidFill>
                  <a:sysClr val="windowText" lastClr="000000"/>
                </a:solidFill>
                <a:cs typeface="Segoe UI"/>
              </a:rPr>
              <a:t>the</a:t>
            </a:r>
            <a:r>
              <a:rPr sz="1412" b="1" kern="0" spc="-40" dirty="0">
                <a:solidFill>
                  <a:sysClr val="windowText" lastClr="000000"/>
                </a:solidFill>
                <a:cs typeface="Segoe UI"/>
              </a:rPr>
              <a:t> </a:t>
            </a:r>
            <a:r>
              <a:rPr sz="1412" b="1" kern="0" dirty="0">
                <a:solidFill>
                  <a:sysClr val="windowText" lastClr="000000"/>
                </a:solidFill>
                <a:cs typeface="Segoe UI"/>
              </a:rPr>
              <a:t>Critical</a:t>
            </a:r>
            <a:r>
              <a:rPr sz="1412" b="1" kern="0" spc="-22" dirty="0">
                <a:solidFill>
                  <a:sysClr val="windowText" lastClr="000000"/>
                </a:solidFill>
                <a:cs typeface="Segoe UI"/>
              </a:rPr>
              <a:t> </a:t>
            </a:r>
            <a:r>
              <a:rPr sz="1412" b="1" kern="0" dirty="0">
                <a:solidFill>
                  <a:sysClr val="windowText" lastClr="000000"/>
                </a:solidFill>
                <a:cs typeface="Segoe UI"/>
              </a:rPr>
              <a:t>Line</a:t>
            </a:r>
            <a:r>
              <a:rPr sz="1412" b="1" kern="0" spc="-22" dirty="0">
                <a:solidFill>
                  <a:sysClr val="windowText" lastClr="000000"/>
                </a:solidFill>
                <a:cs typeface="Segoe UI"/>
              </a:rPr>
              <a:t> </a:t>
            </a:r>
            <a:r>
              <a:rPr sz="1412" b="1" kern="0" spc="-9" dirty="0">
                <a:solidFill>
                  <a:sysClr val="windowText" lastClr="000000"/>
                </a:solidFill>
                <a:cs typeface="Segoe UI"/>
              </a:rPr>
              <a:t>screening</a:t>
            </a:r>
            <a:r>
              <a:rPr sz="1412" b="1" kern="0" spc="-26" dirty="0">
                <a:solidFill>
                  <a:sysClr val="windowText" lastClr="000000"/>
                </a:solidFill>
                <a:cs typeface="Segoe UI"/>
              </a:rPr>
              <a:t> </a:t>
            </a:r>
            <a:r>
              <a:rPr sz="1412" b="1" kern="0" spc="-9" dirty="0">
                <a:solidFill>
                  <a:sysClr val="windowText" lastClr="000000"/>
                </a:solidFill>
                <a:cs typeface="Segoe UI"/>
              </a:rPr>
              <a:t>method?</a:t>
            </a:r>
            <a:endParaRPr sz="1412" b="1" kern="0" dirty="0">
              <a:solidFill>
                <a:sysClr val="windowText" lastClr="000000"/>
              </a:solidFill>
              <a:cs typeface="Segoe UI"/>
            </a:endParaRPr>
          </a:p>
        </p:txBody>
      </p:sp>
      <p:sp>
        <p:nvSpPr>
          <p:cNvPr id="4" name="object 4"/>
          <p:cNvSpPr txBox="1"/>
          <p:nvPr/>
        </p:nvSpPr>
        <p:spPr>
          <a:xfrm>
            <a:off x="8860604" y="4326993"/>
            <a:ext cx="148478" cy="255678"/>
          </a:xfrm>
          <a:prstGeom prst="rect">
            <a:avLst/>
          </a:prstGeom>
        </p:spPr>
        <p:txBody>
          <a:bodyPr vert="horz" wrap="square" lIns="0" tIns="11206" rIns="0" bIns="0" rtlCol="0">
            <a:spAutoFit/>
          </a:bodyPr>
          <a:lstStyle/>
          <a:p>
            <a:pPr marL="11206" defTabSz="806867">
              <a:spcBef>
                <a:spcPts val="88"/>
              </a:spcBef>
            </a:pPr>
            <a:r>
              <a:rPr sz="1588" b="1" kern="0" dirty="0">
                <a:solidFill>
                  <a:sysClr val="windowText" lastClr="000000"/>
                </a:solidFill>
                <a:latin typeface="Segoe UI"/>
                <a:cs typeface="Segoe UI"/>
              </a:rPr>
              <a:t>C</a:t>
            </a:r>
            <a:endParaRPr sz="1588" kern="0" dirty="0">
              <a:solidFill>
                <a:sysClr val="windowText" lastClr="000000"/>
              </a:solidFill>
              <a:latin typeface="Segoe UI"/>
              <a:cs typeface="Segoe UI"/>
            </a:endParaRPr>
          </a:p>
        </p:txBody>
      </p:sp>
      <p:grpSp>
        <p:nvGrpSpPr>
          <p:cNvPr id="5" name="object 5"/>
          <p:cNvGrpSpPr/>
          <p:nvPr/>
        </p:nvGrpSpPr>
        <p:grpSpPr>
          <a:xfrm>
            <a:off x="8118774" y="1924274"/>
            <a:ext cx="1346947" cy="2361640"/>
            <a:chOff x="8388477" y="2180844"/>
            <a:chExt cx="1526540" cy="2676525"/>
          </a:xfrm>
        </p:grpSpPr>
        <p:pic>
          <p:nvPicPr>
            <p:cNvPr id="6" name="object 6"/>
            <p:cNvPicPr/>
            <p:nvPr/>
          </p:nvPicPr>
          <p:blipFill>
            <a:blip r:embed="rId3" cstate="print"/>
            <a:stretch>
              <a:fillRect/>
            </a:stretch>
          </p:blipFill>
          <p:spPr>
            <a:xfrm>
              <a:off x="8410956" y="2180844"/>
              <a:ext cx="1493506" cy="2676143"/>
            </a:xfrm>
            <a:prstGeom prst="rect">
              <a:avLst/>
            </a:prstGeom>
          </p:spPr>
        </p:pic>
        <p:sp>
          <p:nvSpPr>
            <p:cNvPr id="7" name="object 7"/>
            <p:cNvSpPr/>
            <p:nvPr/>
          </p:nvSpPr>
          <p:spPr>
            <a:xfrm>
              <a:off x="8398002" y="3880866"/>
              <a:ext cx="1507490" cy="405765"/>
            </a:xfrm>
            <a:custGeom>
              <a:avLst/>
              <a:gdLst/>
              <a:ahLst/>
              <a:cxnLst/>
              <a:rect l="l" t="t" r="r" b="b"/>
              <a:pathLst>
                <a:path w="1507490" h="405764">
                  <a:moveTo>
                    <a:pt x="0" y="0"/>
                  </a:moveTo>
                  <a:lnTo>
                    <a:pt x="1507236" y="0"/>
                  </a:lnTo>
                  <a:lnTo>
                    <a:pt x="1507236" y="405383"/>
                  </a:lnTo>
                  <a:lnTo>
                    <a:pt x="0" y="405383"/>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8" name="object 8"/>
          <p:cNvSpPr txBox="1"/>
          <p:nvPr/>
        </p:nvSpPr>
        <p:spPr>
          <a:xfrm>
            <a:off x="9595018" y="3239847"/>
            <a:ext cx="365312" cy="500295"/>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20/40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20/32</a:t>
            </a:r>
            <a:endParaRPr sz="1059" kern="0" dirty="0">
              <a:solidFill>
                <a:sysClr val="windowText" lastClr="000000"/>
              </a:solidFill>
              <a:latin typeface="Segoe UI"/>
              <a:cs typeface="Segoe UI"/>
            </a:endParaRPr>
          </a:p>
        </p:txBody>
      </p:sp>
      <p:grpSp>
        <p:nvGrpSpPr>
          <p:cNvPr id="9" name="object 9"/>
          <p:cNvGrpSpPr/>
          <p:nvPr/>
        </p:nvGrpSpPr>
        <p:grpSpPr>
          <a:xfrm>
            <a:off x="7989681" y="1626086"/>
            <a:ext cx="2011456" cy="2141444"/>
            <a:chOff x="8242172" y="1842897"/>
            <a:chExt cx="2279650" cy="2426970"/>
          </a:xfrm>
        </p:grpSpPr>
        <p:sp>
          <p:nvSpPr>
            <p:cNvPr id="10" name="object 10"/>
            <p:cNvSpPr/>
            <p:nvPr/>
          </p:nvSpPr>
          <p:spPr>
            <a:xfrm>
              <a:off x="9914838" y="3661410"/>
              <a:ext cx="597535" cy="599440"/>
            </a:xfrm>
            <a:custGeom>
              <a:avLst/>
              <a:gdLst/>
              <a:ahLst/>
              <a:cxnLst/>
              <a:rect l="l" t="t" r="r" b="b"/>
              <a:pathLst>
                <a:path w="597534" h="599439">
                  <a:moveTo>
                    <a:pt x="112318" y="0"/>
                  </a:moveTo>
                  <a:lnTo>
                    <a:pt x="193090" y="0"/>
                  </a:lnTo>
                  <a:lnTo>
                    <a:pt x="314248" y="0"/>
                  </a:lnTo>
                  <a:lnTo>
                    <a:pt x="596950" y="0"/>
                  </a:lnTo>
                  <a:lnTo>
                    <a:pt x="596950" y="349377"/>
                  </a:lnTo>
                  <a:lnTo>
                    <a:pt x="596950" y="499109"/>
                  </a:lnTo>
                  <a:lnTo>
                    <a:pt x="596950" y="598932"/>
                  </a:lnTo>
                  <a:lnTo>
                    <a:pt x="314248" y="598932"/>
                  </a:lnTo>
                  <a:lnTo>
                    <a:pt x="193090" y="598932"/>
                  </a:lnTo>
                  <a:lnTo>
                    <a:pt x="112318" y="598932"/>
                  </a:lnTo>
                  <a:lnTo>
                    <a:pt x="112318" y="499109"/>
                  </a:lnTo>
                  <a:lnTo>
                    <a:pt x="0" y="500189"/>
                  </a:lnTo>
                  <a:lnTo>
                    <a:pt x="112318" y="349377"/>
                  </a:lnTo>
                  <a:lnTo>
                    <a:pt x="112318"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11" name="object 11"/>
            <p:cNvSpPr/>
            <p:nvPr/>
          </p:nvSpPr>
          <p:spPr>
            <a:xfrm>
              <a:off x="8251697" y="1852422"/>
              <a:ext cx="1789430" cy="361315"/>
            </a:xfrm>
            <a:custGeom>
              <a:avLst/>
              <a:gdLst/>
              <a:ahLst/>
              <a:cxnLst/>
              <a:rect l="l" t="t" r="r" b="b"/>
              <a:pathLst>
                <a:path w="1789429" h="361314">
                  <a:moveTo>
                    <a:pt x="0" y="0"/>
                  </a:moveTo>
                  <a:lnTo>
                    <a:pt x="1043686" y="0"/>
                  </a:lnTo>
                  <a:lnTo>
                    <a:pt x="1490980" y="0"/>
                  </a:lnTo>
                  <a:lnTo>
                    <a:pt x="1789176" y="0"/>
                  </a:lnTo>
                  <a:lnTo>
                    <a:pt x="1789176" y="139573"/>
                  </a:lnTo>
                  <a:lnTo>
                    <a:pt x="1789176" y="199390"/>
                  </a:lnTo>
                  <a:lnTo>
                    <a:pt x="1789176" y="239268"/>
                  </a:lnTo>
                  <a:lnTo>
                    <a:pt x="1490980" y="239268"/>
                  </a:lnTo>
                  <a:lnTo>
                    <a:pt x="934288" y="360946"/>
                  </a:lnTo>
                  <a:lnTo>
                    <a:pt x="1043686" y="239268"/>
                  </a:lnTo>
                  <a:lnTo>
                    <a:pt x="0" y="239268"/>
                  </a:lnTo>
                  <a:lnTo>
                    <a:pt x="0" y="199390"/>
                  </a:lnTo>
                  <a:lnTo>
                    <a:pt x="0" y="139573"/>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grpSp>
      <p:pic>
        <p:nvPicPr>
          <p:cNvPr id="12" name="object 12"/>
          <p:cNvPicPr/>
          <p:nvPr/>
        </p:nvPicPr>
        <p:blipFill>
          <a:blip r:embed="rId4" cstate="print"/>
          <a:stretch>
            <a:fillRect/>
          </a:stretch>
        </p:blipFill>
        <p:spPr>
          <a:xfrm>
            <a:off x="2215178" y="1913517"/>
            <a:ext cx="1499346" cy="2362402"/>
          </a:xfrm>
          <a:prstGeom prst="rect">
            <a:avLst/>
          </a:prstGeom>
        </p:spPr>
      </p:pic>
      <p:sp>
        <p:nvSpPr>
          <p:cNvPr id="13" name="object 13"/>
          <p:cNvSpPr txBox="1"/>
          <p:nvPr/>
        </p:nvSpPr>
        <p:spPr>
          <a:xfrm>
            <a:off x="3837574" y="3024341"/>
            <a:ext cx="365312" cy="500295"/>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20/40</a:t>
            </a:r>
            <a:endParaRPr sz="1059" kern="0" dirty="0">
              <a:solidFill>
                <a:sysClr val="windowText" lastClr="000000"/>
              </a:solidFill>
              <a:latin typeface="Segoe UI"/>
              <a:cs typeface="Segoe UI"/>
            </a:endParaRPr>
          </a:p>
          <a:p>
            <a:pPr marL="11206" defTabSz="806867"/>
            <a:r>
              <a:rPr sz="1059" kern="0" spc="-18" dirty="0">
                <a:solidFill>
                  <a:sysClr val="windowText" lastClr="000000"/>
                </a:solidFill>
                <a:latin typeface="Segoe UI"/>
                <a:cs typeface="Segoe UI"/>
              </a:rPr>
              <a:t>20/32</a:t>
            </a:r>
            <a:endParaRPr sz="1059" kern="0" dirty="0">
              <a:solidFill>
                <a:sysClr val="windowText" lastClr="000000"/>
              </a:solidFill>
              <a:latin typeface="Segoe UI"/>
              <a:cs typeface="Segoe UI"/>
            </a:endParaRPr>
          </a:p>
        </p:txBody>
      </p:sp>
      <p:grpSp>
        <p:nvGrpSpPr>
          <p:cNvPr id="14" name="object 14"/>
          <p:cNvGrpSpPr/>
          <p:nvPr/>
        </p:nvGrpSpPr>
        <p:grpSpPr>
          <a:xfrm>
            <a:off x="2156347" y="1626086"/>
            <a:ext cx="2079812" cy="2040591"/>
            <a:chOff x="1631060" y="1842897"/>
            <a:chExt cx="2357120" cy="2312670"/>
          </a:xfrm>
        </p:grpSpPr>
        <p:sp>
          <p:nvSpPr>
            <p:cNvPr id="15" name="object 15"/>
            <p:cNvSpPr/>
            <p:nvPr/>
          </p:nvSpPr>
          <p:spPr>
            <a:xfrm>
              <a:off x="1698497" y="3556254"/>
              <a:ext cx="1689100" cy="589915"/>
            </a:xfrm>
            <a:custGeom>
              <a:avLst/>
              <a:gdLst/>
              <a:ahLst/>
              <a:cxnLst/>
              <a:rect l="l" t="t" r="r" b="b"/>
              <a:pathLst>
                <a:path w="1689100" h="589914">
                  <a:moveTo>
                    <a:pt x="0" y="0"/>
                  </a:moveTo>
                  <a:lnTo>
                    <a:pt x="1688592" y="0"/>
                  </a:lnTo>
                  <a:lnTo>
                    <a:pt x="1688592" y="589788"/>
                  </a:lnTo>
                  <a:lnTo>
                    <a:pt x="0" y="589788"/>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16" name="object 16"/>
            <p:cNvSpPr/>
            <p:nvPr/>
          </p:nvSpPr>
          <p:spPr>
            <a:xfrm>
              <a:off x="3396475" y="3423666"/>
              <a:ext cx="582295" cy="597535"/>
            </a:xfrm>
            <a:custGeom>
              <a:avLst/>
              <a:gdLst/>
              <a:ahLst/>
              <a:cxnLst/>
              <a:rect l="l" t="t" r="r" b="b"/>
              <a:pathLst>
                <a:path w="582295" h="597535">
                  <a:moveTo>
                    <a:pt x="109486" y="0"/>
                  </a:moveTo>
                  <a:lnTo>
                    <a:pt x="188226" y="0"/>
                  </a:lnTo>
                  <a:lnTo>
                    <a:pt x="306336" y="0"/>
                  </a:lnTo>
                  <a:lnTo>
                    <a:pt x="581926" y="0"/>
                  </a:lnTo>
                  <a:lnTo>
                    <a:pt x="581926" y="348488"/>
                  </a:lnTo>
                  <a:lnTo>
                    <a:pt x="581926" y="497840"/>
                  </a:lnTo>
                  <a:lnTo>
                    <a:pt x="581926" y="597408"/>
                  </a:lnTo>
                  <a:lnTo>
                    <a:pt x="306336" y="597408"/>
                  </a:lnTo>
                  <a:lnTo>
                    <a:pt x="188226" y="597408"/>
                  </a:lnTo>
                  <a:lnTo>
                    <a:pt x="109486" y="597408"/>
                  </a:lnTo>
                  <a:lnTo>
                    <a:pt x="109486" y="497840"/>
                  </a:lnTo>
                  <a:lnTo>
                    <a:pt x="0" y="498919"/>
                  </a:lnTo>
                  <a:lnTo>
                    <a:pt x="109486" y="348488"/>
                  </a:lnTo>
                  <a:lnTo>
                    <a:pt x="109486"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17" name="object 17"/>
            <p:cNvSpPr/>
            <p:nvPr/>
          </p:nvSpPr>
          <p:spPr>
            <a:xfrm>
              <a:off x="1640585" y="1852422"/>
              <a:ext cx="1801495" cy="358775"/>
            </a:xfrm>
            <a:custGeom>
              <a:avLst/>
              <a:gdLst/>
              <a:ahLst/>
              <a:cxnLst/>
              <a:rect l="l" t="t" r="r" b="b"/>
              <a:pathLst>
                <a:path w="1801495" h="358775">
                  <a:moveTo>
                    <a:pt x="0" y="0"/>
                  </a:moveTo>
                  <a:lnTo>
                    <a:pt x="1050798" y="0"/>
                  </a:lnTo>
                  <a:lnTo>
                    <a:pt x="1501140" y="0"/>
                  </a:lnTo>
                  <a:lnTo>
                    <a:pt x="1801368" y="0"/>
                  </a:lnTo>
                  <a:lnTo>
                    <a:pt x="1801368" y="138684"/>
                  </a:lnTo>
                  <a:lnTo>
                    <a:pt x="1801368" y="198120"/>
                  </a:lnTo>
                  <a:lnTo>
                    <a:pt x="1801368" y="237744"/>
                  </a:lnTo>
                  <a:lnTo>
                    <a:pt x="1501140" y="237744"/>
                  </a:lnTo>
                  <a:lnTo>
                    <a:pt x="940663" y="358648"/>
                  </a:lnTo>
                  <a:lnTo>
                    <a:pt x="1050798" y="237744"/>
                  </a:lnTo>
                  <a:lnTo>
                    <a:pt x="0" y="237744"/>
                  </a:lnTo>
                  <a:lnTo>
                    <a:pt x="0" y="198120"/>
                  </a:lnTo>
                  <a:lnTo>
                    <a:pt x="0" y="138684"/>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grpSp>
      <p:grpSp>
        <p:nvGrpSpPr>
          <p:cNvPr id="18" name="object 18"/>
          <p:cNvGrpSpPr/>
          <p:nvPr/>
        </p:nvGrpSpPr>
        <p:grpSpPr>
          <a:xfrm>
            <a:off x="4553622" y="1847627"/>
            <a:ext cx="2602006" cy="2517401"/>
            <a:chOff x="4347972" y="2093976"/>
            <a:chExt cx="2948940" cy="2853055"/>
          </a:xfrm>
        </p:grpSpPr>
        <p:pic>
          <p:nvPicPr>
            <p:cNvPr id="19" name="object 19"/>
            <p:cNvPicPr/>
            <p:nvPr/>
          </p:nvPicPr>
          <p:blipFill>
            <a:blip r:embed="rId5" cstate="print"/>
            <a:stretch>
              <a:fillRect/>
            </a:stretch>
          </p:blipFill>
          <p:spPr>
            <a:xfrm>
              <a:off x="4347972" y="2093976"/>
              <a:ext cx="2948939" cy="2852927"/>
            </a:xfrm>
            <a:prstGeom prst="rect">
              <a:avLst/>
            </a:prstGeom>
          </p:spPr>
        </p:pic>
        <p:pic>
          <p:nvPicPr>
            <p:cNvPr id="20" name="object 20"/>
            <p:cNvPicPr/>
            <p:nvPr/>
          </p:nvPicPr>
          <p:blipFill>
            <a:blip r:embed="rId6" cstate="print"/>
            <a:stretch>
              <a:fillRect/>
            </a:stretch>
          </p:blipFill>
          <p:spPr>
            <a:xfrm>
              <a:off x="4450079" y="2196084"/>
              <a:ext cx="2744723" cy="2648711"/>
            </a:xfrm>
            <a:prstGeom prst="rect">
              <a:avLst/>
            </a:prstGeom>
          </p:spPr>
        </p:pic>
        <p:sp>
          <p:nvSpPr>
            <p:cNvPr id="21" name="object 21"/>
            <p:cNvSpPr/>
            <p:nvPr/>
          </p:nvSpPr>
          <p:spPr>
            <a:xfrm>
              <a:off x="4445317" y="2191321"/>
              <a:ext cx="2754630" cy="2658745"/>
            </a:xfrm>
            <a:custGeom>
              <a:avLst/>
              <a:gdLst/>
              <a:ahLst/>
              <a:cxnLst/>
              <a:rect l="l" t="t" r="r" b="b"/>
              <a:pathLst>
                <a:path w="2754629" h="2658745">
                  <a:moveTo>
                    <a:pt x="0" y="0"/>
                  </a:moveTo>
                  <a:lnTo>
                    <a:pt x="2754249" y="0"/>
                  </a:lnTo>
                  <a:lnTo>
                    <a:pt x="2754249" y="2658237"/>
                  </a:lnTo>
                  <a:lnTo>
                    <a:pt x="0" y="2658237"/>
                  </a:lnTo>
                  <a:lnTo>
                    <a:pt x="0" y="0"/>
                  </a:lnTo>
                  <a:close/>
                </a:path>
              </a:pathLst>
            </a:custGeom>
            <a:ln w="9525">
              <a:solidFill>
                <a:srgbClr val="313131"/>
              </a:solidFill>
            </a:ln>
          </p:spPr>
          <p:txBody>
            <a:bodyPr wrap="square" lIns="0" tIns="0" rIns="0" bIns="0" rtlCol="0"/>
            <a:lstStyle/>
            <a:p>
              <a:pPr defTabSz="806867"/>
              <a:endParaRPr sz="1588" kern="0" dirty="0">
                <a:solidFill>
                  <a:sysClr val="windowText" lastClr="000000"/>
                </a:solidFill>
              </a:endParaRPr>
            </a:p>
          </p:txBody>
        </p:sp>
      </p:grpSp>
      <p:sp>
        <p:nvSpPr>
          <p:cNvPr id="22" name="object 22"/>
          <p:cNvSpPr txBox="1"/>
          <p:nvPr/>
        </p:nvSpPr>
        <p:spPr>
          <a:xfrm>
            <a:off x="7192664" y="3003000"/>
            <a:ext cx="365312"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p:txBody>
      </p:sp>
      <p:sp>
        <p:nvSpPr>
          <p:cNvPr id="23" name="object 23"/>
          <p:cNvSpPr txBox="1"/>
          <p:nvPr/>
        </p:nvSpPr>
        <p:spPr>
          <a:xfrm>
            <a:off x="7192664" y="3587947"/>
            <a:ext cx="365312" cy="174309"/>
          </a:xfrm>
          <a:prstGeom prst="rect">
            <a:avLst/>
          </a:prstGeom>
        </p:spPr>
        <p:txBody>
          <a:bodyPr vert="horz" wrap="square" lIns="0" tIns="11206" rIns="0" bIns="0" rtlCol="0">
            <a:spAutoFit/>
          </a:bodyPr>
          <a:lstStyle/>
          <a:p>
            <a:pPr marL="11206" defTabSz="806867">
              <a:spcBef>
                <a:spcPts val="88"/>
              </a:spcBef>
            </a:pPr>
            <a:r>
              <a:rPr sz="1059" kern="0" spc="-18" dirty="0">
                <a:solidFill>
                  <a:sysClr val="windowText" lastClr="000000"/>
                </a:solidFill>
                <a:latin typeface="Segoe UI"/>
                <a:cs typeface="Segoe UI"/>
              </a:rPr>
              <a:t>20/50</a:t>
            </a:r>
            <a:endParaRPr sz="1059" kern="0" dirty="0">
              <a:solidFill>
                <a:sysClr val="windowText" lastClr="000000"/>
              </a:solidFill>
              <a:latin typeface="Segoe UI"/>
              <a:cs typeface="Segoe UI"/>
            </a:endParaRPr>
          </a:p>
        </p:txBody>
      </p:sp>
      <p:sp>
        <p:nvSpPr>
          <p:cNvPr id="24" name="object 24"/>
          <p:cNvSpPr/>
          <p:nvPr/>
        </p:nvSpPr>
        <p:spPr>
          <a:xfrm>
            <a:off x="7065577" y="2996677"/>
            <a:ext cx="525556" cy="215153"/>
          </a:xfrm>
          <a:custGeom>
            <a:avLst/>
            <a:gdLst/>
            <a:ahLst/>
            <a:cxnLst/>
            <a:rect l="l" t="t" r="r" b="b"/>
            <a:pathLst>
              <a:path w="595629" h="243839">
                <a:moveTo>
                  <a:pt x="111963" y="0"/>
                </a:moveTo>
                <a:lnTo>
                  <a:pt x="192481" y="0"/>
                </a:lnTo>
                <a:lnTo>
                  <a:pt x="313258" y="0"/>
                </a:lnTo>
                <a:lnTo>
                  <a:pt x="595071" y="0"/>
                </a:lnTo>
                <a:lnTo>
                  <a:pt x="595071" y="142240"/>
                </a:lnTo>
                <a:lnTo>
                  <a:pt x="595071" y="203200"/>
                </a:lnTo>
                <a:lnTo>
                  <a:pt x="595071" y="243840"/>
                </a:lnTo>
                <a:lnTo>
                  <a:pt x="313258" y="243840"/>
                </a:lnTo>
                <a:lnTo>
                  <a:pt x="192481" y="243840"/>
                </a:lnTo>
                <a:lnTo>
                  <a:pt x="111963" y="243840"/>
                </a:lnTo>
                <a:lnTo>
                  <a:pt x="111963" y="203200"/>
                </a:lnTo>
                <a:lnTo>
                  <a:pt x="0" y="203644"/>
                </a:lnTo>
                <a:lnTo>
                  <a:pt x="111963" y="142240"/>
                </a:lnTo>
                <a:lnTo>
                  <a:pt x="111963"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25" name="object 25"/>
          <p:cNvSpPr txBox="1"/>
          <p:nvPr/>
        </p:nvSpPr>
        <p:spPr>
          <a:xfrm>
            <a:off x="1554816" y="996335"/>
            <a:ext cx="7984191" cy="841158"/>
          </a:xfrm>
          <a:prstGeom prst="rect">
            <a:avLst/>
          </a:prstGeom>
        </p:spPr>
        <p:txBody>
          <a:bodyPr vert="horz" wrap="square" lIns="0" tIns="11206" rIns="0" bIns="0" rtlCol="0">
            <a:spAutoFit/>
          </a:bodyPr>
          <a:lstStyle/>
          <a:p>
            <a:pPr marL="11206" defTabSz="806867">
              <a:lnSpc>
                <a:spcPts val="1888"/>
              </a:lnSpc>
              <a:spcBef>
                <a:spcPts val="88"/>
              </a:spcBef>
            </a:pPr>
            <a:r>
              <a:rPr sz="1588" kern="0" dirty="0">
                <a:solidFill>
                  <a:sysClr val="windowText" lastClr="000000"/>
                </a:solidFill>
                <a:cs typeface="Segoe UI"/>
              </a:rPr>
              <a:t>Which</a:t>
            </a:r>
            <a:r>
              <a:rPr sz="1588" kern="0" spc="-31" dirty="0">
                <a:solidFill>
                  <a:sysClr val="windowText" lastClr="000000"/>
                </a:solidFill>
                <a:cs typeface="Segoe UI"/>
              </a:rPr>
              <a:t> </a:t>
            </a:r>
            <a:r>
              <a:rPr sz="1588" kern="0" dirty="0">
                <a:solidFill>
                  <a:sysClr val="windowText" lastClr="000000"/>
                </a:solidFill>
                <a:cs typeface="Segoe UI"/>
              </a:rPr>
              <a:t>eye</a:t>
            </a:r>
            <a:r>
              <a:rPr sz="1588" kern="0" spc="-22" dirty="0">
                <a:solidFill>
                  <a:sysClr val="windowText" lastClr="000000"/>
                </a:solidFill>
                <a:cs typeface="Segoe UI"/>
              </a:rPr>
              <a:t> </a:t>
            </a:r>
            <a:r>
              <a:rPr sz="1588" kern="0" dirty="0">
                <a:solidFill>
                  <a:sysClr val="windowText" lastClr="000000"/>
                </a:solidFill>
                <a:cs typeface="Segoe UI"/>
              </a:rPr>
              <a:t>chart(s)</a:t>
            </a:r>
            <a:r>
              <a:rPr sz="1588" kern="0" spc="-18" dirty="0">
                <a:solidFill>
                  <a:sysClr val="windowText" lastClr="000000"/>
                </a:solidFill>
                <a:cs typeface="Segoe UI"/>
              </a:rPr>
              <a:t> </a:t>
            </a:r>
            <a:r>
              <a:rPr sz="1588" kern="0" dirty="0">
                <a:solidFill>
                  <a:sysClr val="windowText" lastClr="000000"/>
                </a:solidFill>
                <a:cs typeface="Segoe UI"/>
              </a:rPr>
              <a:t>and</a:t>
            </a:r>
            <a:r>
              <a:rPr sz="1588" kern="0" spc="-26" dirty="0">
                <a:solidFill>
                  <a:sysClr val="windowText" lastClr="000000"/>
                </a:solidFill>
                <a:cs typeface="Segoe UI"/>
              </a:rPr>
              <a:t> </a:t>
            </a:r>
            <a:r>
              <a:rPr sz="1588" kern="0" dirty="0">
                <a:solidFill>
                  <a:sysClr val="windowText" lastClr="000000"/>
                </a:solidFill>
                <a:cs typeface="Segoe UI"/>
              </a:rPr>
              <a:t>can</a:t>
            </a:r>
            <a:r>
              <a:rPr sz="1588" kern="0" spc="-22" dirty="0">
                <a:solidFill>
                  <a:sysClr val="windowText" lastClr="000000"/>
                </a:solidFill>
                <a:cs typeface="Segoe UI"/>
              </a:rPr>
              <a:t> </a:t>
            </a:r>
            <a:r>
              <a:rPr sz="1588" kern="0" dirty="0">
                <a:solidFill>
                  <a:sysClr val="windowText" lastClr="000000"/>
                </a:solidFill>
                <a:cs typeface="Segoe UI"/>
              </a:rPr>
              <a:t>be</a:t>
            </a:r>
            <a:r>
              <a:rPr sz="1588" kern="0" spc="-22" dirty="0">
                <a:solidFill>
                  <a:sysClr val="windowText" lastClr="000000"/>
                </a:solidFill>
                <a:cs typeface="Segoe UI"/>
              </a:rPr>
              <a:t> </a:t>
            </a:r>
            <a:r>
              <a:rPr sz="1588" kern="0" dirty="0">
                <a:solidFill>
                  <a:sysClr val="windowText" lastClr="000000"/>
                </a:solidFill>
                <a:cs typeface="Segoe UI"/>
              </a:rPr>
              <a:t>used</a:t>
            </a:r>
            <a:r>
              <a:rPr sz="1588" kern="0" spc="-18" dirty="0">
                <a:solidFill>
                  <a:sysClr val="windowText" lastClr="000000"/>
                </a:solidFill>
                <a:cs typeface="Segoe UI"/>
              </a:rPr>
              <a:t> </a:t>
            </a:r>
            <a:r>
              <a:rPr sz="1588" kern="0" dirty="0">
                <a:solidFill>
                  <a:sysClr val="windowText" lastClr="000000"/>
                </a:solidFill>
                <a:cs typeface="Segoe UI"/>
              </a:rPr>
              <a:t>to</a:t>
            </a:r>
            <a:r>
              <a:rPr sz="1588" kern="0" spc="-26" dirty="0">
                <a:solidFill>
                  <a:sysClr val="windowText" lastClr="000000"/>
                </a:solidFill>
                <a:cs typeface="Segoe UI"/>
              </a:rPr>
              <a:t> </a:t>
            </a:r>
            <a:r>
              <a:rPr sz="1588" kern="0" dirty="0">
                <a:solidFill>
                  <a:sysClr val="windowText" lastClr="000000"/>
                </a:solidFill>
                <a:cs typeface="Segoe UI"/>
              </a:rPr>
              <a:t>perform</a:t>
            </a:r>
            <a:r>
              <a:rPr sz="1588" kern="0" spc="-26" dirty="0">
                <a:solidFill>
                  <a:sysClr val="windowText" lastClr="000000"/>
                </a:solidFill>
                <a:cs typeface="Segoe UI"/>
              </a:rPr>
              <a:t> </a:t>
            </a:r>
            <a:r>
              <a:rPr sz="1588" kern="0" dirty="0">
                <a:solidFill>
                  <a:sysClr val="windowText" lastClr="000000"/>
                </a:solidFill>
                <a:cs typeface="Segoe UI"/>
              </a:rPr>
              <a:t>a</a:t>
            </a:r>
            <a:r>
              <a:rPr sz="1588" kern="0" spc="-18" dirty="0">
                <a:solidFill>
                  <a:sysClr val="windowText" lastClr="000000"/>
                </a:solidFill>
                <a:cs typeface="Segoe UI"/>
              </a:rPr>
              <a:t> </a:t>
            </a:r>
            <a:r>
              <a:rPr sz="1588" kern="0" dirty="0">
                <a:solidFill>
                  <a:sysClr val="windowText" lastClr="000000"/>
                </a:solidFill>
                <a:cs typeface="Segoe UI"/>
              </a:rPr>
              <a:t>VA</a:t>
            </a:r>
            <a:r>
              <a:rPr sz="1588" kern="0" spc="-18" dirty="0">
                <a:solidFill>
                  <a:sysClr val="windowText" lastClr="000000"/>
                </a:solidFill>
                <a:cs typeface="Segoe UI"/>
              </a:rPr>
              <a:t> </a:t>
            </a:r>
            <a:r>
              <a:rPr sz="1588" kern="0" dirty="0">
                <a:solidFill>
                  <a:sysClr val="windowText" lastClr="000000"/>
                </a:solidFill>
                <a:cs typeface="Segoe UI"/>
              </a:rPr>
              <a:t>screening</a:t>
            </a:r>
            <a:r>
              <a:rPr sz="1588" kern="0" spc="-18" dirty="0">
                <a:solidFill>
                  <a:sysClr val="windowText" lastClr="000000"/>
                </a:solidFill>
                <a:cs typeface="Segoe UI"/>
              </a:rPr>
              <a:t> </a:t>
            </a:r>
            <a:r>
              <a:rPr sz="1588" kern="0" dirty="0">
                <a:solidFill>
                  <a:sysClr val="windowText" lastClr="000000"/>
                </a:solidFill>
                <a:cs typeface="Segoe UI"/>
              </a:rPr>
              <a:t>in</a:t>
            </a:r>
            <a:r>
              <a:rPr sz="1588" kern="0" spc="-26" dirty="0">
                <a:solidFill>
                  <a:sysClr val="windowText" lastClr="000000"/>
                </a:solidFill>
                <a:cs typeface="Segoe UI"/>
              </a:rPr>
              <a:t> </a:t>
            </a:r>
            <a:r>
              <a:rPr sz="1588" kern="0" dirty="0">
                <a:solidFill>
                  <a:sysClr val="windowText" lastClr="000000"/>
                </a:solidFill>
                <a:cs typeface="Segoe UI"/>
              </a:rPr>
              <a:t>the</a:t>
            </a:r>
            <a:r>
              <a:rPr sz="1588" kern="0" spc="-26" dirty="0">
                <a:solidFill>
                  <a:sysClr val="windowText" lastClr="000000"/>
                </a:solidFill>
                <a:cs typeface="Segoe UI"/>
              </a:rPr>
              <a:t> </a:t>
            </a:r>
            <a:r>
              <a:rPr sz="1588" kern="0" dirty="0">
                <a:solidFill>
                  <a:sysClr val="windowText" lastClr="000000"/>
                </a:solidFill>
                <a:cs typeface="Segoe UI"/>
              </a:rPr>
              <a:t>following</a:t>
            </a:r>
            <a:r>
              <a:rPr sz="1588" kern="0" spc="-18" dirty="0">
                <a:solidFill>
                  <a:sysClr val="windowText" lastClr="000000"/>
                </a:solidFill>
                <a:cs typeface="Segoe UI"/>
              </a:rPr>
              <a:t> </a:t>
            </a:r>
            <a:r>
              <a:rPr sz="1588" kern="0" spc="-9" dirty="0">
                <a:solidFill>
                  <a:sysClr val="windowText" lastClr="000000"/>
                </a:solidFill>
                <a:cs typeface="Segoe UI"/>
              </a:rPr>
              <a:t>situation?</a:t>
            </a:r>
            <a:endParaRPr sz="1588" kern="0" dirty="0">
              <a:solidFill>
                <a:sysClr val="windowText" lastClr="000000"/>
              </a:solidFill>
              <a:cs typeface="Segoe UI"/>
            </a:endParaRPr>
          </a:p>
          <a:p>
            <a:pPr marL="11206" defTabSz="806867">
              <a:lnSpc>
                <a:spcPts val="1888"/>
              </a:lnSpc>
            </a:pPr>
            <a:r>
              <a:rPr sz="1588" i="1" kern="0" dirty="0">
                <a:solidFill>
                  <a:sysClr val="windowText" lastClr="000000"/>
                </a:solidFill>
                <a:cs typeface="Segoe UI"/>
              </a:rPr>
              <a:t>(Select</a:t>
            </a:r>
            <a:r>
              <a:rPr sz="1588" i="1" kern="0" spc="-18" dirty="0">
                <a:solidFill>
                  <a:sysClr val="windowText" lastClr="000000"/>
                </a:solidFill>
                <a:cs typeface="Segoe UI"/>
              </a:rPr>
              <a:t> </a:t>
            </a:r>
            <a:r>
              <a:rPr sz="1588" i="1" kern="0" dirty="0">
                <a:solidFill>
                  <a:sysClr val="windowText" lastClr="000000"/>
                </a:solidFill>
                <a:cs typeface="Segoe UI"/>
              </a:rPr>
              <a:t>all</a:t>
            </a:r>
            <a:r>
              <a:rPr sz="1588" i="1" kern="0" spc="-13" dirty="0">
                <a:solidFill>
                  <a:sysClr val="windowText" lastClr="000000"/>
                </a:solidFill>
                <a:cs typeface="Segoe UI"/>
              </a:rPr>
              <a:t> </a:t>
            </a:r>
            <a:r>
              <a:rPr sz="1588" i="1" kern="0" dirty="0">
                <a:solidFill>
                  <a:sysClr val="windowText" lastClr="000000"/>
                </a:solidFill>
                <a:cs typeface="Segoe UI"/>
              </a:rPr>
              <a:t>that</a:t>
            </a:r>
            <a:r>
              <a:rPr sz="1588" i="1" kern="0" spc="18" dirty="0">
                <a:solidFill>
                  <a:sysClr val="windowText" lastClr="000000"/>
                </a:solidFill>
                <a:cs typeface="Segoe UI"/>
              </a:rPr>
              <a:t> </a:t>
            </a:r>
            <a:r>
              <a:rPr sz="1588" i="1" kern="0" spc="-9" dirty="0">
                <a:solidFill>
                  <a:sysClr val="windowText" lastClr="000000"/>
                </a:solidFill>
                <a:cs typeface="Segoe UI"/>
              </a:rPr>
              <a:t>apply)</a:t>
            </a:r>
            <a:endParaRPr sz="1588" kern="0" dirty="0">
              <a:solidFill>
                <a:sysClr val="windowText" lastClr="000000"/>
              </a:solidFill>
              <a:cs typeface="Segoe UI"/>
            </a:endParaRPr>
          </a:p>
          <a:p>
            <a:pPr marL="676311" defTabSz="806867">
              <a:spcBef>
                <a:spcPts val="1385"/>
              </a:spcBef>
              <a:tabLst>
                <a:tab pos="3571505" algn="l"/>
                <a:tab pos="6503681" algn="l"/>
              </a:tabLst>
            </a:pPr>
            <a:r>
              <a:rPr sz="1588" kern="0" baseline="2314" dirty="0">
                <a:solidFill>
                  <a:sysClr val="windowText" lastClr="000000"/>
                </a:solidFill>
                <a:cs typeface="Segoe UI"/>
              </a:rPr>
              <a:t>FOR</a:t>
            </a:r>
            <a:r>
              <a:rPr sz="1588" kern="0" spc="-33" baseline="2314" dirty="0">
                <a:solidFill>
                  <a:sysClr val="windowText" lastClr="000000"/>
                </a:solidFill>
                <a:cs typeface="Segoe UI"/>
              </a:rPr>
              <a:t> </a:t>
            </a:r>
            <a:r>
              <a:rPr sz="1588" kern="0" baseline="2314" dirty="0">
                <a:solidFill>
                  <a:sysClr val="windowText" lastClr="000000"/>
                </a:solidFill>
                <a:cs typeface="Segoe UI"/>
              </a:rPr>
              <a:t>TESTING </a:t>
            </a:r>
            <a:r>
              <a:rPr sz="1588" kern="0" spc="-39" baseline="2314" dirty="0">
                <a:solidFill>
                  <a:sysClr val="windowText" lastClr="000000"/>
                </a:solidFill>
                <a:cs typeface="Segoe UI"/>
              </a:rPr>
              <a:t>AT</a:t>
            </a:r>
            <a:r>
              <a:rPr sz="1588" kern="0" spc="-46" baseline="2314" dirty="0">
                <a:solidFill>
                  <a:sysClr val="windowText" lastClr="000000"/>
                </a:solidFill>
                <a:cs typeface="Segoe UI"/>
              </a:rPr>
              <a:t> </a:t>
            </a:r>
            <a:r>
              <a:rPr sz="1588" kern="0" baseline="2314" dirty="0">
                <a:solidFill>
                  <a:sysClr val="windowText" lastClr="000000"/>
                </a:solidFill>
                <a:cs typeface="Segoe UI"/>
              </a:rPr>
              <a:t>10 </a:t>
            </a:r>
            <a:r>
              <a:rPr sz="1588" kern="0" spc="-26" baseline="2314" dirty="0">
                <a:solidFill>
                  <a:sysClr val="windowText" lastClr="000000"/>
                </a:solidFill>
                <a:cs typeface="Segoe UI"/>
              </a:rPr>
              <a:t>FEET</a:t>
            </a:r>
            <a:r>
              <a:rPr sz="1588" kern="0" baseline="2314" dirty="0">
                <a:solidFill>
                  <a:sysClr val="windowText" lastClr="000000"/>
                </a:solidFill>
                <a:latin typeface="Segoe UI"/>
                <a:cs typeface="Segoe UI"/>
              </a:rPr>
              <a:t>	</a:t>
            </a:r>
            <a:r>
              <a:rPr sz="1059" kern="0" dirty="0">
                <a:solidFill>
                  <a:sysClr val="windowText" lastClr="000000"/>
                </a:solidFill>
                <a:cs typeface="Segoe UI"/>
              </a:rPr>
              <a:t>FOR</a:t>
            </a:r>
            <a:r>
              <a:rPr sz="1059" kern="0" spc="-22" dirty="0">
                <a:solidFill>
                  <a:sysClr val="windowText" lastClr="000000"/>
                </a:solidFill>
                <a:cs typeface="Segoe UI"/>
              </a:rPr>
              <a:t> </a:t>
            </a:r>
            <a:r>
              <a:rPr sz="1059" kern="0" dirty="0">
                <a:solidFill>
                  <a:sysClr val="windowText" lastClr="000000"/>
                </a:solidFill>
                <a:cs typeface="Segoe UI"/>
              </a:rPr>
              <a:t>TESTING </a:t>
            </a:r>
            <a:r>
              <a:rPr sz="1059" kern="0" spc="-26" dirty="0">
                <a:solidFill>
                  <a:sysClr val="windowText" lastClr="000000"/>
                </a:solidFill>
                <a:cs typeface="Segoe UI"/>
              </a:rPr>
              <a:t>AT</a:t>
            </a:r>
            <a:r>
              <a:rPr sz="1059" kern="0" spc="-31" dirty="0">
                <a:solidFill>
                  <a:sysClr val="windowText" lastClr="000000"/>
                </a:solidFill>
                <a:cs typeface="Segoe UI"/>
              </a:rPr>
              <a:t> </a:t>
            </a:r>
            <a:r>
              <a:rPr sz="1059" kern="0" dirty="0">
                <a:solidFill>
                  <a:sysClr val="windowText" lastClr="000000"/>
                </a:solidFill>
                <a:cs typeface="Segoe UI"/>
              </a:rPr>
              <a:t>10 </a:t>
            </a:r>
            <a:r>
              <a:rPr sz="1059" kern="0" spc="-18" dirty="0">
                <a:solidFill>
                  <a:sysClr val="windowText" lastClr="000000"/>
                </a:solidFill>
                <a:cs typeface="Segoe UI"/>
              </a:rPr>
              <a:t>FEET</a:t>
            </a:r>
            <a:r>
              <a:rPr sz="1059" kern="0" dirty="0">
                <a:solidFill>
                  <a:sysClr val="windowText" lastClr="000000"/>
                </a:solidFill>
                <a:latin typeface="Segoe UI"/>
                <a:cs typeface="Segoe UI"/>
              </a:rPr>
              <a:t>	</a:t>
            </a:r>
            <a:r>
              <a:rPr sz="1059" kern="0" dirty="0">
                <a:solidFill>
                  <a:sysClr val="windowText" lastClr="000000"/>
                </a:solidFill>
                <a:cs typeface="Segoe UI"/>
              </a:rPr>
              <a:t>FOR</a:t>
            </a:r>
            <a:r>
              <a:rPr sz="1059" kern="0" spc="-22" dirty="0">
                <a:solidFill>
                  <a:sysClr val="windowText" lastClr="000000"/>
                </a:solidFill>
                <a:cs typeface="Segoe UI"/>
              </a:rPr>
              <a:t> </a:t>
            </a:r>
            <a:r>
              <a:rPr sz="1059" kern="0" dirty="0">
                <a:solidFill>
                  <a:sysClr val="windowText" lastClr="000000"/>
                </a:solidFill>
                <a:cs typeface="Segoe UI"/>
              </a:rPr>
              <a:t>TESTING </a:t>
            </a:r>
            <a:r>
              <a:rPr sz="1059" kern="0" spc="-26" dirty="0">
                <a:solidFill>
                  <a:sysClr val="windowText" lastClr="000000"/>
                </a:solidFill>
                <a:cs typeface="Segoe UI"/>
              </a:rPr>
              <a:t>AT</a:t>
            </a:r>
            <a:r>
              <a:rPr sz="1059" kern="0" spc="-31" dirty="0">
                <a:solidFill>
                  <a:sysClr val="windowText" lastClr="000000"/>
                </a:solidFill>
                <a:cs typeface="Segoe UI"/>
              </a:rPr>
              <a:t> </a:t>
            </a:r>
            <a:r>
              <a:rPr sz="1059" kern="0" dirty="0">
                <a:solidFill>
                  <a:sysClr val="windowText" lastClr="000000"/>
                </a:solidFill>
                <a:cs typeface="Segoe UI"/>
              </a:rPr>
              <a:t>10 </a:t>
            </a:r>
            <a:r>
              <a:rPr sz="1059" kern="0" spc="-18" dirty="0">
                <a:solidFill>
                  <a:sysClr val="windowText" lastClr="000000"/>
                </a:solidFill>
                <a:cs typeface="Segoe UI"/>
              </a:rPr>
              <a:t>FEET</a:t>
            </a:r>
            <a:endParaRPr sz="1059" kern="0" dirty="0">
              <a:solidFill>
                <a:sysClr val="windowText" lastClr="000000"/>
              </a:solidFill>
              <a:cs typeface="Segoe UI"/>
            </a:endParaRPr>
          </a:p>
        </p:txBody>
      </p:sp>
      <p:grpSp>
        <p:nvGrpSpPr>
          <p:cNvPr id="26" name="object 26"/>
          <p:cNvGrpSpPr/>
          <p:nvPr/>
        </p:nvGrpSpPr>
        <p:grpSpPr>
          <a:xfrm>
            <a:off x="5051500" y="1624741"/>
            <a:ext cx="2547657" cy="2176743"/>
            <a:chOff x="4912233" y="1841373"/>
            <a:chExt cx="2887345" cy="2466975"/>
          </a:xfrm>
        </p:grpSpPr>
        <p:sp>
          <p:nvSpPr>
            <p:cNvPr id="27" name="object 27"/>
            <p:cNvSpPr/>
            <p:nvPr/>
          </p:nvSpPr>
          <p:spPr>
            <a:xfrm>
              <a:off x="4921758" y="1850898"/>
              <a:ext cx="1801495" cy="361315"/>
            </a:xfrm>
            <a:custGeom>
              <a:avLst/>
              <a:gdLst/>
              <a:ahLst/>
              <a:cxnLst/>
              <a:rect l="l" t="t" r="r" b="b"/>
              <a:pathLst>
                <a:path w="1801495" h="361314">
                  <a:moveTo>
                    <a:pt x="0" y="0"/>
                  </a:moveTo>
                  <a:lnTo>
                    <a:pt x="1050798" y="0"/>
                  </a:lnTo>
                  <a:lnTo>
                    <a:pt x="1501140" y="0"/>
                  </a:lnTo>
                  <a:lnTo>
                    <a:pt x="1801368" y="0"/>
                  </a:lnTo>
                  <a:lnTo>
                    <a:pt x="1801368" y="139573"/>
                  </a:lnTo>
                  <a:lnTo>
                    <a:pt x="1801368" y="199390"/>
                  </a:lnTo>
                  <a:lnTo>
                    <a:pt x="1801368" y="239268"/>
                  </a:lnTo>
                  <a:lnTo>
                    <a:pt x="1501140" y="239268"/>
                  </a:lnTo>
                  <a:lnTo>
                    <a:pt x="940663" y="360946"/>
                  </a:lnTo>
                  <a:lnTo>
                    <a:pt x="1050798" y="239268"/>
                  </a:lnTo>
                  <a:lnTo>
                    <a:pt x="0" y="239268"/>
                  </a:lnTo>
                  <a:lnTo>
                    <a:pt x="0" y="199390"/>
                  </a:lnTo>
                  <a:lnTo>
                    <a:pt x="0" y="139573"/>
                  </a:lnTo>
                  <a:lnTo>
                    <a:pt x="0"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sp>
          <p:nvSpPr>
            <p:cNvPr id="28" name="object 28"/>
            <p:cNvSpPr/>
            <p:nvPr/>
          </p:nvSpPr>
          <p:spPr>
            <a:xfrm>
              <a:off x="7191095" y="4054602"/>
              <a:ext cx="599440" cy="243840"/>
            </a:xfrm>
            <a:custGeom>
              <a:avLst/>
              <a:gdLst/>
              <a:ahLst/>
              <a:cxnLst/>
              <a:rect l="l" t="t" r="r" b="b"/>
              <a:pathLst>
                <a:path w="599440" h="243839">
                  <a:moveTo>
                    <a:pt x="112674" y="0"/>
                  </a:moveTo>
                  <a:lnTo>
                    <a:pt x="193700" y="0"/>
                  </a:lnTo>
                  <a:lnTo>
                    <a:pt x="315239" y="0"/>
                  </a:lnTo>
                  <a:lnTo>
                    <a:pt x="598830" y="0"/>
                  </a:lnTo>
                  <a:lnTo>
                    <a:pt x="598830" y="142240"/>
                  </a:lnTo>
                  <a:lnTo>
                    <a:pt x="598830" y="203200"/>
                  </a:lnTo>
                  <a:lnTo>
                    <a:pt x="598830" y="243840"/>
                  </a:lnTo>
                  <a:lnTo>
                    <a:pt x="315239" y="243840"/>
                  </a:lnTo>
                  <a:lnTo>
                    <a:pt x="193700" y="243840"/>
                  </a:lnTo>
                  <a:lnTo>
                    <a:pt x="112674" y="243840"/>
                  </a:lnTo>
                  <a:lnTo>
                    <a:pt x="112674" y="203200"/>
                  </a:lnTo>
                  <a:lnTo>
                    <a:pt x="0" y="203644"/>
                  </a:lnTo>
                  <a:lnTo>
                    <a:pt x="112674" y="142240"/>
                  </a:lnTo>
                  <a:lnTo>
                    <a:pt x="112674" y="0"/>
                  </a:lnTo>
                  <a:close/>
                </a:path>
              </a:pathLst>
            </a:custGeom>
            <a:ln w="19050">
              <a:solidFill>
                <a:srgbClr val="FF0000"/>
              </a:solidFill>
            </a:ln>
          </p:spPr>
          <p:txBody>
            <a:bodyPr wrap="square" lIns="0" tIns="0" rIns="0" bIns="0" rtlCol="0"/>
            <a:lstStyle/>
            <a:p>
              <a:pPr defTabSz="806867"/>
              <a:endParaRPr sz="1588" kern="0" dirty="0">
                <a:solidFill>
                  <a:sysClr val="windowText" lastClr="000000"/>
                </a:solidFill>
              </a:endParaRPr>
            </a:p>
          </p:txBody>
        </p:sp>
      </p:grpSp>
      <p:sp>
        <p:nvSpPr>
          <p:cNvPr id="29" name="object 29"/>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50</a:t>
            </a:fld>
            <a:endParaRPr kern="0" spc="-22" dirty="0">
              <a:solidFill>
                <a:prstClr val="white"/>
              </a:solidFill>
            </a:endParaRPr>
          </a:p>
        </p:txBody>
      </p:sp>
      <p:sp>
        <p:nvSpPr>
          <p:cNvPr id="32" name="TextBox 31"/>
          <p:cNvSpPr txBox="1"/>
          <p:nvPr/>
        </p:nvSpPr>
        <p:spPr>
          <a:xfrm>
            <a:off x="6096000" y="4645858"/>
            <a:ext cx="685800" cy="307777"/>
          </a:xfrm>
          <a:prstGeom prst="rect">
            <a:avLst/>
          </a:prstGeom>
          <a:noFill/>
        </p:spPr>
        <p:txBody>
          <a:bodyPr wrap="square" rtlCol="0">
            <a:spAutoFit/>
          </a:bodyPr>
          <a:lstStyle/>
          <a:p>
            <a:r>
              <a:rPr lang="en-US" sz="1400" b="1" dirty="0">
                <a:solidFill>
                  <a:srgbClr val="00B050"/>
                </a:solidFill>
              </a:rPr>
              <a:t>A, C</a:t>
            </a:r>
          </a:p>
        </p:txBody>
      </p:sp>
      <p:sp>
        <p:nvSpPr>
          <p:cNvPr id="33" name="TextBox 32"/>
          <p:cNvSpPr txBox="1"/>
          <p:nvPr/>
        </p:nvSpPr>
        <p:spPr>
          <a:xfrm>
            <a:off x="6096000" y="4954270"/>
            <a:ext cx="685800" cy="307777"/>
          </a:xfrm>
          <a:prstGeom prst="rect">
            <a:avLst/>
          </a:prstGeom>
          <a:noFill/>
        </p:spPr>
        <p:txBody>
          <a:bodyPr wrap="square" rtlCol="0">
            <a:spAutoFit/>
          </a:bodyPr>
          <a:lstStyle/>
          <a:p>
            <a:r>
              <a:rPr lang="en-US" sz="1400" b="1" dirty="0">
                <a:solidFill>
                  <a:srgbClr val="00B050"/>
                </a:solidFill>
              </a:rPr>
              <a:t>B</a:t>
            </a:r>
          </a:p>
        </p:txBody>
      </p:sp>
      <p:sp>
        <p:nvSpPr>
          <p:cNvPr id="34" name="TextBox 33"/>
          <p:cNvSpPr txBox="1"/>
          <p:nvPr/>
        </p:nvSpPr>
        <p:spPr>
          <a:xfrm>
            <a:off x="8183878" y="5254285"/>
            <a:ext cx="685800" cy="307777"/>
          </a:xfrm>
          <a:prstGeom prst="rect">
            <a:avLst/>
          </a:prstGeom>
          <a:noFill/>
        </p:spPr>
        <p:txBody>
          <a:bodyPr wrap="square" rtlCol="0">
            <a:spAutoFit/>
          </a:bodyPr>
          <a:lstStyle/>
          <a:p>
            <a:r>
              <a:rPr lang="en-US" sz="1400" b="1" dirty="0">
                <a:solidFill>
                  <a:srgbClr val="00B05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34" grpId="0"/>
      <p:bldP spid="3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735" y="319700"/>
            <a:ext cx="8921003" cy="732326"/>
          </a:xfrm>
          <a:prstGeom prst="rect">
            <a:avLst/>
          </a:prstGeom>
        </p:spPr>
        <p:txBody>
          <a:bodyPr vert="horz" wrap="square" lIns="0" tIns="176604" rIns="0" bIns="0" rtlCol="0">
            <a:spAutoFit/>
          </a:bodyPr>
          <a:lstStyle/>
          <a:p>
            <a:pPr marL="11206">
              <a:spcBef>
                <a:spcPts val="88"/>
              </a:spcBef>
            </a:pPr>
            <a:r>
              <a:rPr b="1" spc="-31" dirty="0">
                <a:solidFill>
                  <a:schemeClr val="accent5">
                    <a:lumMod val="75000"/>
                  </a:schemeClr>
                </a:solidFill>
              </a:rPr>
              <a:t>Practice:</a:t>
            </a:r>
            <a:r>
              <a:rPr b="1" spc="-163" dirty="0">
                <a:solidFill>
                  <a:schemeClr val="accent5">
                    <a:lumMod val="75000"/>
                  </a:schemeClr>
                </a:solidFill>
              </a:rPr>
              <a:t> </a:t>
            </a:r>
            <a:r>
              <a:rPr b="1" spc="-44" dirty="0">
                <a:solidFill>
                  <a:schemeClr val="accent5">
                    <a:lumMod val="75000"/>
                  </a:schemeClr>
                </a:solidFill>
              </a:rPr>
              <a:t>Documentation</a:t>
            </a:r>
          </a:p>
        </p:txBody>
      </p:sp>
      <p:sp>
        <p:nvSpPr>
          <p:cNvPr id="3" name="object 3"/>
          <p:cNvSpPr txBox="1"/>
          <p:nvPr/>
        </p:nvSpPr>
        <p:spPr>
          <a:xfrm>
            <a:off x="1032735" y="1072440"/>
            <a:ext cx="4497481" cy="500039"/>
          </a:xfrm>
          <a:prstGeom prst="rect">
            <a:avLst/>
          </a:prstGeom>
        </p:spPr>
        <p:txBody>
          <a:bodyPr vert="horz" wrap="square" lIns="0" tIns="11206" rIns="0" bIns="0" rtlCol="0">
            <a:spAutoFit/>
          </a:bodyPr>
          <a:lstStyle/>
          <a:p>
            <a:pPr marL="11206" marR="4483" defTabSz="806867">
              <a:spcBef>
                <a:spcPts val="88"/>
              </a:spcBef>
            </a:pPr>
            <a:r>
              <a:rPr sz="1588" kern="0" spc="-22" dirty="0">
                <a:solidFill>
                  <a:sysClr val="windowText" lastClr="000000"/>
                </a:solidFill>
                <a:cs typeface="Segoe UI"/>
              </a:rPr>
              <a:t>You</a:t>
            </a:r>
            <a:r>
              <a:rPr sz="1588" kern="0" spc="-40" dirty="0">
                <a:solidFill>
                  <a:sysClr val="windowText" lastClr="000000"/>
                </a:solidFill>
                <a:cs typeface="Segoe UI"/>
              </a:rPr>
              <a:t> </a:t>
            </a:r>
            <a:r>
              <a:rPr sz="1588" kern="0" dirty="0">
                <a:solidFill>
                  <a:sysClr val="windowText" lastClr="000000"/>
                </a:solidFill>
                <a:cs typeface="Segoe UI"/>
              </a:rPr>
              <a:t>did</a:t>
            </a:r>
            <a:r>
              <a:rPr sz="1588" kern="0" spc="-9" dirty="0">
                <a:solidFill>
                  <a:sysClr val="windowText" lastClr="000000"/>
                </a:solidFill>
                <a:cs typeface="Segoe UI"/>
              </a:rPr>
              <a:t> </a:t>
            </a:r>
            <a:r>
              <a:rPr sz="1588" kern="0" dirty="0">
                <a:solidFill>
                  <a:sysClr val="windowText" lastClr="000000"/>
                </a:solidFill>
                <a:cs typeface="Segoe UI"/>
              </a:rPr>
              <a:t>a</a:t>
            </a:r>
            <a:r>
              <a:rPr sz="1588" kern="0" spc="-31" dirty="0">
                <a:solidFill>
                  <a:sysClr val="windowText" lastClr="000000"/>
                </a:solidFill>
                <a:cs typeface="Segoe UI"/>
              </a:rPr>
              <a:t> </a:t>
            </a:r>
            <a:r>
              <a:rPr sz="1588" kern="0" dirty="0">
                <a:solidFill>
                  <a:sysClr val="windowText" lastClr="000000"/>
                </a:solidFill>
                <a:cs typeface="Segoe UI"/>
              </a:rPr>
              <a:t>Visual</a:t>
            </a:r>
            <a:r>
              <a:rPr sz="1588" kern="0" spc="-18" dirty="0">
                <a:solidFill>
                  <a:sysClr val="windowText" lastClr="000000"/>
                </a:solidFill>
                <a:cs typeface="Segoe UI"/>
              </a:rPr>
              <a:t> </a:t>
            </a:r>
            <a:r>
              <a:rPr sz="1588" kern="0" dirty="0">
                <a:solidFill>
                  <a:sysClr val="windowText" lastClr="000000"/>
                </a:solidFill>
                <a:cs typeface="Segoe UI"/>
              </a:rPr>
              <a:t>Acuity</a:t>
            </a:r>
            <a:r>
              <a:rPr sz="1588" kern="0" spc="-18" dirty="0">
                <a:solidFill>
                  <a:sysClr val="windowText" lastClr="000000"/>
                </a:solidFill>
                <a:cs typeface="Segoe UI"/>
              </a:rPr>
              <a:t> </a:t>
            </a:r>
            <a:r>
              <a:rPr sz="1588" kern="0" dirty="0">
                <a:solidFill>
                  <a:sysClr val="windowText" lastClr="000000"/>
                </a:solidFill>
                <a:cs typeface="Segoe UI"/>
              </a:rPr>
              <a:t>Screening</a:t>
            </a:r>
            <a:r>
              <a:rPr sz="1588" kern="0" spc="-9" dirty="0">
                <a:solidFill>
                  <a:sysClr val="windowText" lastClr="000000"/>
                </a:solidFill>
                <a:cs typeface="Segoe UI"/>
              </a:rPr>
              <a:t> </a:t>
            </a:r>
            <a:r>
              <a:rPr sz="1588" kern="0" dirty="0">
                <a:solidFill>
                  <a:sysClr val="windowText" lastClr="000000"/>
                </a:solidFill>
                <a:cs typeface="Segoe UI"/>
              </a:rPr>
              <a:t>on</a:t>
            </a:r>
            <a:r>
              <a:rPr sz="1588" kern="0" spc="-35" dirty="0">
                <a:solidFill>
                  <a:sysClr val="windowText" lastClr="000000"/>
                </a:solidFill>
                <a:cs typeface="Segoe UI"/>
              </a:rPr>
              <a:t> </a:t>
            </a:r>
            <a:r>
              <a:rPr sz="1588" kern="0" dirty="0">
                <a:solidFill>
                  <a:sysClr val="windowText" lastClr="000000"/>
                </a:solidFill>
                <a:cs typeface="Segoe UI"/>
              </a:rPr>
              <a:t>a</a:t>
            </a:r>
            <a:r>
              <a:rPr sz="1588" kern="0" spc="-18" dirty="0">
                <a:solidFill>
                  <a:sysClr val="windowText" lastClr="000000"/>
                </a:solidFill>
                <a:cs typeface="Segoe UI"/>
              </a:rPr>
              <a:t> </a:t>
            </a:r>
            <a:r>
              <a:rPr sz="1588" kern="0" spc="-9" dirty="0">
                <a:solidFill>
                  <a:sysClr val="windowText" lastClr="000000"/>
                </a:solidFill>
                <a:cs typeface="Segoe UI"/>
              </a:rPr>
              <a:t>15-year-</a:t>
            </a:r>
            <a:r>
              <a:rPr sz="1588" kern="0" spc="-22" dirty="0">
                <a:solidFill>
                  <a:sysClr val="windowText" lastClr="000000"/>
                </a:solidFill>
                <a:cs typeface="Segoe UI"/>
              </a:rPr>
              <a:t>old </a:t>
            </a:r>
            <a:r>
              <a:rPr sz="1588" kern="0" dirty="0">
                <a:solidFill>
                  <a:sysClr val="windowText" lastClr="000000"/>
                </a:solidFill>
                <a:cs typeface="Segoe UI"/>
              </a:rPr>
              <a:t>that</a:t>
            </a:r>
            <a:r>
              <a:rPr sz="1588" kern="0" spc="-44" dirty="0">
                <a:solidFill>
                  <a:sysClr val="windowText" lastClr="000000"/>
                </a:solidFill>
                <a:cs typeface="Segoe UI"/>
              </a:rPr>
              <a:t> </a:t>
            </a:r>
            <a:r>
              <a:rPr sz="1588" kern="0" dirty="0">
                <a:solidFill>
                  <a:sysClr val="windowText" lastClr="000000"/>
                </a:solidFill>
                <a:cs typeface="Segoe UI"/>
              </a:rPr>
              <a:t>has</a:t>
            </a:r>
            <a:r>
              <a:rPr sz="1588" kern="0" spc="-26" dirty="0">
                <a:solidFill>
                  <a:sysClr val="windowText" lastClr="000000"/>
                </a:solidFill>
                <a:cs typeface="Segoe UI"/>
              </a:rPr>
              <a:t> </a:t>
            </a:r>
            <a:r>
              <a:rPr sz="1588" kern="0" dirty="0">
                <a:solidFill>
                  <a:sysClr val="windowText" lastClr="000000"/>
                </a:solidFill>
                <a:cs typeface="Segoe UI"/>
              </a:rPr>
              <a:t>prescription</a:t>
            </a:r>
            <a:r>
              <a:rPr sz="1588" kern="0" spc="-13" dirty="0">
                <a:solidFill>
                  <a:sysClr val="windowText" lastClr="000000"/>
                </a:solidFill>
                <a:cs typeface="Segoe UI"/>
              </a:rPr>
              <a:t> </a:t>
            </a:r>
            <a:r>
              <a:rPr sz="1588" kern="0" dirty="0">
                <a:solidFill>
                  <a:sysClr val="windowText" lastClr="000000"/>
                </a:solidFill>
                <a:cs typeface="Segoe UI"/>
              </a:rPr>
              <a:t>glasses.</a:t>
            </a:r>
            <a:r>
              <a:rPr sz="1588" kern="0" spc="-26" dirty="0">
                <a:solidFill>
                  <a:sysClr val="windowText" lastClr="000000"/>
                </a:solidFill>
                <a:cs typeface="Segoe UI"/>
              </a:rPr>
              <a:t> </a:t>
            </a:r>
            <a:r>
              <a:rPr sz="1588" kern="0" dirty="0">
                <a:solidFill>
                  <a:sysClr val="windowText" lastClr="000000"/>
                </a:solidFill>
                <a:cs typeface="Segoe UI"/>
              </a:rPr>
              <a:t>(see</a:t>
            </a:r>
            <a:r>
              <a:rPr sz="1588" kern="0" spc="-35" dirty="0">
                <a:solidFill>
                  <a:sysClr val="windowText" lastClr="000000"/>
                </a:solidFill>
                <a:cs typeface="Segoe UI"/>
              </a:rPr>
              <a:t> </a:t>
            </a:r>
            <a:r>
              <a:rPr sz="1588" kern="0" spc="-9" dirty="0">
                <a:solidFill>
                  <a:sysClr val="windowText" lastClr="000000"/>
                </a:solidFill>
                <a:cs typeface="Segoe UI"/>
              </a:rPr>
              <a:t>image)</a:t>
            </a:r>
            <a:endParaRPr sz="1588" kern="0" dirty="0">
              <a:solidFill>
                <a:sysClr val="windowText" lastClr="000000"/>
              </a:solidFill>
              <a:cs typeface="Segoe UI"/>
            </a:endParaRPr>
          </a:p>
        </p:txBody>
      </p:sp>
      <p:sp>
        <p:nvSpPr>
          <p:cNvPr id="4" name="object 4"/>
          <p:cNvSpPr txBox="1"/>
          <p:nvPr/>
        </p:nvSpPr>
        <p:spPr>
          <a:xfrm>
            <a:off x="1032735" y="1754877"/>
            <a:ext cx="4164106" cy="2965405"/>
          </a:xfrm>
          <a:prstGeom prst="rect">
            <a:avLst/>
          </a:prstGeom>
        </p:spPr>
        <p:txBody>
          <a:bodyPr vert="horz" wrap="square" lIns="0" tIns="10646" rIns="0" bIns="0" rtlCol="0">
            <a:spAutoFit/>
          </a:bodyPr>
          <a:lstStyle/>
          <a:p>
            <a:pPr marL="293049" indent="-282403" defTabSz="806867">
              <a:spcBef>
                <a:spcPts val="84"/>
              </a:spcBef>
              <a:buClr>
                <a:srgbClr val="EF7E08"/>
              </a:buClr>
              <a:buFontTx/>
              <a:buAutoNum type="arabicPeriod"/>
              <a:tabLst>
                <a:tab pos="293049" algn="l"/>
                <a:tab pos="294170" algn="l"/>
              </a:tabLst>
            </a:pPr>
            <a:r>
              <a:rPr sz="1400" kern="0" dirty="0">
                <a:solidFill>
                  <a:sysClr val="windowText" lastClr="000000"/>
                </a:solidFill>
                <a:cs typeface="Segoe UI"/>
              </a:rPr>
              <a:t>How</a:t>
            </a:r>
            <a:r>
              <a:rPr sz="1400" kern="0" spc="-35" dirty="0">
                <a:solidFill>
                  <a:sysClr val="windowText" lastClr="000000"/>
                </a:solidFill>
                <a:cs typeface="Segoe UI"/>
              </a:rPr>
              <a:t> </a:t>
            </a:r>
            <a:r>
              <a:rPr sz="1400" kern="0" dirty="0">
                <a:solidFill>
                  <a:sysClr val="windowText" lastClr="000000"/>
                </a:solidFill>
                <a:cs typeface="Segoe UI"/>
              </a:rPr>
              <a:t>will</a:t>
            </a:r>
            <a:r>
              <a:rPr sz="1400" kern="0" spc="-31" dirty="0">
                <a:solidFill>
                  <a:sysClr val="windowText" lastClr="000000"/>
                </a:solidFill>
                <a:cs typeface="Segoe UI"/>
              </a:rPr>
              <a:t> </a:t>
            </a:r>
            <a:r>
              <a:rPr sz="1400" kern="0" dirty="0">
                <a:solidFill>
                  <a:sysClr val="windowText" lastClr="000000"/>
                </a:solidFill>
                <a:cs typeface="Segoe UI"/>
              </a:rPr>
              <a:t>you</a:t>
            </a:r>
            <a:r>
              <a:rPr sz="1400" kern="0" spc="-31" dirty="0">
                <a:solidFill>
                  <a:sysClr val="windowText" lastClr="000000"/>
                </a:solidFill>
                <a:cs typeface="Segoe UI"/>
              </a:rPr>
              <a:t> </a:t>
            </a:r>
            <a:r>
              <a:rPr sz="1400" kern="0" dirty="0">
                <a:solidFill>
                  <a:sysClr val="windowText" lastClr="000000"/>
                </a:solidFill>
                <a:cs typeface="Segoe UI"/>
              </a:rPr>
              <a:t>record</a:t>
            </a:r>
            <a:r>
              <a:rPr sz="1400" kern="0" spc="-22" dirty="0">
                <a:solidFill>
                  <a:sysClr val="windowText" lastClr="000000"/>
                </a:solidFill>
                <a:cs typeface="Segoe UI"/>
              </a:rPr>
              <a:t> </a:t>
            </a:r>
            <a:r>
              <a:rPr sz="1400" kern="0" dirty="0">
                <a:solidFill>
                  <a:sysClr val="windowText" lastClr="000000"/>
                </a:solidFill>
                <a:cs typeface="Segoe UI"/>
              </a:rPr>
              <a:t>the</a:t>
            </a:r>
            <a:r>
              <a:rPr sz="1400" kern="0" spc="-49" dirty="0">
                <a:solidFill>
                  <a:sysClr val="windowText" lastClr="000000"/>
                </a:solidFill>
                <a:cs typeface="Segoe UI"/>
              </a:rPr>
              <a:t> </a:t>
            </a:r>
            <a:r>
              <a:rPr sz="1400" kern="0" dirty="0">
                <a:solidFill>
                  <a:sysClr val="windowText" lastClr="000000"/>
                </a:solidFill>
                <a:cs typeface="Segoe UI"/>
              </a:rPr>
              <a:t>result</a:t>
            </a:r>
            <a:r>
              <a:rPr sz="1400" kern="0" spc="-31" dirty="0">
                <a:solidFill>
                  <a:sysClr val="windowText" lastClr="000000"/>
                </a:solidFill>
                <a:cs typeface="Segoe UI"/>
              </a:rPr>
              <a:t> </a:t>
            </a:r>
            <a:r>
              <a:rPr sz="1400" kern="0" dirty="0">
                <a:solidFill>
                  <a:sysClr val="windowText" lastClr="000000"/>
                </a:solidFill>
                <a:cs typeface="Segoe UI"/>
              </a:rPr>
              <a:t>for</a:t>
            </a:r>
            <a:r>
              <a:rPr sz="1400" kern="0" spc="-44" dirty="0">
                <a:solidFill>
                  <a:sysClr val="windowText" lastClr="000000"/>
                </a:solidFill>
                <a:cs typeface="Segoe UI"/>
              </a:rPr>
              <a:t> </a:t>
            </a:r>
            <a:r>
              <a:rPr sz="1400" kern="0" dirty="0">
                <a:solidFill>
                  <a:sysClr val="windowText" lastClr="000000"/>
                </a:solidFill>
                <a:cs typeface="Segoe UI"/>
              </a:rPr>
              <a:t>the</a:t>
            </a:r>
            <a:r>
              <a:rPr sz="1400" kern="0" spc="-49" dirty="0">
                <a:solidFill>
                  <a:sysClr val="windowText" lastClr="000000"/>
                </a:solidFill>
                <a:cs typeface="Segoe UI"/>
              </a:rPr>
              <a:t> </a:t>
            </a:r>
            <a:r>
              <a:rPr sz="1400" b="1" kern="0" dirty="0">
                <a:solidFill>
                  <a:srgbClr val="FF0000"/>
                </a:solidFill>
                <a:cs typeface="Segoe UI"/>
              </a:rPr>
              <a:t>Right</a:t>
            </a:r>
            <a:r>
              <a:rPr sz="1400" b="1" kern="0" spc="-40" dirty="0">
                <a:solidFill>
                  <a:srgbClr val="FF0000"/>
                </a:solidFill>
                <a:cs typeface="Segoe UI"/>
              </a:rPr>
              <a:t> </a:t>
            </a:r>
            <a:r>
              <a:rPr sz="1400" b="1" kern="0" spc="-18" dirty="0">
                <a:solidFill>
                  <a:srgbClr val="FF0000"/>
                </a:solidFill>
                <a:cs typeface="Segoe UI"/>
              </a:rPr>
              <a:t>eye</a:t>
            </a:r>
            <a:r>
              <a:rPr sz="1400" kern="0" spc="-18" dirty="0">
                <a:solidFill>
                  <a:sysClr val="windowText" lastClr="000000"/>
                </a:solidFill>
                <a:cs typeface="Segoe UI"/>
              </a:rPr>
              <a:t>?</a:t>
            </a:r>
            <a:endParaRPr sz="1400" kern="0" dirty="0">
              <a:solidFill>
                <a:sysClr val="windowText" lastClr="000000"/>
              </a:solidFill>
              <a:cs typeface="Segoe UI"/>
            </a:endParaRPr>
          </a:p>
          <a:p>
            <a:pPr marL="656139" lvl="1" indent="-242060" defTabSz="806867">
              <a:spcBef>
                <a:spcPts val="4"/>
              </a:spcBef>
              <a:buClr>
                <a:srgbClr val="B45F06"/>
              </a:buClr>
              <a:buFontTx/>
              <a:buAutoNum type="alphaLcPeriod"/>
              <a:tabLst>
                <a:tab pos="656139" algn="l"/>
                <a:tab pos="656700" algn="l"/>
              </a:tabLst>
            </a:pPr>
            <a:r>
              <a:rPr sz="1400" kern="0" dirty="0">
                <a:solidFill>
                  <a:sysClr val="windowText" lastClr="000000"/>
                </a:solidFill>
                <a:cs typeface="Segoe UI"/>
              </a:rPr>
              <a:t>OD</a:t>
            </a:r>
            <a:r>
              <a:rPr sz="1400" kern="0" spc="-9" dirty="0">
                <a:solidFill>
                  <a:sysClr val="windowText" lastClr="000000"/>
                </a:solidFill>
                <a:cs typeface="Segoe UI"/>
              </a:rPr>
              <a:t> </a:t>
            </a:r>
            <a:r>
              <a:rPr sz="1400" kern="0" dirty="0">
                <a:solidFill>
                  <a:sysClr val="windowText" lastClr="000000"/>
                </a:solidFill>
                <a:cs typeface="Segoe UI"/>
              </a:rPr>
              <a:t>10/25</a:t>
            </a:r>
            <a:r>
              <a:rPr sz="1400" kern="0" spc="-26" dirty="0">
                <a:solidFill>
                  <a:sysClr val="windowText" lastClr="000000"/>
                </a:solidFill>
                <a:cs typeface="Segoe UI"/>
              </a:rPr>
              <a:t> </a:t>
            </a:r>
            <a:r>
              <a:rPr sz="1400" kern="0" dirty="0">
                <a:solidFill>
                  <a:sysClr val="windowText" lastClr="000000"/>
                </a:solidFill>
                <a:cs typeface="Segoe UI"/>
              </a:rPr>
              <a:t>without</a:t>
            </a:r>
            <a:r>
              <a:rPr sz="1400" kern="0" spc="-22"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656139" lvl="1" indent="-242060" defTabSz="806867">
              <a:spcBef>
                <a:spcPts val="4"/>
              </a:spcBef>
              <a:buClr>
                <a:srgbClr val="B45F06"/>
              </a:buClr>
              <a:buFontTx/>
              <a:buAutoNum type="alphaLcPeriod"/>
              <a:tabLst>
                <a:tab pos="656139" algn="l"/>
                <a:tab pos="656700" algn="l"/>
              </a:tabLst>
            </a:pPr>
            <a:r>
              <a:rPr sz="1400" kern="0" dirty="0">
                <a:solidFill>
                  <a:sysClr val="windowText" lastClr="000000"/>
                </a:solidFill>
                <a:cs typeface="Segoe UI"/>
              </a:rPr>
              <a:t>OD</a:t>
            </a:r>
            <a:r>
              <a:rPr sz="1400" kern="0" spc="-9" dirty="0">
                <a:solidFill>
                  <a:sysClr val="windowText" lastClr="000000"/>
                </a:solidFill>
                <a:cs typeface="Segoe UI"/>
              </a:rPr>
              <a:t> </a:t>
            </a:r>
            <a:r>
              <a:rPr sz="1400" kern="0" dirty="0">
                <a:solidFill>
                  <a:sysClr val="windowText" lastClr="000000"/>
                </a:solidFill>
                <a:cs typeface="Segoe UI"/>
              </a:rPr>
              <a:t>10/25</a:t>
            </a:r>
            <a:r>
              <a:rPr sz="1400" kern="0" spc="-31" dirty="0">
                <a:solidFill>
                  <a:sysClr val="windowText" lastClr="000000"/>
                </a:solidFill>
                <a:cs typeface="Segoe UI"/>
              </a:rPr>
              <a:t> </a:t>
            </a:r>
            <a:r>
              <a:rPr sz="1400" kern="0" dirty="0">
                <a:solidFill>
                  <a:sysClr val="windowText" lastClr="000000"/>
                </a:solidFill>
                <a:cs typeface="Segoe UI"/>
              </a:rPr>
              <a:t>with</a:t>
            </a:r>
            <a:r>
              <a:rPr sz="1400" kern="0" spc="-18"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656139" lvl="1" indent="-242060" defTabSz="806867">
              <a:buClr>
                <a:srgbClr val="B45F06"/>
              </a:buClr>
              <a:buFontTx/>
              <a:buAutoNum type="alphaLcPeriod"/>
              <a:tabLst>
                <a:tab pos="656139" algn="l"/>
                <a:tab pos="656700" algn="l"/>
              </a:tabLst>
            </a:pPr>
            <a:r>
              <a:rPr sz="1400" kern="0" dirty="0">
                <a:solidFill>
                  <a:sysClr val="windowText" lastClr="000000"/>
                </a:solidFill>
                <a:cs typeface="Segoe UI"/>
              </a:rPr>
              <a:t>OD</a:t>
            </a:r>
            <a:r>
              <a:rPr sz="1400" kern="0" spc="-9" dirty="0">
                <a:solidFill>
                  <a:sysClr val="windowText" lastClr="000000"/>
                </a:solidFill>
                <a:cs typeface="Segoe UI"/>
              </a:rPr>
              <a:t> </a:t>
            </a:r>
            <a:r>
              <a:rPr sz="1400" kern="0" dirty="0">
                <a:solidFill>
                  <a:sysClr val="windowText" lastClr="000000"/>
                </a:solidFill>
                <a:cs typeface="Segoe UI"/>
              </a:rPr>
              <a:t>20/50</a:t>
            </a:r>
            <a:r>
              <a:rPr sz="1400" kern="0" spc="-26" dirty="0">
                <a:solidFill>
                  <a:sysClr val="windowText" lastClr="000000"/>
                </a:solidFill>
                <a:cs typeface="Segoe UI"/>
              </a:rPr>
              <a:t> </a:t>
            </a:r>
            <a:r>
              <a:rPr sz="1400" kern="0" dirty="0">
                <a:solidFill>
                  <a:sysClr val="windowText" lastClr="000000"/>
                </a:solidFill>
                <a:cs typeface="Segoe UI"/>
              </a:rPr>
              <a:t>without</a:t>
            </a:r>
            <a:r>
              <a:rPr sz="1400" kern="0" spc="-22"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656139" lvl="1" indent="-242060" defTabSz="806867">
              <a:buClr>
                <a:srgbClr val="B45F06"/>
              </a:buClr>
              <a:buFontTx/>
              <a:buAutoNum type="alphaLcPeriod"/>
              <a:tabLst>
                <a:tab pos="656139" algn="l"/>
                <a:tab pos="656700" algn="l"/>
              </a:tabLst>
            </a:pPr>
            <a:r>
              <a:rPr sz="1400" kern="0" dirty="0">
                <a:solidFill>
                  <a:sysClr val="windowText" lastClr="000000"/>
                </a:solidFill>
                <a:cs typeface="Segoe UI"/>
              </a:rPr>
              <a:t>OD</a:t>
            </a:r>
            <a:r>
              <a:rPr sz="1400" kern="0" spc="-9" dirty="0">
                <a:solidFill>
                  <a:sysClr val="windowText" lastClr="000000"/>
                </a:solidFill>
                <a:cs typeface="Segoe UI"/>
              </a:rPr>
              <a:t> </a:t>
            </a:r>
            <a:r>
              <a:rPr sz="1400" kern="0" dirty="0">
                <a:solidFill>
                  <a:sysClr val="windowText" lastClr="000000"/>
                </a:solidFill>
                <a:cs typeface="Segoe UI"/>
              </a:rPr>
              <a:t>20/50</a:t>
            </a:r>
            <a:r>
              <a:rPr sz="1400" kern="0" spc="-31" dirty="0">
                <a:solidFill>
                  <a:sysClr val="windowText" lastClr="000000"/>
                </a:solidFill>
                <a:cs typeface="Segoe UI"/>
              </a:rPr>
              <a:t> </a:t>
            </a:r>
            <a:r>
              <a:rPr sz="1400" kern="0" dirty="0">
                <a:solidFill>
                  <a:sysClr val="windowText" lastClr="000000"/>
                </a:solidFill>
                <a:cs typeface="Segoe UI"/>
              </a:rPr>
              <a:t>with</a:t>
            </a:r>
            <a:r>
              <a:rPr sz="1400" kern="0" spc="-18"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293049" indent="-282403" defTabSz="806867">
              <a:spcBef>
                <a:spcPts val="604"/>
              </a:spcBef>
              <a:buClr>
                <a:srgbClr val="EF7E08"/>
              </a:buClr>
              <a:buFontTx/>
              <a:buAutoNum type="arabicPeriod"/>
              <a:tabLst>
                <a:tab pos="293049" algn="l"/>
                <a:tab pos="294170" algn="l"/>
              </a:tabLst>
            </a:pPr>
            <a:r>
              <a:rPr sz="1400" kern="0" dirty="0">
                <a:solidFill>
                  <a:sysClr val="windowText" lastClr="000000"/>
                </a:solidFill>
                <a:cs typeface="Segoe UI"/>
              </a:rPr>
              <a:t>How</a:t>
            </a:r>
            <a:r>
              <a:rPr sz="1400" kern="0" spc="-31" dirty="0">
                <a:solidFill>
                  <a:sysClr val="windowText" lastClr="000000"/>
                </a:solidFill>
                <a:cs typeface="Segoe UI"/>
              </a:rPr>
              <a:t> </a:t>
            </a:r>
            <a:r>
              <a:rPr sz="1400" kern="0" dirty="0">
                <a:solidFill>
                  <a:sysClr val="windowText" lastClr="000000"/>
                </a:solidFill>
                <a:cs typeface="Segoe UI"/>
              </a:rPr>
              <a:t>will</a:t>
            </a:r>
            <a:r>
              <a:rPr sz="1400" kern="0" spc="-26" dirty="0">
                <a:solidFill>
                  <a:sysClr val="windowText" lastClr="000000"/>
                </a:solidFill>
                <a:cs typeface="Segoe UI"/>
              </a:rPr>
              <a:t> </a:t>
            </a:r>
            <a:r>
              <a:rPr sz="1400" kern="0" dirty="0">
                <a:solidFill>
                  <a:sysClr val="windowText" lastClr="000000"/>
                </a:solidFill>
                <a:cs typeface="Segoe UI"/>
              </a:rPr>
              <a:t>you</a:t>
            </a:r>
            <a:r>
              <a:rPr sz="1400" kern="0" spc="-26" dirty="0">
                <a:solidFill>
                  <a:sysClr val="windowText" lastClr="000000"/>
                </a:solidFill>
                <a:cs typeface="Segoe UI"/>
              </a:rPr>
              <a:t> </a:t>
            </a:r>
            <a:r>
              <a:rPr sz="1400" kern="0" dirty="0">
                <a:solidFill>
                  <a:sysClr val="windowText" lastClr="000000"/>
                </a:solidFill>
                <a:cs typeface="Segoe UI"/>
              </a:rPr>
              <a:t>record</a:t>
            </a:r>
            <a:r>
              <a:rPr sz="1400" kern="0" spc="-18" dirty="0">
                <a:solidFill>
                  <a:sysClr val="windowText" lastClr="000000"/>
                </a:solidFill>
                <a:cs typeface="Segoe UI"/>
              </a:rPr>
              <a:t> </a:t>
            </a:r>
            <a:r>
              <a:rPr sz="1400" kern="0" dirty="0">
                <a:solidFill>
                  <a:sysClr val="windowText" lastClr="000000"/>
                </a:solidFill>
                <a:cs typeface="Segoe UI"/>
              </a:rPr>
              <a:t>the</a:t>
            </a:r>
            <a:r>
              <a:rPr sz="1400" kern="0" spc="-44" dirty="0">
                <a:solidFill>
                  <a:sysClr val="windowText" lastClr="000000"/>
                </a:solidFill>
                <a:cs typeface="Segoe UI"/>
              </a:rPr>
              <a:t> </a:t>
            </a:r>
            <a:r>
              <a:rPr sz="1400" kern="0" dirty="0">
                <a:solidFill>
                  <a:sysClr val="windowText" lastClr="000000"/>
                </a:solidFill>
                <a:cs typeface="Segoe UI"/>
              </a:rPr>
              <a:t>result</a:t>
            </a:r>
            <a:r>
              <a:rPr sz="1400" kern="0" spc="-26" dirty="0">
                <a:solidFill>
                  <a:sysClr val="windowText" lastClr="000000"/>
                </a:solidFill>
                <a:cs typeface="Segoe UI"/>
              </a:rPr>
              <a:t> </a:t>
            </a:r>
            <a:r>
              <a:rPr sz="1400" kern="0" dirty="0">
                <a:solidFill>
                  <a:sysClr val="windowText" lastClr="000000"/>
                </a:solidFill>
                <a:cs typeface="Segoe UI"/>
              </a:rPr>
              <a:t>for</a:t>
            </a:r>
            <a:r>
              <a:rPr sz="1400" kern="0" spc="-40" dirty="0">
                <a:solidFill>
                  <a:sysClr val="windowText" lastClr="000000"/>
                </a:solidFill>
                <a:cs typeface="Segoe UI"/>
              </a:rPr>
              <a:t> </a:t>
            </a:r>
            <a:r>
              <a:rPr sz="1400" kern="0" dirty="0">
                <a:solidFill>
                  <a:sysClr val="windowText" lastClr="000000"/>
                </a:solidFill>
                <a:cs typeface="Segoe UI"/>
              </a:rPr>
              <a:t>the</a:t>
            </a:r>
            <a:r>
              <a:rPr sz="1400" kern="0" spc="-44" dirty="0">
                <a:solidFill>
                  <a:sysClr val="windowText" lastClr="000000"/>
                </a:solidFill>
                <a:cs typeface="Segoe UI"/>
              </a:rPr>
              <a:t> </a:t>
            </a:r>
            <a:r>
              <a:rPr sz="1400" b="1" kern="0" dirty="0">
                <a:solidFill>
                  <a:srgbClr val="00AFEF"/>
                </a:solidFill>
                <a:cs typeface="Segoe UI"/>
              </a:rPr>
              <a:t>Left</a:t>
            </a:r>
            <a:r>
              <a:rPr sz="1400" b="1" kern="0" spc="-49" dirty="0">
                <a:solidFill>
                  <a:srgbClr val="00AFEF"/>
                </a:solidFill>
                <a:cs typeface="Segoe UI"/>
              </a:rPr>
              <a:t> </a:t>
            </a:r>
            <a:r>
              <a:rPr sz="1400" b="1" kern="0" spc="-18" dirty="0">
                <a:solidFill>
                  <a:srgbClr val="00AFEF"/>
                </a:solidFill>
                <a:cs typeface="Segoe UI"/>
              </a:rPr>
              <a:t>eye</a:t>
            </a:r>
            <a:r>
              <a:rPr sz="1400" kern="0" spc="-18" dirty="0">
                <a:solidFill>
                  <a:sysClr val="windowText" lastClr="000000"/>
                </a:solidFill>
                <a:cs typeface="Segoe UI"/>
              </a:rPr>
              <a:t>?</a:t>
            </a:r>
            <a:endParaRPr sz="1400" kern="0" dirty="0">
              <a:solidFill>
                <a:sysClr val="windowText" lastClr="000000"/>
              </a:solidFill>
              <a:cs typeface="Segoe UI"/>
            </a:endParaRPr>
          </a:p>
          <a:p>
            <a:pPr marL="241500" marR="1984107" lvl="1" indent="-242060" algn="r" defTabSz="806867">
              <a:spcBef>
                <a:spcPts val="9"/>
              </a:spcBef>
              <a:buClr>
                <a:srgbClr val="B45F06"/>
              </a:buClr>
              <a:buFontTx/>
              <a:buAutoNum type="alphaLcPeriod"/>
              <a:tabLst>
                <a:tab pos="241500" algn="l"/>
                <a:tab pos="242060" algn="l"/>
              </a:tabLst>
            </a:pPr>
            <a:r>
              <a:rPr sz="1400" kern="0" dirty="0">
                <a:solidFill>
                  <a:sysClr val="windowText" lastClr="000000"/>
                </a:solidFill>
                <a:cs typeface="Segoe UI"/>
              </a:rPr>
              <a:t>OS</a:t>
            </a:r>
            <a:r>
              <a:rPr sz="1400" kern="0" spc="-13" dirty="0">
                <a:solidFill>
                  <a:sysClr val="windowText" lastClr="000000"/>
                </a:solidFill>
                <a:cs typeface="Segoe UI"/>
              </a:rPr>
              <a:t> </a:t>
            </a:r>
            <a:r>
              <a:rPr sz="1400" kern="0" dirty="0">
                <a:solidFill>
                  <a:sysClr val="windowText" lastClr="000000"/>
                </a:solidFill>
                <a:cs typeface="Segoe UI"/>
              </a:rPr>
              <a:t>10/20</a:t>
            </a:r>
            <a:r>
              <a:rPr sz="1400" kern="0" spc="-26" dirty="0">
                <a:solidFill>
                  <a:sysClr val="windowText" lastClr="000000"/>
                </a:solidFill>
                <a:cs typeface="Segoe UI"/>
              </a:rPr>
              <a:t> </a:t>
            </a:r>
            <a:r>
              <a:rPr sz="1400" kern="0" dirty="0">
                <a:solidFill>
                  <a:sysClr val="windowText" lastClr="000000"/>
                </a:solidFill>
                <a:cs typeface="Segoe UI"/>
              </a:rPr>
              <a:t>with</a:t>
            </a:r>
            <a:r>
              <a:rPr sz="1400" kern="0" spc="-18"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241500" marR="1984107" lvl="1" indent="-242060" algn="r" defTabSz="806867">
              <a:buClr>
                <a:srgbClr val="B45F06"/>
              </a:buClr>
              <a:buFontTx/>
              <a:buAutoNum type="alphaLcPeriod"/>
              <a:tabLst>
                <a:tab pos="241500" algn="l"/>
                <a:tab pos="242060" algn="l"/>
              </a:tabLst>
            </a:pPr>
            <a:r>
              <a:rPr sz="1400" kern="0" dirty="0">
                <a:solidFill>
                  <a:sysClr val="windowText" lastClr="000000"/>
                </a:solidFill>
                <a:cs typeface="Segoe UI"/>
              </a:rPr>
              <a:t>OS</a:t>
            </a:r>
            <a:r>
              <a:rPr sz="1400" kern="0" spc="-13" dirty="0">
                <a:solidFill>
                  <a:sysClr val="windowText" lastClr="000000"/>
                </a:solidFill>
                <a:cs typeface="Segoe UI"/>
              </a:rPr>
              <a:t> </a:t>
            </a:r>
            <a:r>
              <a:rPr sz="1400" kern="0" dirty="0">
                <a:solidFill>
                  <a:sysClr val="windowText" lastClr="000000"/>
                </a:solidFill>
                <a:cs typeface="Segoe UI"/>
              </a:rPr>
              <a:t>20/40</a:t>
            </a:r>
            <a:r>
              <a:rPr sz="1400" kern="0" spc="-26" dirty="0">
                <a:solidFill>
                  <a:sysClr val="windowText" lastClr="000000"/>
                </a:solidFill>
                <a:cs typeface="Segoe UI"/>
              </a:rPr>
              <a:t> </a:t>
            </a:r>
            <a:r>
              <a:rPr sz="1400" kern="0" dirty="0">
                <a:solidFill>
                  <a:sysClr val="windowText" lastClr="000000"/>
                </a:solidFill>
                <a:cs typeface="Segoe UI"/>
              </a:rPr>
              <a:t>with</a:t>
            </a:r>
            <a:r>
              <a:rPr sz="1400" kern="0" spc="-18"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241500" marR="1984107" lvl="1" indent="-242060" algn="r" defTabSz="806867">
              <a:buClr>
                <a:srgbClr val="B45F06"/>
              </a:buClr>
              <a:buFontTx/>
              <a:buAutoNum type="alphaLcPeriod"/>
              <a:tabLst>
                <a:tab pos="241500" algn="l"/>
                <a:tab pos="242060" algn="l"/>
              </a:tabLst>
            </a:pPr>
            <a:r>
              <a:rPr sz="1400" kern="0" dirty="0">
                <a:solidFill>
                  <a:sysClr val="windowText" lastClr="000000"/>
                </a:solidFill>
                <a:cs typeface="Segoe UI"/>
              </a:rPr>
              <a:t>OS</a:t>
            </a:r>
            <a:r>
              <a:rPr sz="1400" kern="0" spc="-13" dirty="0">
                <a:solidFill>
                  <a:sysClr val="windowText" lastClr="000000"/>
                </a:solidFill>
                <a:cs typeface="Segoe UI"/>
              </a:rPr>
              <a:t> </a:t>
            </a:r>
            <a:r>
              <a:rPr sz="1400" kern="0" dirty="0">
                <a:solidFill>
                  <a:sysClr val="windowText" lastClr="000000"/>
                </a:solidFill>
                <a:cs typeface="Segoe UI"/>
              </a:rPr>
              <a:t>20/32</a:t>
            </a:r>
            <a:r>
              <a:rPr sz="1400" kern="0" spc="-26" dirty="0">
                <a:solidFill>
                  <a:sysClr val="windowText" lastClr="000000"/>
                </a:solidFill>
                <a:cs typeface="Segoe UI"/>
              </a:rPr>
              <a:t> </a:t>
            </a:r>
            <a:r>
              <a:rPr sz="1400" kern="0" dirty="0">
                <a:solidFill>
                  <a:sysClr val="windowText" lastClr="000000"/>
                </a:solidFill>
                <a:cs typeface="Segoe UI"/>
              </a:rPr>
              <a:t>with</a:t>
            </a:r>
            <a:r>
              <a:rPr sz="1400" kern="0" spc="-18"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241500" marR="1984107" lvl="1" indent="-242060" algn="r" defTabSz="806867">
              <a:buClr>
                <a:srgbClr val="B45F06"/>
              </a:buClr>
              <a:buFontTx/>
              <a:buAutoNum type="alphaLcPeriod"/>
              <a:tabLst>
                <a:tab pos="241500" algn="l"/>
                <a:tab pos="242060" algn="l"/>
              </a:tabLst>
            </a:pPr>
            <a:r>
              <a:rPr sz="1400" kern="0" dirty="0">
                <a:solidFill>
                  <a:sysClr val="windowText" lastClr="000000"/>
                </a:solidFill>
                <a:cs typeface="Segoe UI"/>
              </a:rPr>
              <a:t>OS</a:t>
            </a:r>
            <a:r>
              <a:rPr sz="1400" kern="0" spc="-13" dirty="0">
                <a:solidFill>
                  <a:sysClr val="windowText" lastClr="000000"/>
                </a:solidFill>
                <a:cs typeface="Segoe UI"/>
              </a:rPr>
              <a:t> </a:t>
            </a:r>
            <a:r>
              <a:rPr sz="1400" kern="0" dirty="0">
                <a:solidFill>
                  <a:sysClr val="windowText" lastClr="000000"/>
                </a:solidFill>
                <a:cs typeface="Segoe UI"/>
              </a:rPr>
              <a:t>20/25</a:t>
            </a:r>
            <a:r>
              <a:rPr sz="1400" kern="0" spc="-26" dirty="0">
                <a:solidFill>
                  <a:sysClr val="windowText" lastClr="000000"/>
                </a:solidFill>
                <a:cs typeface="Segoe UI"/>
              </a:rPr>
              <a:t> </a:t>
            </a:r>
            <a:r>
              <a:rPr sz="1400" kern="0" dirty="0">
                <a:solidFill>
                  <a:sysClr val="windowText" lastClr="000000"/>
                </a:solidFill>
                <a:cs typeface="Segoe UI"/>
              </a:rPr>
              <a:t>with</a:t>
            </a:r>
            <a:r>
              <a:rPr sz="1400" kern="0" spc="-18" dirty="0">
                <a:solidFill>
                  <a:sysClr val="windowText" lastClr="000000"/>
                </a:solidFill>
                <a:cs typeface="Segoe UI"/>
              </a:rPr>
              <a:t> </a:t>
            </a:r>
            <a:r>
              <a:rPr sz="1400" kern="0" spc="-9" dirty="0">
                <a:solidFill>
                  <a:sysClr val="windowText" lastClr="000000"/>
                </a:solidFill>
                <a:cs typeface="Segoe UI"/>
              </a:rPr>
              <a:t>glasses</a:t>
            </a:r>
            <a:endParaRPr sz="1400" kern="0" dirty="0">
              <a:solidFill>
                <a:sysClr val="windowText" lastClr="000000"/>
              </a:solidFill>
              <a:cs typeface="Segoe UI"/>
            </a:endParaRPr>
          </a:p>
          <a:p>
            <a:pPr marL="281843" marR="1975142" indent="-282403" algn="r" defTabSz="806867">
              <a:spcBef>
                <a:spcPts val="618"/>
              </a:spcBef>
              <a:buClr>
                <a:srgbClr val="EF7E08"/>
              </a:buClr>
              <a:buFontTx/>
              <a:buAutoNum type="arabicPeriod"/>
              <a:tabLst>
                <a:tab pos="281843" algn="l"/>
                <a:tab pos="282964" algn="l"/>
              </a:tabLst>
            </a:pPr>
            <a:r>
              <a:rPr sz="1400" kern="0" dirty="0">
                <a:solidFill>
                  <a:sysClr val="windowText" lastClr="000000"/>
                </a:solidFill>
                <a:cs typeface="Segoe UI"/>
              </a:rPr>
              <a:t>Will</a:t>
            </a:r>
            <a:r>
              <a:rPr sz="1400" kern="0" spc="-31" dirty="0">
                <a:solidFill>
                  <a:sysClr val="windowText" lastClr="000000"/>
                </a:solidFill>
                <a:cs typeface="Segoe UI"/>
              </a:rPr>
              <a:t> </a:t>
            </a:r>
            <a:r>
              <a:rPr sz="1400" kern="0" dirty="0">
                <a:solidFill>
                  <a:sysClr val="windowText" lastClr="000000"/>
                </a:solidFill>
                <a:cs typeface="Segoe UI"/>
              </a:rPr>
              <a:t>you</a:t>
            </a:r>
            <a:r>
              <a:rPr sz="1400" kern="0" spc="-26" dirty="0">
                <a:solidFill>
                  <a:sysClr val="windowText" lastClr="000000"/>
                </a:solidFill>
                <a:cs typeface="Segoe UI"/>
              </a:rPr>
              <a:t> </a:t>
            </a:r>
            <a:r>
              <a:rPr sz="1400" kern="0" dirty="0">
                <a:solidFill>
                  <a:sysClr val="windowText" lastClr="000000"/>
                </a:solidFill>
                <a:cs typeface="Segoe UI"/>
              </a:rPr>
              <a:t>refer</a:t>
            </a:r>
            <a:r>
              <a:rPr sz="1400" kern="0" spc="-26" dirty="0">
                <a:solidFill>
                  <a:sysClr val="windowText" lastClr="000000"/>
                </a:solidFill>
                <a:cs typeface="Segoe UI"/>
              </a:rPr>
              <a:t> </a:t>
            </a:r>
            <a:r>
              <a:rPr sz="1400" kern="0" dirty="0">
                <a:solidFill>
                  <a:sysClr val="windowText" lastClr="000000"/>
                </a:solidFill>
                <a:cs typeface="Segoe UI"/>
              </a:rPr>
              <a:t>this</a:t>
            </a:r>
            <a:r>
              <a:rPr sz="1400" kern="0" spc="-53" dirty="0">
                <a:solidFill>
                  <a:sysClr val="windowText" lastClr="000000"/>
                </a:solidFill>
                <a:cs typeface="Segoe UI"/>
              </a:rPr>
              <a:t> </a:t>
            </a:r>
            <a:r>
              <a:rPr sz="1400" kern="0" spc="-9" dirty="0">
                <a:solidFill>
                  <a:sysClr val="windowText" lastClr="000000"/>
                </a:solidFill>
                <a:cs typeface="Segoe UI"/>
              </a:rPr>
              <a:t>child?</a:t>
            </a:r>
            <a:endParaRPr sz="1400" kern="0" dirty="0">
              <a:solidFill>
                <a:sysClr val="windowText" lastClr="000000"/>
              </a:solidFill>
              <a:cs typeface="Segoe UI"/>
            </a:endParaRPr>
          </a:p>
          <a:p>
            <a:pPr marL="656139" lvl="1" indent="-242060" defTabSz="806867">
              <a:spcBef>
                <a:spcPts val="4"/>
              </a:spcBef>
              <a:buClr>
                <a:srgbClr val="B45F06"/>
              </a:buClr>
              <a:buFontTx/>
              <a:buAutoNum type="alphaLcPeriod"/>
              <a:tabLst>
                <a:tab pos="656139" algn="l"/>
                <a:tab pos="656700" algn="l"/>
              </a:tabLst>
            </a:pPr>
            <a:r>
              <a:rPr sz="1400" kern="0" spc="-22" dirty="0">
                <a:solidFill>
                  <a:sysClr val="windowText" lastClr="000000"/>
                </a:solidFill>
                <a:cs typeface="Segoe UI"/>
              </a:rPr>
              <a:t>Yes</a:t>
            </a:r>
            <a:endParaRPr sz="1400" kern="0" dirty="0">
              <a:solidFill>
                <a:sysClr val="windowText" lastClr="000000"/>
              </a:solidFill>
              <a:cs typeface="Segoe UI"/>
            </a:endParaRPr>
          </a:p>
          <a:p>
            <a:pPr marL="656139" lvl="1" indent="-242060" defTabSz="806867">
              <a:buClr>
                <a:srgbClr val="B45F06"/>
              </a:buClr>
              <a:buFontTx/>
              <a:buAutoNum type="alphaLcPeriod"/>
              <a:tabLst>
                <a:tab pos="656139" algn="l"/>
                <a:tab pos="656700" algn="l"/>
              </a:tabLst>
            </a:pPr>
            <a:r>
              <a:rPr sz="1400" kern="0" spc="-22" dirty="0">
                <a:solidFill>
                  <a:sysClr val="windowText" lastClr="000000"/>
                </a:solidFill>
                <a:cs typeface="Segoe UI"/>
              </a:rPr>
              <a:t>No</a:t>
            </a:r>
            <a:endParaRPr sz="1400" kern="0" dirty="0">
              <a:solidFill>
                <a:sysClr val="windowText" lastClr="000000"/>
              </a:solidFill>
              <a:cs typeface="Segoe UI"/>
            </a:endParaRPr>
          </a:p>
        </p:txBody>
      </p:sp>
      <p:sp>
        <p:nvSpPr>
          <p:cNvPr id="21" name="object 21"/>
          <p:cNvSpPr/>
          <p:nvPr/>
        </p:nvSpPr>
        <p:spPr>
          <a:xfrm>
            <a:off x="7065537" y="4775050"/>
            <a:ext cx="179294" cy="24653"/>
          </a:xfrm>
          <a:custGeom>
            <a:avLst/>
            <a:gdLst/>
            <a:ahLst/>
            <a:cxnLst/>
            <a:rect l="l" t="t" r="r" b="b"/>
            <a:pathLst>
              <a:path w="203200" h="27939">
                <a:moveTo>
                  <a:pt x="202996" y="0"/>
                </a:moveTo>
                <a:lnTo>
                  <a:pt x="0" y="27330"/>
                </a:lnTo>
              </a:path>
            </a:pathLst>
          </a:custGeom>
          <a:ln w="6349">
            <a:solidFill>
              <a:srgbClr val="000000"/>
            </a:solidFill>
          </a:ln>
        </p:spPr>
        <p:txBody>
          <a:bodyPr wrap="square" lIns="0" tIns="0" rIns="0" bIns="0" rtlCol="0"/>
          <a:lstStyle/>
          <a:p>
            <a:pPr defTabSz="806867"/>
            <a:endParaRPr sz="1588" kern="0" dirty="0">
              <a:solidFill>
                <a:sysClr val="windowText" lastClr="000000"/>
              </a:solidFill>
            </a:endParaRPr>
          </a:p>
        </p:txBody>
      </p:sp>
      <p:sp>
        <p:nvSpPr>
          <p:cNvPr id="32" name="object 32"/>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51</a:t>
            </a:fld>
            <a:endParaRPr kern="0" spc="-22" dirty="0">
              <a:solidFill>
                <a:prstClr val="white"/>
              </a:solidFill>
            </a:endParaRPr>
          </a:p>
        </p:txBody>
      </p:sp>
      <p:sp>
        <p:nvSpPr>
          <p:cNvPr id="33" name="object 33"/>
          <p:cNvSpPr txBox="1"/>
          <p:nvPr/>
        </p:nvSpPr>
        <p:spPr>
          <a:xfrm>
            <a:off x="1635500" y="5778510"/>
            <a:ext cx="476810" cy="141449"/>
          </a:xfrm>
          <a:prstGeom prst="rect">
            <a:avLst/>
          </a:prstGeom>
        </p:spPr>
        <p:txBody>
          <a:bodyPr vert="horz" wrap="square" lIns="0" tIns="19050" rIns="0" bIns="0" rtlCol="0">
            <a:spAutoFit/>
          </a:bodyPr>
          <a:lstStyle/>
          <a:p>
            <a:pPr marL="11206" defTabSz="806867">
              <a:spcBef>
                <a:spcPts val="150"/>
              </a:spcBef>
            </a:pPr>
            <a:r>
              <a:rPr sz="794" kern="0" spc="-9" dirty="0">
                <a:solidFill>
                  <a:srgbClr val="FFFFFF"/>
                </a:solidFill>
                <a:latin typeface="Segoe UI"/>
                <a:cs typeface="Segoe UI"/>
              </a:rPr>
              <a:t>4/18/2024</a:t>
            </a:r>
            <a:endParaRPr sz="794" kern="0" dirty="0">
              <a:solidFill>
                <a:sysClr val="windowText" lastClr="000000"/>
              </a:solidFill>
              <a:latin typeface="Segoe UI"/>
              <a:cs typeface="Segoe UI"/>
            </a:endParaRPr>
          </a:p>
        </p:txBody>
      </p:sp>
      <p:sp>
        <p:nvSpPr>
          <p:cNvPr id="34" name="object 34"/>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pic>
        <p:nvPicPr>
          <p:cNvPr id="35" name="Picture 34"/>
          <p:cNvPicPr>
            <a:picLocks noChangeAspect="1"/>
          </p:cNvPicPr>
          <p:nvPr/>
        </p:nvPicPr>
        <p:blipFill>
          <a:blip r:embed="rId3"/>
          <a:stretch>
            <a:fillRect/>
          </a:stretch>
        </p:blipFill>
        <p:spPr>
          <a:xfrm>
            <a:off x="6318885" y="979170"/>
            <a:ext cx="4912995" cy="4595425"/>
          </a:xfrm>
          <a:prstGeom prst="rect">
            <a:avLst/>
          </a:prstGeom>
        </p:spPr>
      </p:pic>
      <p:sp>
        <p:nvSpPr>
          <p:cNvPr id="36" name="TextBox 35"/>
          <p:cNvSpPr txBox="1"/>
          <p:nvPr/>
        </p:nvSpPr>
        <p:spPr>
          <a:xfrm>
            <a:off x="9486900" y="4380166"/>
            <a:ext cx="434340" cy="253916"/>
          </a:xfrm>
          <a:prstGeom prst="rect">
            <a:avLst/>
          </a:prstGeom>
          <a:noFill/>
        </p:spPr>
        <p:txBody>
          <a:bodyPr wrap="square" rtlCol="0">
            <a:spAutoFit/>
          </a:bodyPr>
          <a:lstStyle/>
          <a:p>
            <a:r>
              <a:rPr lang="en-US" sz="1000" b="1"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4" end="4"/>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4">
                                            <p:txEl>
                                              <p:pRg st="8" end="8"/>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4">
                                            <p:txEl>
                                              <p:pRg st="11" end="1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819445" y="932890"/>
            <a:ext cx="45484" cy="4992231"/>
          </a:xfrm>
          <a:prstGeom prst="rect">
            <a:avLst/>
          </a:prstGeom>
        </p:spPr>
      </p:pic>
      <p:pic>
        <p:nvPicPr>
          <p:cNvPr id="3" name="object 3"/>
          <p:cNvPicPr/>
          <p:nvPr/>
        </p:nvPicPr>
        <p:blipFill>
          <a:blip r:embed="rId4" cstate="print"/>
          <a:stretch>
            <a:fillRect/>
          </a:stretch>
        </p:blipFill>
        <p:spPr>
          <a:xfrm>
            <a:off x="822546" y="2337368"/>
            <a:ext cx="1904809" cy="1512087"/>
          </a:xfrm>
          <a:prstGeom prst="rect">
            <a:avLst/>
          </a:prstGeom>
        </p:spPr>
      </p:pic>
      <p:pic>
        <p:nvPicPr>
          <p:cNvPr id="4" name="object 4"/>
          <p:cNvPicPr/>
          <p:nvPr/>
        </p:nvPicPr>
        <p:blipFill>
          <a:blip r:embed="rId4" cstate="print"/>
          <a:stretch>
            <a:fillRect/>
          </a:stretch>
        </p:blipFill>
        <p:spPr>
          <a:xfrm>
            <a:off x="824764" y="4167860"/>
            <a:ext cx="1902590" cy="1509869"/>
          </a:xfrm>
          <a:prstGeom prst="rect">
            <a:avLst/>
          </a:prstGeom>
        </p:spPr>
      </p:pic>
      <p:pic>
        <p:nvPicPr>
          <p:cNvPr id="5" name="object 5"/>
          <p:cNvPicPr/>
          <p:nvPr/>
        </p:nvPicPr>
        <p:blipFill>
          <a:blip r:embed="rId5" cstate="print"/>
          <a:stretch>
            <a:fillRect/>
          </a:stretch>
        </p:blipFill>
        <p:spPr>
          <a:xfrm>
            <a:off x="4521238" y="932890"/>
            <a:ext cx="3364767" cy="4992231"/>
          </a:xfrm>
          <a:prstGeom prst="rect">
            <a:avLst/>
          </a:prstGeom>
        </p:spPr>
      </p:pic>
      <p:pic>
        <p:nvPicPr>
          <p:cNvPr id="6" name="object 6"/>
          <p:cNvPicPr/>
          <p:nvPr/>
        </p:nvPicPr>
        <p:blipFill>
          <a:blip r:embed="rId6" cstate="print"/>
          <a:stretch>
            <a:fillRect/>
          </a:stretch>
        </p:blipFill>
        <p:spPr>
          <a:xfrm>
            <a:off x="4601113" y="1014984"/>
            <a:ext cx="1925360" cy="1943929"/>
          </a:xfrm>
          <a:prstGeom prst="rect">
            <a:avLst/>
          </a:prstGeom>
        </p:spPr>
      </p:pic>
      <p:grpSp>
        <p:nvGrpSpPr>
          <p:cNvPr id="7" name="object 7"/>
          <p:cNvGrpSpPr/>
          <p:nvPr/>
        </p:nvGrpSpPr>
        <p:grpSpPr>
          <a:xfrm>
            <a:off x="4601113" y="1014984"/>
            <a:ext cx="3205443" cy="3887881"/>
            <a:chOff x="4401794" y="1150315"/>
            <a:chExt cx="3632835" cy="4406265"/>
          </a:xfrm>
        </p:grpSpPr>
        <p:pic>
          <p:nvPicPr>
            <p:cNvPr id="8" name="object 8"/>
            <p:cNvPicPr/>
            <p:nvPr/>
          </p:nvPicPr>
          <p:blipFill>
            <a:blip r:embed="rId7" cstate="print"/>
            <a:stretch>
              <a:fillRect/>
            </a:stretch>
          </p:blipFill>
          <p:spPr>
            <a:xfrm>
              <a:off x="6579425" y="1150315"/>
              <a:ext cx="1454721" cy="3305797"/>
            </a:xfrm>
            <a:prstGeom prst="rect">
              <a:avLst/>
            </a:prstGeom>
          </p:spPr>
        </p:pic>
        <p:pic>
          <p:nvPicPr>
            <p:cNvPr id="9" name="object 9"/>
            <p:cNvPicPr/>
            <p:nvPr/>
          </p:nvPicPr>
          <p:blipFill>
            <a:blip r:embed="rId8" cstate="print"/>
            <a:stretch>
              <a:fillRect/>
            </a:stretch>
          </p:blipFill>
          <p:spPr>
            <a:xfrm>
              <a:off x="4401794" y="3349002"/>
              <a:ext cx="2182075" cy="2207564"/>
            </a:xfrm>
            <a:prstGeom prst="rect">
              <a:avLst/>
            </a:prstGeom>
          </p:spPr>
        </p:pic>
      </p:grpSp>
      <p:grpSp>
        <p:nvGrpSpPr>
          <p:cNvPr id="10" name="object 10"/>
          <p:cNvGrpSpPr/>
          <p:nvPr/>
        </p:nvGrpSpPr>
        <p:grpSpPr>
          <a:xfrm>
            <a:off x="4601113" y="3927941"/>
            <a:ext cx="3205443" cy="1944221"/>
            <a:chOff x="4401794" y="4451667"/>
            <a:chExt cx="3632835" cy="2203450"/>
          </a:xfrm>
        </p:grpSpPr>
        <p:pic>
          <p:nvPicPr>
            <p:cNvPr id="11" name="object 11"/>
            <p:cNvPicPr/>
            <p:nvPr/>
          </p:nvPicPr>
          <p:blipFill>
            <a:blip r:embed="rId9" cstate="print"/>
            <a:stretch>
              <a:fillRect/>
            </a:stretch>
          </p:blipFill>
          <p:spPr>
            <a:xfrm>
              <a:off x="6579425" y="4451667"/>
              <a:ext cx="1454721" cy="2203119"/>
            </a:xfrm>
            <a:prstGeom prst="rect">
              <a:avLst/>
            </a:prstGeom>
          </p:spPr>
        </p:pic>
        <p:pic>
          <p:nvPicPr>
            <p:cNvPr id="12" name="object 12"/>
            <p:cNvPicPr/>
            <p:nvPr/>
          </p:nvPicPr>
          <p:blipFill>
            <a:blip r:embed="rId10" cstate="print"/>
            <a:stretch>
              <a:fillRect/>
            </a:stretch>
          </p:blipFill>
          <p:spPr>
            <a:xfrm>
              <a:off x="4401794" y="5552109"/>
              <a:ext cx="2182075" cy="1102677"/>
            </a:xfrm>
            <a:prstGeom prst="rect">
              <a:avLst/>
            </a:prstGeom>
          </p:spPr>
        </p:pic>
      </p:grpSp>
      <p:sp>
        <p:nvSpPr>
          <p:cNvPr id="13" name="object 13"/>
          <p:cNvSpPr txBox="1"/>
          <p:nvPr/>
        </p:nvSpPr>
        <p:spPr>
          <a:xfrm>
            <a:off x="1005312" y="967439"/>
            <a:ext cx="1590674" cy="1111730"/>
          </a:xfrm>
          <a:prstGeom prst="rect">
            <a:avLst/>
          </a:prstGeom>
        </p:spPr>
        <p:txBody>
          <a:bodyPr vert="horz" wrap="square" lIns="0" tIns="72278" rIns="0" bIns="0" rtlCol="0">
            <a:spAutoFit/>
          </a:bodyPr>
          <a:lstStyle/>
          <a:p>
            <a:pPr marL="107582" marR="99738" algn="ctr" defTabSz="806867">
              <a:lnSpc>
                <a:spcPts val="2674"/>
              </a:lnSpc>
              <a:spcBef>
                <a:spcPts val="569"/>
              </a:spcBef>
            </a:pPr>
            <a:r>
              <a:rPr sz="2603" b="1" kern="0" spc="-35" dirty="0">
                <a:solidFill>
                  <a:srgbClr val="231F20"/>
                </a:solidFill>
                <a:latin typeface="Segoe UI Black"/>
                <a:cs typeface="Segoe UI Black"/>
              </a:rPr>
              <a:t>Practice: </a:t>
            </a:r>
            <a:r>
              <a:rPr sz="2603" b="1" kern="0" spc="-22" dirty="0">
                <a:solidFill>
                  <a:srgbClr val="231F20"/>
                </a:solidFill>
                <a:latin typeface="Segoe UI Black"/>
                <a:cs typeface="Segoe UI Black"/>
              </a:rPr>
              <a:t>VA</a:t>
            </a:r>
            <a:endParaRPr sz="2603" kern="0" dirty="0">
              <a:solidFill>
                <a:sysClr val="windowText" lastClr="000000"/>
              </a:solidFill>
              <a:latin typeface="Segoe UI Black"/>
              <a:cs typeface="Segoe UI Black"/>
            </a:endParaRPr>
          </a:p>
          <a:p>
            <a:pPr algn="ctr" defTabSz="806867">
              <a:lnSpc>
                <a:spcPts val="2660"/>
              </a:lnSpc>
            </a:pPr>
            <a:r>
              <a:rPr sz="2603" b="1" kern="0" spc="-9" dirty="0">
                <a:solidFill>
                  <a:srgbClr val="231F20"/>
                </a:solidFill>
                <a:latin typeface="Segoe UI Black"/>
                <a:cs typeface="Segoe UI Black"/>
              </a:rPr>
              <a:t>Screening</a:t>
            </a:r>
            <a:endParaRPr sz="2603" kern="0" dirty="0">
              <a:solidFill>
                <a:sysClr val="windowText" lastClr="000000"/>
              </a:solidFill>
              <a:latin typeface="Segoe UI Black"/>
              <a:cs typeface="Segoe UI Black"/>
            </a:endParaRPr>
          </a:p>
        </p:txBody>
      </p:sp>
      <p:sp>
        <p:nvSpPr>
          <p:cNvPr id="14" name="object 14"/>
          <p:cNvSpPr txBox="1"/>
          <p:nvPr/>
        </p:nvSpPr>
        <p:spPr>
          <a:xfrm>
            <a:off x="1514722" y="2127957"/>
            <a:ext cx="484094" cy="100804"/>
          </a:xfrm>
          <a:prstGeom prst="rect">
            <a:avLst/>
          </a:prstGeom>
        </p:spPr>
        <p:txBody>
          <a:bodyPr vert="horz" wrap="square" lIns="0" tIns="12326" rIns="0" bIns="0" rtlCol="0">
            <a:spAutoFit/>
          </a:bodyPr>
          <a:lstStyle/>
          <a:p>
            <a:pPr marL="11206" defTabSz="806867">
              <a:spcBef>
                <a:spcPts val="97"/>
              </a:spcBef>
            </a:pPr>
            <a:r>
              <a:rPr sz="574" kern="0" dirty="0">
                <a:solidFill>
                  <a:srgbClr val="231F20"/>
                </a:solidFill>
                <a:latin typeface="Segoe UI"/>
                <a:cs typeface="Segoe UI"/>
              </a:rPr>
              <a:t>LEA</a:t>
            </a:r>
            <a:r>
              <a:rPr sz="574" kern="0" spc="4" dirty="0">
                <a:solidFill>
                  <a:srgbClr val="231F20"/>
                </a:solidFill>
                <a:latin typeface="Segoe UI"/>
                <a:cs typeface="Segoe UI"/>
              </a:rPr>
              <a:t> </a:t>
            </a:r>
            <a:r>
              <a:rPr sz="574" kern="0" spc="-9" dirty="0">
                <a:solidFill>
                  <a:srgbClr val="231F20"/>
                </a:solidFill>
                <a:latin typeface="Segoe UI"/>
                <a:cs typeface="Segoe UI"/>
              </a:rPr>
              <a:t>SYMBOLS</a:t>
            </a:r>
            <a:endParaRPr sz="574" kern="0" dirty="0">
              <a:solidFill>
                <a:sysClr val="windowText" lastClr="000000"/>
              </a:solidFill>
              <a:latin typeface="Segoe UI"/>
              <a:cs typeface="Segoe UI"/>
            </a:endParaRPr>
          </a:p>
        </p:txBody>
      </p:sp>
      <p:sp>
        <p:nvSpPr>
          <p:cNvPr id="15" name="object 15"/>
          <p:cNvSpPr txBox="1"/>
          <p:nvPr/>
        </p:nvSpPr>
        <p:spPr>
          <a:xfrm>
            <a:off x="1404865" y="2143486"/>
            <a:ext cx="964826" cy="189599"/>
          </a:xfrm>
          <a:prstGeom prst="rect">
            <a:avLst/>
          </a:prstGeom>
        </p:spPr>
        <p:txBody>
          <a:bodyPr vert="horz" wrap="square" lIns="0" tIns="12886" rIns="0" bIns="0" rtlCol="0">
            <a:spAutoFit/>
          </a:bodyPr>
          <a:lstStyle/>
          <a:p>
            <a:pPr marL="11206" defTabSz="806867">
              <a:spcBef>
                <a:spcPts val="101"/>
              </a:spcBef>
            </a:pPr>
            <a:r>
              <a:rPr sz="574" kern="0" dirty="0">
                <a:solidFill>
                  <a:srgbClr val="231F20"/>
                </a:solidFill>
                <a:latin typeface="Segoe UI"/>
                <a:cs typeface="Segoe UI"/>
              </a:rPr>
              <a:t>Answer</a:t>
            </a:r>
            <a:r>
              <a:rPr sz="574" kern="0" spc="-4" dirty="0">
                <a:solidFill>
                  <a:srgbClr val="231F20"/>
                </a:solidFill>
                <a:latin typeface="Segoe UI"/>
                <a:cs typeface="Segoe UI"/>
              </a:rPr>
              <a:t> </a:t>
            </a:r>
            <a:r>
              <a:rPr sz="574" kern="0" dirty="0">
                <a:solidFill>
                  <a:srgbClr val="231F20"/>
                </a:solidFill>
                <a:latin typeface="Segoe UI"/>
                <a:cs typeface="Segoe UI"/>
              </a:rPr>
              <a:t>Key</a:t>
            </a:r>
            <a:r>
              <a:rPr sz="574" kern="0" spc="4" dirty="0">
                <a:solidFill>
                  <a:srgbClr val="231F20"/>
                </a:solidFill>
                <a:latin typeface="Segoe UI"/>
                <a:cs typeface="Segoe UI"/>
              </a:rPr>
              <a:t> </a:t>
            </a:r>
            <a:r>
              <a:rPr sz="574" kern="0" dirty="0">
                <a:solidFill>
                  <a:srgbClr val="231F20"/>
                </a:solidFill>
                <a:latin typeface="Segoe UI"/>
                <a:cs typeface="Segoe UI"/>
              </a:rPr>
              <a:t>#250412</a:t>
            </a:r>
            <a:r>
              <a:rPr sz="574" kern="0" spc="202" dirty="0">
                <a:solidFill>
                  <a:srgbClr val="231F20"/>
                </a:solidFill>
                <a:latin typeface="Segoe UI"/>
                <a:cs typeface="Segoe UI"/>
              </a:rPr>
              <a:t> </a:t>
            </a:r>
            <a:r>
              <a:rPr sz="1721" b="1" u="sng" kern="0" spc="-33" baseline="2136" dirty="0">
                <a:solidFill>
                  <a:srgbClr val="ED2024"/>
                </a:solidFill>
                <a:uFill>
                  <a:solidFill>
                    <a:srgbClr val="ED2024"/>
                  </a:solidFill>
                </a:uFill>
                <a:latin typeface="Segoe UI"/>
                <a:cs typeface="Segoe UI"/>
              </a:rPr>
              <a:t>OD</a:t>
            </a:r>
            <a:endParaRPr sz="1721" kern="0" baseline="2136" dirty="0">
              <a:solidFill>
                <a:sysClr val="windowText" lastClr="000000"/>
              </a:solidFill>
              <a:latin typeface="Segoe UI"/>
              <a:cs typeface="Segoe UI"/>
            </a:endParaRPr>
          </a:p>
        </p:txBody>
      </p:sp>
      <p:sp>
        <p:nvSpPr>
          <p:cNvPr id="16" name="object 16"/>
          <p:cNvSpPr/>
          <p:nvPr/>
        </p:nvSpPr>
        <p:spPr>
          <a:xfrm>
            <a:off x="874687" y="2099959"/>
            <a:ext cx="1777813" cy="0"/>
          </a:xfrm>
          <a:custGeom>
            <a:avLst/>
            <a:gdLst/>
            <a:ahLst/>
            <a:cxnLst/>
            <a:rect l="l" t="t" r="r" b="b"/>
            <a:pathLst>
              <a:path w="2014855">
                <a:moveTo>
                  <a:pt x="0" y="0"/>
                </a:moveTo>
                <a:lnTo>
                  <a:pt x="2014296" y="0"/>
                </a:lnTo>
              </a:path>
            </a:pathLst>
          </a:custGeom>
          <a:ln w="5245">
            <a:solidFill>
              <a:srgbClr val="929597"/>
            </a:solidFill>
          </a:ln>
        </p:spPr>
        <p:txBody>
          <a:bodyPr wrap="square" lIns="0" tIns="0" rIns="0" bIns="0" rtlCol="0"/>
          <a:lstStyle/>
          <a:p>
            <a:pPr defTabSz="806867"/>
            <a:endParaRPr sz="1588" kern="0" dirty="0">
              <a:solidFill>
                <a:sysClr val="windowText" lastClr="000000"/>
              </a:solidFill>
            </a:endParaRPr>
          </a:p>
        </p:txBody>
      </p:sp>
      <p:sp>
        <p:nvSpPr>
          <p:cNvPr id="17" name="object 17"/>
          <p:cNvSpPr/>
          <p:nvPr/>
        </p:nvSpPr>
        <p:spPr>
          <a:xfrm>
            <a:off x="881903" y="3913250"/>
            <a:ext cx="1777813" cy="0"/>
          </a:xfrm>
          <a:custGeom>
            <a:avLst/>
            <a:gdLst/>
            <a:ahLst/>
            <a:cxnLst/>
            <a:rect l="l" t="t" r="r" b="b"/>
            <a:pathLst>
              <a:path w="2014855">
                <a:moveTo>
                  <a:pt x="0" y="0"/>
                </a:moveTo>
                <a:lnTo>
                  <a:pt x="2014308" y="0"/>
                </a:lnTo>
              </a:path>
            </a:pathLst>
          </a:custGeom>
          <a:ln w="23571">
            <a:solidFill>
              <a:srgbClr val="EF7F22"/>
            </a:solidFill>
          </a:ln>
        </p:spPr>
        <p:txBody>
          <a:bodyPr wrap="square" lIns="0" tIns="0" rIns="0" bIns="0" rtlCol="0"/>
          <a:lstStyle/>
          <a:p>
            <a:pPr defTabSz="806867"/>
            <a:endParaRPr sz="1588" kern="0" dirty="0">
              <a:solidFill>
                <a:sysClr val="windowText" lastClr="000000"/>
              </a:solidFill>
            </a:endParaRPr>
          </a:p>
        </p:txBody>
      </p:sp>
      <p:sp>
        <p:nvSpPr>
          <p:cNvPr id="18" name="object 18"/>
          <p:cNvSpPr txBox="1"/>
          <p:nvPr/>
        </p:nvSpPr>
        <p:spPr>
          <a:xfrm>
            <a:off x="824725" y="2154234"/>
            <a:ext cx="342340" cy="146428"/>
          </a:xfrm>
          <a:prstGeom prst="rect">
            <a:avLst/>
          </a:prstGeom>
        </p:spPr>
        <p:txBody>
          <a:bodyPr vert="horz" wrap="square" lIns="0" tIns="10646" rIns="0" bIns="0" rtlCol="0">
            <a:spAutoFit/>
          </a:bodyPr>
          <a:lstStyle/>
          <a:p>
            <a:pPr marL="11206" marR="4483" defTabSz="806867">
              <a:spcBef>
                <a:spcPts val="84"/>
              </a:spcBef>
            </a:pPr>
            <a:r>
              <a:rPr sz="441" kern="0" dirty="0">
                <a:solidFill>
                  <a:srgbClr val="231F20"/>
                </a:solidFill>
                <a:latin typeface="Segoe UI"/>
                <a:cs typeface="Segoe UI"/>
              </a:rPr>
              <a:t>ACTUAL</a:t>
            </a:r>
            <a:r>
              <a:rPr sz="441" kern="0" spc="-22" dirty="0">
                <a:solidFill>
                  <a:srgbClr val="231F20"/>
                </a:solidFill>
                <a:latin typeface="Segoe UI"/>
                <a:cs typeface="Segoe UI"/>
              </a:rPr>
              <a:t> </a:t>
            </a:r>
            <a:r>
              <a:rPr sz="441" kern="0" spc="-18" dirty="0">
                <a:solidFill>
                  <a:srgbClr val="231F20"/>
                </a:solidFill>
                <a:latin typeface="Segoe UI"/>
                <a:cs typeface="Segoe UI"/>
              </a:rPr>
              <a:t>SIZE</a:t>
            </a:r>
            <a:r>
              <a:rPr sz="441" kern="0" spc="441" dirty="0">
                <a:solidFill>
                  <a:srgbClr val="231F20"/>
                </a:solidFill>
                <a:latin typeface="Segoe UI"/>
                <a:cs typeface="Segoe UI"/>
              </a:rPr>
              <a:t> </a:t>
            </a:r>
            <a:r>
              <a:rPr sz="441" kern="0" dirty="0">
                <a:solidFill>
                  <a:srgbClr val="231F20"/>
                </a:solidFill>
                <a:latin typeface="Segoe UI"/>
                <a:cs typeface="Segoe UI"/>
              </a:rPr>
              <a:t>10</a:t>
            </a:r>
            <a:r>
              <a:rPr sz="441" kern="0" spc="-9" dirty="0">
                <a:solidFill>
                  <a:srgbClr val="231F20"/>
                </a:solidFill>
                <a:latin typeface="Segoe UI"/>
                <a:cs typeface="Segoe UI"/>
              </a:rPr>
              <a:t> </a:t>
            </a:r>
            <a:r>
              <a:rPr sz="441" kern="0" spc="-18" dirty="0">
                <a:solidFill>
                  <a:srgbClr val="231F20"/>
                </a:solidFill>
                <a:latin typeface="Segoe UI"/>
                <a:cs typeface="Segoe UI"/>
              </a:rPr>
              <a:t>FOOT</a:t>
            </a:r>
            <a:endParaRPr sz="441" kern="0" dirty="0">
              <a:solidFill>
                <a:sysClr val="windowText" lastClr="000000"/>
              </a:solidFill>
              <a:latin typeface="Segoe UI"/>
              <a:cs typeface="Segoe UI"/>
            </a:endParaRPr>
          </a:p>
        </p:txBody>
      </p:sp>
      <p:sp>
        <p:nvSpPr>
          <p:cNvPr id="19" name="object 19"/>
          <p:cNvSpPr txBox="1"/>
          <p:nvPr/>
        </p:nvSpPr>
        <p:spPr>
          <a:xfrm>
            <a:off x="2383407" y="2161168"/>
            <a:ext cx="338978" cy="146428"/>
          </a:xfrm>
          <a:prstGeom prst="rect">
            <a:avLst/>
          </a:prstGeom>
        </p:spPr>
        <p:txBody>
          <a:bodyPr vert="horz" wrap="square" lIns="0" tIns="10646" rIns="0" bIns="0" rtlCol="0">
            <a:spAutoFit/>
          </a:bodyPr>
          <a:lstStyle/>
          <a:p>
            <a:pPr marL="112065" marR="4483" indent="-101419" defTabSz="806867">
              <a:spcBef>
                <a:spcPts val="84"/>
              </a:spcBef>
            </a:pPr>
            <a:r>
              <a:rPr sz="441" kern="0" spc="-9" dirty="0">
                <a:solidFill>
                  <a:srgbClr val="231F20"/>
                </a:solidFill>
                <a:latin typeface="Segoe UI"/>
                <a:cs typeface="Segoe UI"/>
              </a:rPr>
              <a:t>EQUIVALENT</a:t>
            </a:r>
            <a:r>
              <a:rPr sz="441" kern="0" spc="441" dirty="0">
                <a:solidFill>
                  <a:srgbClr val="231F20"/>
                </a:solidFill>
                <a:latin typeface="Segoe UI"/>
                <a:cs typeface="Segoe UI"/>
              </a:rPr>
              <a:t> </a:t>
            </a:r>
            <a:r>
              <a:rPr sz="441" kern="0" dirty="0">
                <a:solidFill>
                  <a:srgbClr val="231F20"/>
                </a:solidFill>
                <a:latin typeface="Segoe UI"/>
                <a:cs typeface="Segoe UI"/>
              </a:rPr>
              <a:t>20</a:t>
            </a:r>
            <a:r>
              <a:rPr sz="441" kern="0" spc="-9" dirty="0">
                <a:solidFill>
                  <a:srgbClr val="231F20"/>
                </a:solidFill>
                <a:latin typeface="Segoe UI"/>
                <a:cs typeface="Segoe UI"/>
              </a:rPr>
              <a:t> </a:t>
            </a:r>
            <a:r>
              <a:rPr sz="441" kern="0" spc="-18" dirty="0">
                <a:solidFill>
                  <a:srgbClr val="231F20"/>
                </a:solidFill>
                <a:latin typeface="Segoe UI"/>
                <a:cs typeface="Segoe UI"/>
              </a:rPr>
              <a:t>FOOT</a:t>
            </a:r>
            <a:endParaRPr sz="441" kern="0" dirty="0">
              <a:solidFill>
                <a:sysClr val="windowText" lastClr="000000"/>
              </a:solidFill>
              <a:latin typeface="Segoe UI"/>
              <a:cs typeface="Segoe UI"/>
            </a:endParaRPr>
          </a:p>
        </p:txBody>
      </p:sp>
      <p:sp>
        <p:nvSpPr>
          <p:cNvPr id="20" name="object 20"/>
          <p:cNvSpPr txBox="1"/>
          <p:nvPr/>
        </p:nvSpPr>
        <p:spPr>
          <a:xfrm>
            <a:off x="1514722" y="3951504"/>
            <a:ext cx="484094" cy="100804"/>
          </a:xfrm>
          <a:prstGeom prst="rect">
            <a:avLst/>
          </a:prstGeom>
        </p:spPr>
        <p:txBody>
          <a:bodyPr vert="horz" wrap="square" lIns="0" tIns="12326" rIns="0" bIns="0" rtlCol="0">
            <a:spAutoFit/>
          </a:bodyPr>
          <a:lstStyle/>
          <a:p>
            <a:pPr marL="11206" defTabSz="806867">
              <a:spcBef>
                <a:spcPts val="97"/>
              </a:spcBef>
            </a:pPr>
            <a:r>
              <a:rPr sz="574" kern="0" dirty="0">
                <a:solidFill>
                  <a:srgbClr val="231F20"/>
                </a:solidFill>
                <a:latin typeface="Segoe UI"/>
                <a:cs typeface="Segoe UI"/>
              </a:rPr>
              <a:t>LEA</a:t>
            </a:r>
            <a:r>
              <a:rPr sz="574" kern="0" spc="4" dirty="0">
                <a:solidFill>
                  <a:srgbClr val="231F20"/>
                </a:solidFill>
                <a:latin typeface="Segoe UI"/>
                <a:cs typeface="Segoe UI"/>
              </a:rPr>
              <a:t> </a:t>
            </a:r>
            <a:r>
              <a:rPr sz="574" kern="0" spc="-9" dirty="0">
                <a:solidFill>
                  <a:srgbClr val="231F20"/>
                </a:solidFill>
                <a:latin typeface="Segoe UI"/>
                <a:cs typeface="Segoe UI"/>
              </a:rPr>
              <a:t>SYMBOLS</a:t>
            </a:r>
            <a:endParaRPr sz="574" kern="0" dirty="0">
              <a:solidFill>
                <a:sysClr val="windowText" lastClr="000000"/>
              </a:solidFill>
              <a:latin typeface="Segoe UI"/>
              <a:cs typeface="Segoe UI"/>
            </a:endParaRPr>
          </a:p>
        </p:txBody>
      </p:sp>
      <p:sp>
        <p:nvSpPr>
          <p:cNvPr id="21" name="object 21"/>
          <p:cNvSpPr txBox="1"/>
          <p:nvPr/>
        </p:nvSpPr>
        <p:spPr>
          <a:xfrm>
            <a:off x="1177951" y="3967034"/>
            <a:ext cx="927847" cy="189599"/>
          </a:xfrm>
          <a:prstGeom prst="rect">
            <a:avLst/>
          </a:prstGeom>
        </p:spPr>
        <p:txBody>
          <a:bodyPr vert="horz" wrap="square" lIns="0" tIns="12886" rIns="0" bIns="0" rtlCol="0">
            <a:spAutoFit/>
          </a:bodyPr>
          <a:lstStyle/>
          <a:p>
            <a:pPr marL="11206" defTabSz="806867">
              <a:spcBef>
                <a:spcPts val="101"/>
              </a:spcBef>
            </a:pPr>
            <a:r>
              <a:rPr sz="1721" b="1" u="sng" kern="0" baseline="2136" dirty="0">
                <a:solidFill>
                  <a:srgbClr val="5590CC"/>
                </a:solidFill>
                <a:uFill>
                  <a:solidFill>
                    <a:srgbClr val="5590CC"/>
                  </a:solidFill>
                </a:uFill>
                <a:latin typeface="Segoe UI"/>
                <a:cs typeface="Segoe UI"/>
              </a:rPr>
              <a:t>OS</a:t>
            </a:r>
            <a:r>
              <a:rPr sz="1721" b="1" kern="0" spc="-72" baseline="2136" dirty="0">
                <a:solidFill>
                  <a:srgbClr val="5590CC"/>
                </a:solidFill>
                <a:latin typeface="Segoe UI"/>
                <a:cs typeface="Segoe UI"/>
              </a:rPr>
              <a:t> </a:t>
            </a:r>
            <a:r>
              <a:rPr sz="574" kern="0" dirty="0">
                <a:solidFill>
                  <a:srgbClr val="231F20"/>
                </a:solidFill>
                <a:latin typeface="Segoe UI"/>
                <a:cs typeface="Segoe UI"/>
              </a:rPr>
              <a:t>Answer</a:t>
            </a:r>
            <a:r>
              <a:rPr sz="574" kern="0" spc="-4" dirty="0">
                <a:solidFill>
                  <a:srgbClr val="231F20"/>
                </a:solidFill>
                <a:latin typeface="Segoe UI"/>
                <a:cs typeface="Segoe UI"/>
              </a:rPr>
              <a:t> </a:t>
            </a:r>
            <a:r>
              <a:rPr sz="574" kern="0" dirty="0">
                <a:solidFill>
                  <a:srgbClr val="231F20"/>
                </a:solidFill>
                <a:latin typeface="Segoe UI"/>
                <a:cs typeface="Segoe UI"/>
              </a:rPr>
              <a:t>Key</a:t>
            </a:r>
            <a:r>
              <a:rPr sz="574" kern="0" spc="4" dirty="0">
                <a:solidFill>
                  <a:srgbClr val="231F20"/>
                </a:solidFill>
                <a:latin typeface="Segoe UI"/>
                <a:cs typeface="Segoe UI"/>
              </a:rPr>
              <a:t> </a:t>
            </a:r>
            <a:r>
              <a:rPr sz="574" kern="0" spc="-9" dirty="0">
                <a:solidFill>
                  <a:srgbClr val="231F20"/>
                </a:solidFill>
                <a:latin typeface="Segoe UI"/>
                <a:cs typeface="Segoe UI"/>
              </a:rPr>
              <a:t>#250412</a:t>
            </a:r>
            <a:endParaRPr sz="574" kern="0" dirty="0">
              <a:solidFill>
                <a:sysClr val="windowText" lastClr="000000"/>
              </a:solidFill>
              <a:latin typeface="Segoe UI"/>
              <a:cs typeface="Segoe UI"/>
            </a:endParaRPr>
          </a:p>
        </p:txBody>
      </p:sp>
      <p:sp>
        <p:nvSpPr>
          <p:cNvPr id="22" name="object 22"/>
          <p:cNvSpPr txBox="1"/>
          <p:nvPr/>
        </p:nvSpPr>
        <p:spPr>
          <a:xfrm>
            <a:off x="824725" y="3984718"/>
            <a:ext cx="342340" cy="146428"/>
          </a:xfrm>
          <a:prstGeom prst="rect">
            <a:avLst/>
          </a:prstGeom>
        </p:spPr>
        <p:txBody>
          <a:bodyPr vert="horz" wrap="square" lIns="0" tIns="10646" rIns="0" bIns="0" rtlCol="0">
            <a:spAutoFit/>
          </a:bodyPr>
          <a:lstStyle/>
          <a:p>
            <a:pPr marL="11206" marR="4483" defTabSz="806867">
              <a:spcBef>
                <a:spcPts val="84"/>
              </a:spcBef>
            </a:pPr>
            <a:r>
              <a:rPr sz="441" kern="0" dirty="0">
                <a:solidFill>
                  <a:srgbClr val="231F20"/>
                </a:solidFill>
                <a:latin typeface="Segoe UI"/>
                <a:cs typeface="Segoe UI"/>
              </a:rPr>
              <a:t>ACTUAL</a:t>
            </a:r>
            <a:r>
              <a:rPr sz="441" kern="0" spc="-22" dirty="0">
                <a:solidFill>
                  <a:srgbClr val="231F20"/>
                </a:solidFill>
                <a:latin typeface="Segoe UI"/>
                <a:cs typeface="Segoe UI"/>
              </a:rPr>
              <a:t> </a:t>
            </a:r>
            <a:r>
              <a:rPr sz="441" kern="0" spc="-18" dirty="0">
                <a:solidFill>
                  <a:srgbClr val="231F20"/>
                </a:solidFill>
                <a:latin typeface="Segoe UI"/>
                <a:cs typeface="Segoe UI"/>
              </a:rPr>
              <a:t>SIZE</a:t>
            </a:r>
            <a:r>
              <a:rPr sz="441" kern="0" spc="441" dirty="0">
                <a:solidFill>
                  <a:srgbClr val="231F20"/>
                </a:solidFill>
                <a:latin typeface="Segoe UI"/>
                <a:cs typeface="Segoe UI"/>
              </a:rPr>
              <a:t> </a:t>
            </a:r>
            <a:r>
              <a:rPr sz="441" kern="0" dirty="0">
                <a:solidFill>
                  <a:srgbClr val="231F20"/>
                </a:solidFill>
                <a:latin typeface="Segoe UI"/>
                <a:cs typeface="Segoe UI"/>
              </a:rPr>
              <a:t>10</a:t>
            </a:r>
            <a:r>
              <a:rPr sz="441" kern="0" spc="-9" dirty="0">
                <a:solidFill>
                  <a:srgbClr val="231F20"/>
                </a:solidFill>
                <a:latin typeface="Segoe UI"/>
                <a:cs typeface="Segoe UI"/>
              </a:rPr>
              <a:t> </a:t>
            </a:r>
            <a:r>
              <a:rPr sz="441" kern="0" spc="-18" dirty="0">
                <a:solidFill>
                  <a:srgbClr val="231F20"/>
                </a:solidFill>
                <a:latin typeface="Segoe UI"/>
                <a:cs typeface="Segoe UI"/>
              </a:rPr>
              <a:t>FOOT</a:t>
            </a:r>
            <a:endParaRPr sz="441" kern="0" dirty="0">
              <a:solidFill>
                <a:sysClr val="windowText" lastClr="000000"/>
              </a:solidFill>
              <a:latin typeface="Segoe UI"/>
              <a:cs typeface="Segoe UI"/>
            </a:endParaRPr>
          </a:p>
        </p:txBody>
      </p:sp>
      <p:sp>
        <p:nvSpPr>
          <p:cNvPr id="23" name="object 23"/>
          <p:cNvSpPr txBox="1"/>
          <p:nvPr/>
        </p:nvSpPr>
        <p:spPr>
          <a:xfrm>
            <a:off x="2383407" y="3984718"/>
            <a:ext cx="338978" cy="146428"/>
          </a:xfrm>
          <a:prstGeom prst="rect">
            <a:avLst/>
          </a:prstGeom>
        </p:spPr>
        <p:txBody>
          <a:bodyPr vert="horz" wrap="square" lIns="0" tIns="10646" rIns="0" bIns="0" rtlCol="0">
            <a:spAutoFit/>
          </a:bodyPr>
          <a:lstStyle/>
          <a:p>
            <a:pPr marL="112065" marR="4483" indent="-101419" defTabSz="806867">
              <a:spcBef>
                <a:spcPts val="84"/>
              </a:spcBef>
            </a:pPr>
            <a:r>
              <a:rPr sz="441" kern="0" spc="-9" dirty="0">
                <a:solidFill>
                  <a:srgbClr val="231F20"/>
                </a:solidFill>
                <a:latin typeface="Segoe UI"/>
                <a:cs typeface="Segoe UI"/>
              </a:rPr>
              <a:t>EQUIVALENT</a:t>
            </a:r>
            <a:r>
              <a:rPr sz="441" kern="0" spc="441" dirty="0">
                <a:solidFill>
                  <a:srgbClr val="231F20"/>
                </a:solidFill>
                <a:latin typeface="Segoe UI"/>
                <a:cs typeface="Segoe UI"/>
              </a:rPr>
              <a:t> </a:t>
            </a:r>
            <a:r>
              <a:rPr sz="441" kern="0" dirty="0">
                <a:solidFill>
                  <a:srgbClr val="231F20"/>
                </a:solidFill>
                <a:latin typeface="Segoe UI"/>
                <a:cs typeface="Segoe UI"/>
              </a:rPr>
              <a:t>20</a:t>
            </a:r>
            <a:r>
              <a:rPr sz="441" kern="0" spc="-9" dirty="0">
                <a:solidFill>
                  <a:srgbClr val="231F20"/>
                </a:solidFill>
                <a:latin typeface="Segoe UI"/>
                <a:cs typeface="Segoe UI"/>
              </a:rPr>
              <a:t> </a:t>
            </a:r>
            <a:r>
              <a:rPr sz="441" kern="0" spc="-18" dirty="0">
                <a:solidFill>
                  <a:srgbClr val="231F20"/>
                </a:solidFill>
                <a:latin typeface="Segoe UI"/>
                <a:cs typeface="Segoe UI"/>
              </a:rPr>
              <a:t>FOOT</a:t>
            </a:r>
            <a:endParaRPr sz="441" kern="0" dirty="0">
              <a:solidFill>
                <a:sysClr val="windowText" lastClr="000000"/>
              </a:solidFill>
              <a:latin typeface="Segoe UI"/>
              <a:cs typeface="Segoe UI"/>
            </a:endParaRPr>
          </a:p>
        </p:txBody>
      </p:sp>
      <p:grpSp>
        <p:nvGrpSpPr>
          <p:cNvPr id="24" name="object 24"/>
          <p:cNvGrpSpPr/>
          <p:nvPr/>
        </p:nvGrpSpPr>
        <p:grpSpPr>
          <a:xfrm>
            <a:off x="4524470" y="5233881"/>
            <a:ext cx="153521" cy="378199"/>
            <a:chOff x="4314933" y="5931731"/>
            <a:chExt cx="173990" cy="428625"/>
          </a:xfrm>
        </p:grpSpPr>
        <p:sp>
          <p:nvSpPr>
            <p:cNvPr id="25" name="object 25"/>
            <p:cNvSpPr/>
            <p:nvPr/>
          </p:nvSpPr>
          <p:spPr>
            <a:xfrm>
              <a:off x="4317555" y="5934354"/>
              <a:ext cx="168275" cy="76835"/>
            </a:xfrm>
            <a:custGeom>
              <a:avLst/>
              <a:gdLst/>
              <a:ahLst/>
              <a:cxnLst/>
              <a:rect l="l" t="t" r="r" b="b"/>
              <a:pathLst>
                <a:path w="168275" h="76835">
                  <a:moveTo>
                    <a:pt x="168236" y="0"/>
                  </a:moveTo>
                  <a:lnTo>
                    <a:pt x="0" y="76555"/>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sp>
          <p:nvSpPr>
            <p:cNvPr id="26" name="object 26"/>
            <p:cNvSpPr/>
            <p:nvPr/>
          </p:nvSpPr>
          <p:spPr>
            <a:xfrm>
              <a:off x="4317555" y="6051283"/>
              <a:ext cx="168275" cy="152400"/>
            </a:xfrm>
            <a:custGeom>
              <a:avLst/>
              <a:gdLst/>
              <a:ahLst/>
              <a:cxnLst/>
              <a:rect l="l" t="t" r="r" b="b"/>
              <a:pathLst>
                <a:path w="168275" h="152400">
                  <a:moveTo>
                    <a:pt x="168236" y="0"/>
                  </a:moveTo>
                  <a:lnTo>
                    <a:pt x="0" y="152222"/>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sp>
          <p:nvSpPr>
            <p:cNvPr id="27" name="object 27"/>
            <p:cNvSpPr/>
            <p:nvPr/>
          </p:nvSpPr>
          <p:spPr>
            <a:xfrm>
              <a:off x="4317555" y="6156896"/>
              <a:ext cx="168275" cy="200660"/>
            </a:xfrm>
            <a:custGeom>
              <a:avLst/>
              <a:gdLst/>
              <a:ahLst/>
              <a:cxnLst/>
              <a:rect l="l" t="t" r="r" b="b"/>
              <a:pathLst>
                <a:path w="168275" h="200660">
                  <a:moveTo>
                    <a:pt x="168236" y="0"/>
                  </a:moveTo>
                  <a:lnTo>
                    <a:pt x="0" y="200456"/>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grpSp>
      <p:sp>
        <p:nvSpPr>
          <p:cNvPr id="28" name="object 28"/>
          <p:cNvSpPr/>
          <p:nvPr/>
        </p:nvSpPr>
        <p:spPr>
          <a:xfrm>
            <a:off x="4526784" y="5143007"/>
            <a:ext cx="148478" cy="0"/>
          </a:xfrm>
          <a:custGeom>
            <a:avLst/>
            <a:gdLst/>
            <a:ahLst/>
            <a:cxnLst/>
            <a:rect l="l" t="t" r="r" b="b"/>
            <a:pathLst>
              <a:path w="168275">
                <a:moveTo>
                  <a:pt x="168236" y="0"/>
                </a:moveTo>
                <a:lnTo>
                  <a:pt x="0" y="0"/>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grpSp>
        <p:nvGrpSpPr>
          <p:cNvPr id="29" name="object 29"/>
          <p:cNvGrpSpPr/>
          <p:nvPr/>
        </p:nvGrpSpPr>
        <p:grpSpPr>
          <a:xfrm>
            <a:off x="7698424" y="5231662"/>
            <a:ext cx="165287" cy="380440"/>
            <a:chOff x="7912080" y="5929217"/>
            <a:chExt cx="187325" cy="431165"/>
          </a:xfrm>
        </p:grpSpPr>
        <p:sp>
          <p:nvSpPr>
            <p:cNvPr id="30" name="object 30"/>
            <p:cNvSpPr/>
            <p:nvPr/>
          </p:nvSpPr>
          <p:spPr>
            <a:xfrm>
              <a:off x="7914703" y="5931839"/>
              <a:ext cx="182245" cy="80645"/>
            </a:xfrm>
            <a:custGeom>
              <a:avLst/>
              <a:gdLst/>
              <a:ahLst/>
              <a:cxnLst/>
              <a:rect l="l" t="t" r="r" b="b"/>
              <a:pathLst>
                <a:path w="182245" h="80645">
                  <a:moveTo>
                    <a:pt x="0" y="0"/>
                  </a:moveTo>
                  <a:lnTo>
                    <a:pt x="181813" y="80035"/>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sp>
          <p:nvSpPr>
            <p:cNvPr id="31" name="object 31"/>
            <p:cNvSpPr/>
            <p:nvPr/>
          </p:nvSpPr>
          <p:spPr>
            <a:xfrm>
              <a:off x="7914703" y="6047511"/>
              <a:ext cx="182245" cy="156210"/>
            </a:xfrm>
            <a:custGeom>
              <a:avLst/>
              <a:gdLst/>
              <a:ahLst/>
              <a:cxnLst/>
              <a:rect l="l" t="t" r="r" b="b"/>
              <a:pathLst>
                <a:path w="182245" h="156210">
                  <a:moveTo>
                    <a:pt x="0" y="0"/>
                  </a:moveTo>
                  <a:lnTo>
                    <a:pt x="181813" y="155689"/>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sp>
          <p:nvSpPr>
            <p:cNvPr id="32" name="object 32"/>
            <p:cNvSpPr/>
            <p:nvPr/>
          </p:nvSpPr>
          <p:spPr>
            <a:xfrm>
              <a:off x="7914703" y="6156896"/>
              <a:ext cx="182245" cy="200660"/>
            </a:xfrm>
            <a:custGeom>
              <a:avLst/>
              <a:gdLst/>
              <a:ahLst/>
              <a:cxnLst/>
              <a:rect l="l" t="t" r="r" b="b"/>
              <a:pathLst>
                <a:path w="182245" h="200660">
                  <a:moveTo>
                    <a:pt x="0" y="0"/>
                  </a:moveTo>
                  <a:lnTo>
                    <a:pt x="181813" y="200456"/>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grpSp>
      <p:sp>
        <p:nvSpPr>
          <p:cNvPr id="33" name="object 33"/>
          <p:cNvSpPr/>
          <p:nvPr/>
        </p:nvSpPr>
        <p:spPr>
          <a:xfrm>
            <a:off x="7700739" y="5139679"/>
            <a:ext cx="160804" cy="15128"/>
          </a:xfrm>
          <a:custGeom>
            <a:avLst/>
            <a:gdLst/>
            <a:ahLst/>
            <a:cxnLst/>
            <a:rect l="l" t="t" r="r" b="b"/>
            <a:pathLst>
              <a:path w="182245" h="17145">
                <a:moveTo>
                  <a:pt x="0" y="0"/>
                </a:moveTo>
                <a:lnTo>
                  <a:pt x="181813" y="16560"/>
                </a:lnTo>
              </a:path>
            </a:pathLst>
          </a:custGeom>
          <a:ln w="5245">
            <a:solidFill>
              <a:srgbClr val="231F20"/>
            </a:solidFill>
          </a:ln>
        </p:spPr>
        <p:txBody>
          <a:bodyPr wrap="square" lIns="0" tIns="0" rIns="0" bIns="0" rtlCol="0"/>
          <a:lstStyle/>
          <a:p>
            <a:pPr defTabSz="806867"/>
            <a:endParaRPr sz="1588" kern="0" dirty="0">
              <a:solidFill>
                <a:sysClr val="windowText" lastClr="000000"/>
              </a:solidFill>
            </a:endParaRPr>
          </a:p>
        </p:txBody>
      </p:sp>
      <p:sp>
        <p:nvSpPr>
          <p:cNvPr id="34" name="object 34"/>
          <p:cNvSpPr txBox="1"/>
          <p:nvPr/>
        </p:nvSpPr>
        <p:spPr>
          <a:xfrm>
            <a:off x="3716465" y="964950"/>
            <a:ext cx="808504" cy="324274"/>
          </a:xfrm>
          <a:prstGeom prst="rect">
            <a:avLst/>
          </a:prstGeom>
        </p:spPr>
        <p:txBody>
          <a:bodyPr vert="horz" wrap="square" lIns="0" tIns="11766" rIns="0" bIns="0" rtlCol="0">
            <a:spAutoFit/>
          </a:bodyPr>
          <a:lstStyle/>
          <a:p>
            <a:pPr marR="4483" algn="r" defTabSz="806867">
              <a:spcBef>
                <a:spcPts val="93"/>
              </a:spcBef>
            </a:pPr>
            <a:r>
              <a:rPr sz="1015" b="1" kern="0" spc="-9" dirty="0">
                <a:solidFill>
                  <a:srgbClr val="231F20"/>
                </a:solidFill>
                <a:latin typeface="Segoe UI"/>
                <a:cs typeface="Segoe UI"/>
              </a:rPr>
              <a:t>ACUTAL</a:t>
            </a:r>
            <a:r>
              <a:rPr sz="1015" b="1" kern="0" spc="-62" dirty="0">
                <a:solidFill>
                  <a:srgbClr val="231F20"/>
                </a:solidFill>
                <a:latin typeface="Segoe UI"/>
                <a:cs typeface="Segoe UI"/>
              </a:rPr>
              <a:t> </a:t>
            </a:r>
            <a:r>
              <a:rPr sz="1015" b="1" kern="0" spc="-18" dirty="0">
                <a:solidFill>
                  <a:srgbClr val="231F20"/>
                </a:solidFill>
                <a:latin typeface="Segoe UI"/>
                <a:cs typeface="Segoe UI"/>
              </a:rPr>
              <a:t>SIZE</a:t>
            </a:r>
            <a:endParaRPr sz="1015" kern="0" dirty="0">
              <a:solidFill>
                <a:sysClr val="windowText" lastClr="000000"/>
              </a:solidFill>
              <a:latin typeface="Segoe UI"/>
              <a:cs typeface="Segoe UI"/>
            </a:endParaRPr>
          </a:p>
          <a:p>
            <a:pPr marR="6164" algn="r" defTabSz="806867">
              <a:spcBef>
                <a:spcPts val="9"/>
              </a:spcBef>
            </a:pPr>
            <a:r>
              <a:rPr sz="1015" b="1" kern="0" dirty="0">
                <a:solidFill>
                  <a:srgbClr val="231F20"/>
                </a:solidFill>
                <a:latin typeface="Segoe UI"/>
                <a:cs typeface="Segoe UI"/>
              </a:rPr>
              <a:t>10</a:t>
            </a:r>
            <a:r>
              <a:rPr sz="1015" b="1" kern="0" spc="-9" dirty="0">
                <a:solidFill>
                  <a:srgbClr val="231F20"/>
                </a:solidFill>
                <a:latin typeface="Segoe UI"/>
                <a:cs typeface="Segoe UI"/>
              </a:rPr>
              <a:t> </a:t>
            </a:r>
            <a:r>
              <a:rPr sz="1015" b="1" kern="0" spc="-18" dirty="0">
                <a:solidFill>
                  <a:srgbClr val="231F20"/>
                </a:solidFill>
                <a:latin typeface="Segoe UI"/>
                <a:cs typeface="Segoe UI"/>
              </a:rPr>
              <a:t>FOOT</a:t>
            </a:r>
            <a:endParaRPr sz="1015" kern="0" dirty="0">
              <a:solidFill>
                <a:sysClr val="windowText" lastClr="000000"/>
              </a:solidFill>
              <a:latin typeface="Segoe UI"/>
              <a:cs typeface="Segoe UI"/>
            </a:endParaRPr>
          </a:p>
        </p:txBody>
      </p:sp>
      <p:sp>
        <p:nvSpPr>
          <p:cNvPr id="35" name="object 35"/>
          <p:cNvSpPr txBox="1"/>
          <p:nvPr/>
        </p:nvSpPr>
        <p:spPr>
          <a:xfrm>
            <a:off x="4171405" y="1919094"/>
            <a:ext cx="352985" cy="168078"/>
          </a:xfrm>
          <a:prstGeom prst="rect">
            <a:avLst/>
          </a:prstGeom>
        </p:spPr>
        <p:txBody>
          <a:bodyPr vert="horz" wrap="square" lIns="0" tIns="11766" rIns="0" bIns="0" rtlCol="0">
            <a:spAutoFit/>
          </a:bodyPr>
          <a:lstStyle/>
          <a:p>
            <a:pPr marL="11206" defTabSz="806867">
              <a:spcBef>
                <a:spcPts val="93"/>
              </a:spcBef>
            </a:pPr>
            <a:r>
              <a:rPr sz="1015" kern="0" spc="-9" dirty="0">
                <a:solidFill>
                  <a:srgbClr val="231F20"/>
                </a:solidFill>
                <a:latin typeface="Segoe UI"/>
                <a:cs typeface="Segoe UI"/>
              </a:rPr>
              <a:t>10/63</a:t>
            </a:r>
            <a:endParaRPr sz="1015" kern="0" dirty="0">
              <a:solidFill>
                <a:sysClr val="windowText" lastClr="000000"/>
              </a:solidFill>
              <a:latin typeface="Segoe UI"/>
              <a:cs typeface="Segoe UI"/>
            </a:endParaRPr>
          </a:p>
        </p:txBody>
      </p:sp>
      <p:sp>
        <p:nvSpPr>
          <p:cNvPr id="36" name="object 36"/>
          <p:cNvSpPr txBox="1"/>
          <p:nvPr/>
        </p:nvSpPr>
        <p:spPr>
          <a:xfrm>
            <a:off x="4171405" y="2662315"/>
            <a:ext cx="352985" cy="168078"/>
          </a:xfrm>
          <a:prstGeom prst="rect">
            <a:avLst/>
          </a:prstGeom>
        </p:spPr>
        <p:txBody>
          <a:bodyPr vert="horz" wrap="square" lIns="0" tIns="11766" rIns="0" bIns="0" rtlCol="0">
            <a:spAutoFit/>
          </a:bodyPr>
          <a:lstStyle/>
          <a:p>
            <a:pPr marL="11206" defTabSz="806867">
              <a:spcBef>
                <a:spcPts val="93"/>
              </a:spcBef>
            </a:pPr>
            <a:r>
              <a:rPr sz="1015" kern="0" spc="-9" dirty="0">
                <a:solidFill>
                  <a:srgbClr val="231F20"/>
                </a:solidFill>
                <a:latin typeface="Segoe UI"/>
                <a:cs typeface="Segoe UI"/>
              </a:rPr>
              <a:t>10/50</a:t>
            </a:r>
            <a:endParaRPr sz="1015" kern="0" dirty="0">
              <a:solidFill>
                <a:sysClr val="windowText" lastClr="000000"/>
              </a:solidFill>
              <a:latin typeface="Segoe UI"/>
              <a:cs typeface="Segoe UI"/>
            </a:endParaRPr>
          </a:p>
        </p:txBody>
      </p:sp>
      <p:sp>
        <p:nvSpPr>
          <p:cNvPr id="37" name="object 37"/>
          <p:cNvSpPr txBox="1"/>
          <p:nvPr/>
        </p:nvSpPr>
        <p:spPr>
          <a:xfrm>
            <a:off x="7865319" y="964950"/>
            <a:ext cx="809065" cy="324274"/>
          </a:xfrm>
          <a:prstGeom prst="rect">
            <a:avLst/>
          </a:prstGeom>
        </p:spPr>
        <p:txBody>
          <a:bodyPr vert="horz" wrap="square" lIns="0" tIns="11766" rIns="0" bIns="0" rtlCol="0">
            <a:spAutoFit/>
          </a:bodyPr>
          <a:lstStyle/>
          <a:p>
            <a:pPr marL="11206" marR="4483" defTabSz="806867">
              <a:spcBef>
                <a:spcPts val="93"/>
              </a:spcBef>
            </a:pPr>
            <a:r>
              <a:rPr sz="1015" b="1" kern="0" spc="-9" dirty="0">
                <a:solidFill>
                  <a:srgbClr val="231F20"/>
                </a:solidFill>
                <a:latin typeface="Segoe UI"/>
                <a:cs typeface="Segoe UI"/>
              </a:rPr>
              <a:t>EQUIVALENT </a:t>
            </a:r>
            <a:r>
              <a:rPr sz="1015" b="1" kern="0" dirty="0">
                <a:solidFill>
                  <a:srgbClr val="231F20"/>
                </a:solidFill>
                <a:latin typeface="Segoe UI"/>
                <a:cs typeface="Segoe UI"/>
              </a:rPr>
              <a:t>20</a:t>
            </a:r>
            <a:r>
              <a:rPr sz="1015" b="1" kern="0" spc="-9" dirty="0">
                <a:solidFill>
                  <a:srgbClr val="231F20"/>
                </a:solidFill>
                <a:latin typeface="Segoe UI"/>
                <a:cs typeface="Segoe UI"/>
              </a:rPr>
              <a:t> </a:t>
            </a:r>
            <a:r>
              <a:rPr sz="1015" b="1" kern="0" spc="-18" dirty="0">
                <a:solidFill>
                  <a:srgbClr val="231F20"/>
                </a:solidFill>
                <a:latin typeface="Segoe UI"/>
                <a:cs typeface="Segoe UI"/>
              </a:rPr>
              <a:t>FOOT</a:t>
            </a:r>
            <a:endParaRPr sz="1015" kern="0" dirty="0">
              <a:solidFill>
                <a:sysClr val="windowText" lastClr="000000"/>
              </a:solidFill>
              <a:latin typeface="Segoe UI"/>
              <a:cs typeface="Segoe UI"/>
            </a:endParaRPr>
          </a:p>
        </p:txBody>
      </p:sp>
      <p:sp>
        <p:nvSpPr>
          <p:cNvPr id="38" name="object 38"/>
          <p:cNvSpPr txBox="1"/>
          <p:nvPr/>
        </p:nvSpPr>
        <p:spPr>
          <a:xfrm>
            <a:off x="7865319" y="1919094"/>
            <a:ext cx="423022" cy="168078"/>
          </a:xfrm>
          <a:prstGeom prst="rect">
            <a:avLst/>
          </a:prstGeom>
        </p:spPr>
        <p:txBody>
          <a:bodyPr vert="horz" wrap="square" lIns="0" tIns="11766" rIns="0" bIns="0" rtlCol="0">
            <a:spAutoFit/>
          </a:bodyPr>
          <a:lstStyle/>
          <a:p>
            <a:pPr marL="11206" defTabSz="806867">
              <a:spcBef>
                <a:spcPts val="93"/>
              </a:spcBef>
            </a:pPr>
            <a:r>
              <a:rPr sz="1015" kern="0" spc="-9" dirty="0">
                <a:solidFill>
                  <a:srgbClr val="231F20"/>
                </a:solidFill>
                <a:latin typeface="Segoe UI"/>
                <a:cs typeface="Segoe UI"/>
              </a:rPr>
              <a:t>20/125</a:t>
            </a:r>
            <a:endParaRPr sz="1015" kern="0" dirty="0">
              <a:solidFill>
                <a:sysClr val="windowText" lastClr="000000"/>
              </a:solidFill>
              <a:latin typeface="Segoe UI"/>
              <a:cs typeface="Segoe UI"/>
            </a:endParaRPr>
          </a:p>
        </p:txBody>
      </p:sp>
      <p:sp>
        <p:nvSpPr>
          <p:cNvPr id="39" name="object 39"/>
          <p:cNvSpPr txBox="1"/>
          <p:nvPr/>
        </p:nvSpPr>
        <p:spPr>
          <a:xfrm>
            <a:off x="7865319" y="2662315"/>
            <a:ext cx="423022" cy="168078"/>
          </a:xfrm>
          <a:prstGeom prst="rect">
            <a:avLst/>
          </a:prstGeom>
        </p:spPr>
        <p:txBody>
          <a:bodyPr vert="horz" wrap="square" lIns="0" tIns="11766" rIns="0" bIns="0" rtlCol="0">
            <a:spAutoFit/>
          </a:bodyPr>
          <a:lstStyle/>
          <a:p>
            <a:pPr marL="11206" defTabSz="806867">
              <a:spcBef>
                <a:spcPts val="93"/>
              </a:spcBef>
            </a:pPr>
            <a:r>
              <a:rPr sz="1015" kern="0" spc="-9" dirty="0">
                <a:solidFill>
                  <a:srgbClr val="231F20"/>
                </a:solidFill>
                <a:latin typeface="Segoe UI"/>
                <a:cs typeface="Segoe UI"/>
              </a:rPr>
              <a:t>20/100</a:t>
            </a:r>
            <a:endParaRPr sz="1015" kern="0" dirty="0">
              <a:solidFill>
                <a:sysClr val="windowText" lastClr="000000"/>
              </a:solidFill>
              <a:latin typeface="Segoe UI"/>
              <a:cs typeface="Segoe UI"/>
            </a:endParaRPr>
          </a:p>
        </p:txBody>
      </p:sp>
      <p:graphicFrame>
        <p:nvGraphicFramePr>
          <p:cNvPr id="40" name="object 40"/>
          <p:cNvGraphicFramePr>
            <a:graphicFrameLocks noGrp="1"/>
          </p:cNvGraphicFramePr>
          <p:nvPr/>
        </p:nvGraphicFramePr>
        <p:xfrm>
          <a:off x="3899729" y="3051874"/>
          <a:ext cx="4943149" cy="2782163"/>
        </p:xfrm>
        <a:graphic>
          <a:graphicData uri="http://schemas.openxmlformats.org/drawingml/2006/table">
            <a:tbl>
              <a:tblPr firstRow="1" bandRow="1">
                <a:tableStyleId>{2D5ABB26-0587-4C30-8999-92F81FD0307C}</a:tableStyleId>
              </a:tblPr>
              <a:tblGrid>
                <a:gridCol w="2330786">
                  <a:extLst>
                    <a:ext uri="{9D8B030D-6E8A-4147-A177-3AD203B41FA5}">
                      <a16:colId xmlns:a16="http://schemas.microsoft.com/office/drawing/2014/main" val="20000"/>
                    </a:ext>
                  </a:extLst>
                </a:gridCol>
                <a:gridCol w="2383927">
                  <a:extLst>
                    <a:ext uri="{9D8B030D-6E8A-4147-A177-3AD203B41FA5}">
                      <a16:colId xmlns:a16="http://schemas.microsoft.com/office/drawing/2014/main" val="20001"/>
                    </a:ext>
                  </a:extLst>
                </a:gridCol>
                <a:gridCol w="228436">
                  <a:extLst>
                    <a:ext uri="{9D8B030D-6E8A-4147-A177-3AD203B41FA5}">
                      <a16:colId xmlns:a16="http://schemas.microsoft.com/office/drawing/2014/main" val="20002"/>
                    </a:ext>
                  </a:extLst>
                </a:gridCol>
              </a:tblGrid>
              <a:tr h="444874">
                <a:tc>
                  <a:txBody>
                    <a:bodyPr/>
                    <a:lstStyle/>
                    <a:p>
                      <a:pPr>
                        <a:lnSpc>
                          <a:spcPct val="100000"/>
                        </a:lnSpc>
                        <a:spcBef>
                          <a:spcPts val="15"/>
                        </a:spcBef>
                      </a:pPr>
                      <a:endParaRPr sz="1500" dirty="0">
                        <a:latin typeface="Times New Roman"/>
                        <a:cs typeface="Times New Roman"/>
                      </a:endParaRPr>
                    </a:p>
                    <a:p>
                      <a:pPr marR="1898014" algn="r">
                        <a:lnSpc>
                          <a:spcPct val="100000"/>
                        </a:lnSpc>
                      </a:pPr>
                      <a:r>
                        <a:rPr sz="1000" spc="-10" dirty="0">
                          <a:solidFill>
                            <a:srgbClr val="231F20"/>
                          </a:solidFill>
                          <a:latin typeface="Segoe UI"/>
                          <a:cs typeface="Segoe UI"/>
                        </a:rPr>
                        <a:t>10/40</a:t>
                      </a:r>
                      <a:endParaRPr sz="1000" dirty="0">
                        <a:latin typeface="Segoe UI"/>
                        <a:cs typeface="Segoe UI"/>
                      </a:endParaRPr>
                    </a:p>
                  </a:txBody>
                  <a:tcPr marL="0" marR="0" marT="1681" marB="0"/>
                </a:tc>
                <a:tc>
                  <a:txBody>
                    <a:bodyPr/>
                    <a:lstStyle/>
                    <a:p>
                      <a:pPr>
                        <a:lnSpc>
                          <a:spcPct val="100000"/>
                        </a:lnSpc>
                        <a:spcBef>
                          <a:spcPts val="15"/>
                        </a:spcBef>
                      </a:pPr>
                      <a:endParaRPr sz="1500" dirty="0">
                        <a:latin typeface="Times New Roman"/>
                        <a:cs typeface="Times New Roman"/>
                      </a:endParaRPr>
                    </a:p>
                    <a:p>
                      <a:pPr marL="1905635">
                        <a:lnSpc>
                          <a:spcPct val="100000"/>
                        </a:lnSpc>
                      </a:pPr>
                      <a:r>
                        <a:rPr sz="1000" spc="-10" dirty="0">
                          <a:solidFill>
                            <a:srgbClr val="231F20"/>
                          </a:solidFill>
                          <a:latin typeface="Segoe UI"/>
                          <a:cs typeface="Segoe UI"/>
                        </a:rPr>
                        <a:t>20/80</a:t>
                      </a:r>
                      <a:endParaRPr sz="1000" dirty="0">
                        <a:latin typeface="Segoe UI"/>
                        <a:cs typeface="Segoe UI"/>
                      </a:endParaRPr>
                    </a:p>
                  </a:txBody>
                  <a:tcPr marL="0" marR="0" marT="1681"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0"/>
                  </a:ext>
                </a:extLst>
              </a:tr>
              <a:tr h="349063">
                <a:tc>
                  <a:txBody>
                    <a:bodyPr/>
                    <a:lstStyle/>
                    <a:p>
                      <a:pPr marR="1898014" algn="r">
                        <a:lnSpc>
                          <a:spcPct val="100000"/>
                        </a:lnSpc>
                        <a:spcBef>
                          <a:spcPts val="600"/>
                        </a:spcBef>
                      </a:pPr>
                      <a:r>
                        <a:rPr sz="1000" spc="-10" dirty="0">
                          <a:solidFill>
                            <a:srgbClr val="231F20"/>
                          </a:solidFill>
                          <a:latin typeface="Segoe UI"/>
                          <a:cs typeface="Segoe UI"/>
                        </a:rPr>
                        <a:t>10/32</a:t>
                      </a:r>
                      <a:endParaRPr sz="1000" dirty="0">
                        <a:latin typeface="Segoe UI"/>
                        <a:cs typeface="Segoe UI"/>
                      </a:endParaRPr>
                    </a:p>
                  </a:txBody>
                  <a:tcPr marL="0" marR="0" marT="67235" marB="0"/>
                </a:tc>
                <a:tc>
                  <a:txBody>
                    <a:bodyPr/>
                    <a:lstStyle/>
                    <a:p>
                      <a:pPr marL="1905635">
                        <a:lnSpc>
                          <a:spcPct val="100000"/>
                        </a:lnSpc>
                        <a:spcBef>
                          <a:spcPts val="600"/>
                        </a:spcBef>
                      </a:pPr>
                      <a:r>
                        <a:rPr sz="1000" spc="-10" dirty="0">
                          <a:solidFill>
                            <a:srgbClr val="231F20"/>
                          </a:solidFill>
                          <a:latin typeface="Segoe UI"/>
                          <a:cs typeface="Segoe UI"/>
                        </a:rPr>
                        <a:t>20/63</a:t>
                      </a:r>
                      <a:endParaRPr sz="1000" dirty="0">
                        <a:latin typeface="Segoe UI"/>
                        <a:cs typeface="Segoe UI"/>
                      </a:endParaRPr>
                    </a:p>
                  </a:txBody>
                  <a:tcPr marL="0" marR="0" marT="67235"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1"/>
                  </a:ext>
                </a:extLst>
              </a:tr>
              <a:tr h="353546">
                <a:tc>
                  <a:txBody>
                    <a:bodyPr/>
                    <a:lstStyle/>
                    <a:p>
                      <a:pPr marR="1898014" algn="r">
                        <a:lnSpc>
                          <a:spcPct val="100000"/>
                        </a:lnSpc>
                        <a:spcBef>
                          <a:spcPts val="1175"/>
                        </a:spcBef>
                      </a:pPr>
                      <a:r>
                        <a:rPr sz="1000" spc="-10" dirty="0">
                          <a:solidFill>
                            <a:srgbClr val="231F20"/>
                          </a:solidFill>
                          <a:latin typeface="Segoe UI"/>
                          <a:cs typeface="Segoe UI"/>
                        </a:rPr>
                        <a:t>10/25</a:t>
                      </a:r>
                      <a:endParaRPr sz="1000" dirty="0">
                        <a:latin typeface="Segoe UI"/>
                        <a:cs typeface="Segoe UI"/>
                      </a:endParaRPr>
                    </a:p>
                  </a:txBody>
                  <a:tcPr marL="0" marR="0" marT="131669" marB="0"/>
                </a:tc>
                <a:tc>
                  <a:txBody>
                    <a:bodyPr/>
                    <a:lstStyle/>
                    <a:p>
                      <a:pPr marL="1905635">
                        <a:lnSpc>
                          <a:spcPct val="100000"/>
                        </a:lnSpc>
                        <a:spcBef>
                          <a:spcPts val="1175"/>
                        </a:spcBef>
                      </a:pPr>
                      <a:r>
                        <a:rPr sz="1000" spc="-10" dirty="0">
                          <a:solidFill>
                            <a:srgbClr val="231F20"/>
                          </a:solidFill>
                          <a:latin typeface="Segoe UI"/>
                          <a:cs typeface="Segoe UI"/>
                        </a:rPr>
                        <a:t>20/50</a:t>
                      </a:r>
                      <a:endParaRPr sz="1000" dirty="0">
                        <a:latin typeface="Segoe UI"/>
                        <a:cs typeface="Segoe UI"/>
                      </a:endParaRPr>
                    </a:p>
                  </a:txBody>
                  <a:tcPr marL="0" marR="0" marT="131669"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2"/>
                  </a:ext>
                </a:extLst>
              </a:tr>
              <a:tr h="275665">
                <a:tc>
                  <a:txBody>
                    <a:bodyPr/>
                    <a:lstStyle/>
                    <a:p>
                      <a:pPr marR="1898014" algn="r">
                        <a:lnSpc>
                          <a:spcPct val="100000"/>
                        </a:lnSpc>
                        <a:spcBef>
                          <a:spcPts val="640"/>
                        </a:spcBef>
                      </a:pPr>
                      <a:r>
                        <a:rPr sz="1000" spc="-10" dirty="0">
                          <a:solidFill>
                            <a:srgbClr val="231F20"/>
                          </a:solidFill>
                          <a:latin typeface="Segoe UI"/>
                          <a:cs typeface="Segoe UI"/>
                        </a:rPr>
                        <a:t>10/20</a:t>
                      </a:r>
                      <a:endParaRPr sz="1000" dirty="0">
                        <a:latin typeface="Segoe UI"/>
                        <a:cs typeface="Segoe UI"/>
                      </a:endParaRPr>
                    </a:p>
                  </a:txBody>
                  <a:tcPr marL="0" marR="0" marT="71718" marB="0"/>
                </a:tc>
                <a:tc>
                  <a:txBody>
                    <a:bodyPr/>
                    <a:lstStyle/>
                    <a:p>
                      <a:pPr marL="1905635">
                        <a:lnSpc>
                          <a:spcPct val="100000"/>
                        </a:lnSpc>
                        <a:spcBef>
                          <a:spcPts val="640"/>
                        </a:spcBef>
                      </a:pPr>
                      <a:r>
                        <a:rPr sz="1000" spc="-10" dirty="0">
                          <a:solidFill>
                            <a:srgbClr val="231F20"/>
                          </a:solidFill>
                          <a:latin typeface="Segoe UI"/>
                          <a:cs typeface="Segoe UI"/>
                        </a:rPr>
                        <a:t>20/40</a:t>
                      </a:r>
                      <a:endParaRPr sz="1000" dirty="0">
                        <a:latin typeface="Segoe UI"/>
                        <a:cs typeface="Segoe UI"/>
                      </a:endParaRPr>
                    </a:p>
                  </a:txBody>
                  <a:tcPr marL="0" marR="0" marT="71718"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3"/>
                  </a:ext>
                </a:extLst>
              </a:tr>
              <a:tr h="233643">
                <a:tc>
                  <a:txBody>
                    <a:bodyPr/>
                    <a:lstStyle/>
                    <a:p>
                      <a:pPr marR="1898014" algn="r">
                        <a:lnSpc>
                          <a:spcPct val="100000"/>
                        </a:lnSpc>
                        <a:spcBef>
                          <a:spcPts val="475"/>
                        </a:spcBef>
                      </a:pPr>
                      <a:r>
                        <a:rPr sz="1000" spc="-10" dirty="0">
                          <a:solidFill>
                            <a:srgbClr val="231F20"/>
                          </a:solidFill>
                          <a:latin typeface="Segoe UI"/>
                          <a:cs typeface="Segoe UI"/>
                        </a:rPr>
                        <a:t>10/16</a:t>
                      </a:r>
                      <a:endParaRPr sz="1000" dirty="0">
                        <a:latin typeface="Segoe UI"/>
                        <a:cs typeface="Segoe UI"/>
                      </a:endParaRPr>
                    </a:p>
                  </a:txBody>
                  <a:tcPr marL="0" marR="0" marT="53228" marB="0"/>
                </a:tc>
                <a:tc>
                  <a:txBody>
                    <a:bodyPr/>
                    <a:lstStyle/>
                    <a:p>
                      <a:pPr marL="1905635">
                        <a:lnSpc>
                          <a:spcPct val="100000"/>
                        </a:lnSpc>
                        <a:spcBef>
                          <a:spcPts val="475"/>
                        </a:spcBef>
                      </a:pPr>
                      <a:r>
                        <a:rPr sz="1000" spc="-10" dirty="0">
                          <a:solidFill>
                            <a:srgbClr val="231F20"/>
                          </a:solidFill>
                          <a:latin typeface="Segoe UI"/>
                          <a:cs typeface="Segoe UI"/>
                        </a:rPr>
                        <a:t>20/32</a:t>
                      </a:r>
                      <a:endParaRPr sz="1000" dirty="0">
                        <a:latin typeface="Segoe UI"/>
                        <a:cs typeface="Segoe UI"/>
                      </a:endParaRPr>
                    </a:p>
                  </a:txBody>
                  <a:tcPr marL="0" marR="0" marT="53228"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4"/>
                  </a:ext>
                </a:extLst>
              </a:tr>
              <a:tr h="191621">
                <a:tc>
                  <a:txBody>
                    <a:bodyPr/>
                    <a:lstStyle/>
                    <a:p>
                      <a:pPr marR="1898014" algn="r">
                        <a:lnSpc>
                          <a:spcPts val="1340"/>
                        </a:lnSpc>
                        <a:spcBef>
                          <a:spcPts val="270"/>
                        </a:spcBef>
                      </a:pPr>
                      <a:r>
                        <a:rPr sz="1000" spc="-10" dirty="0">
                          <a:solidFill>
                            <a:srgbClr val="231F20"/>
                          </a:solidFill>
                          <a:latin typeface="Segoe UI"/>
                          <a:cs typeface="Segoe UI"/>
                        </a:rPr>
                        <a:t>10/12.5</a:t>
                      </a:r>
                      <a:endParaRPr sz="1000" dirty="0">
                        <a:latin typeface="Segoe UI"/>
                        <a:cs typeface="Segoe UI"/>
                      </a:endParaRPr>
                    </a:p>
                  </a:txBody>
                  <a:tcPr marL="0" marR="0" marT="30256" marB="0"/>
                </a:tc>
                <a:tc>
                  <a:txBody>
                    <a:bodyPr/>
                    <a:lstStyle/>
                    <a:p>
                      <a:pPr marL="1905635">
                        <a:lnSpc>
                          <a:spcPts val="1340"/>
                        </a:lnSpc>
                        <a:spcBef>
                          <a:spcPts val="270"/>
                        </a:spcBef>
                      </a:pPr>
                      <a:r>
                        <a:rPr sz="1000" spc="-10" dirty="0">
                          <a:solidFill>
                            <a:srgbClr val="231F20"/>
                          </a:solidFill>
                          <a:latin typeface="Segoe UI"/>
                          <a:cs typeface="Segoe UI"/>
                        </a:rPr>
                        <a:t>20/25</a:t>
                      </a:r>
                      <a:endParaRPr sz="1000" dirty="0">
                        <a:latin typeface="Segoe UI"/>
                        <a:cs typeface="Segoe UI"/>
                      </a:endParaRPr>
                    </a:p>
                  </a:txBody>
                  <a:tcPr marL="0" marR="0" marT="30256"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5"/>
                  </a:ext>
                </a:extLst>
              </a:tr>
              <a:tr h="164166">
                <a:tc>
                  <a:txBody>
                    <a:bodyPr/>
                    <a:lstStyle/>
                    <a:p>
                      <a:pPr marR="1898014" algn="r">
                        <a:lnSpc>
                          <a:spcPts val="1265"/>
                        </a:lnSpc>
                        <a:spcBef>
                          <a:spcPts val="100"/>
                        </a:spcBef>
                      </a:pPr>
                      <a:r>
                        <a:rPr sz="1000" spc="-10" dirty="0">
                          <a:solidFill>
                            <a:srgbClr val="231F20"/>
                          </a:solidFill>
                          <a:latin typeface="Segoe UI"/>
                          <a:cs typeface="Segoe UI"/>
                        </a:rPr>
                        <a:t>10/10</a:t>
                      </a:r>
                      <a:endParaRPr sz="1000" dirty="0">
                        <a:latin typeface="Segoe UI"/>
                        <a:cs typeface="Segoe UI"/>
                      </a:endParaRPr>
                    </a:p>
                  </a:txBody>
                  <a:tcPr marL="0" marR="0" marT="11206" marB="0"/>
                </a:tc>
                <a:tc>
                  <a:txBody>
                    <a:bodyPr/>
                    <a:lstStyle/>
                    <a:p>
                      <a:pPr marL="1905635">
                        <a:lnSpc>
                          <a:spcPts val="1265"/>
                        </a:lnSpc>
                        <a:spcBef>
                          <a:spcPts val="100"/>
                        </a:spcBef>
                      </a:pPr>
                      <a:r>
                        <a:rPr sz="1000" spc="-10" dirty="0">
                          <a:solidFill>
                            <a:srgbClr val="231F20"/>
                          </a:solidFill>
                          <a:latin typeface="Segoe UI"/>
                          <a:cs typeface="Segoe UI"/>
                        </a:rPr>
                        <a:t>20/20</a:t>
                      </a:r>
                      <a:endParaRPr sz="1000" dirty="0">
                        <a:latin typeface="Segoe UI"/>
                        <a:cs typeface="Segoe UI"/>
                      </a:endParaRPr>
                    </a:p>
                  </a:txBody>
                  <a:tcPr marL="0" marR="0" marT="11206"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6"/>
                  </a:ext>
                </a:extLst>
              </a:tr>
              <a:tr h="155201">
                <a:tc>
                  <a:txBody>
                    <a:bodyPr/>
                    <a:lstStyle/>
                    <a:p>
                      <a:pPr marR="1898014" algn="r">
                        <a:lnSpc>
                          <a:spcPts val="1265"/>
                        </a:lnSpc>
                        <a:spcBef>
                          <a:spcPts val="20"/>
                        </a:spcBef>
                      </a:pPr>
                      <a:r>
                        <a:rPr sz="1000" spc="-20" dirty="0">
                          <a:solidFill>
                            <a:srgbClr val="231F20"/>
                          </a:solidFill>
                          <a:latin typeface="Segoe UI"/>
                          <a:cs typeface="Segoe UI"/>
                        </a:rPr>
                        <a:t>10/8</a:t>
                      </a:r>
                      <a:endParaRPr sz="1000" dirty="0">
                        <a:latin typeface="Segoe UI"/>
                        <a:cs typeface="Segoe UI"/>
                      </a:endParaRPr>
                    </a:p>
                  </a:txBody>
                  <a:tcPr marL="0" marR="0" marT="2241" marB="0"/>
                </a:tc>
                <a:tc>
                  <a:txBody>
                    <a:bodyPr/>
                    <a:lstStyle/>
                    <a:p>
                      <a:pPr marL="1905635">
                        <a:lnSpc>
                          <a:spcPts val="1265"/>
                        </a:lnSpc>
                        <a:spcBef>
                          <a:spcPts val="20"/>
                        </a:spcBef>
                      </a:pPr>
                      <a:r>
                        <a:rPr sz="1000" spc="-10" dirty="0">
                          <a:solidFill>
                            <a:srgbClr val="231F20"/>
                          </a:solidFill>
                          <a:latin typeface="Segoe UI"/>
                          <a:cs typeface="Segoe UI"/>
                        </a:rPr>
                        <a:t>20/16</a:t>
                      </a:r>
                      <a:endParaRPr sz="1000" dirty="0">
                        <a:latin typeface="Segoe UI"/>
                        <a:cs typeface="Segoe UI"/>
                      </a:endParaRPr>
                    </a:p>
                  </a:txBody>
                  <a:tcPr marL="0" marR="0" marT="2241"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7"/>
                  </a:ext>
                </a:extLst>
              </a:tr>
              <a:tr h="155201">
                <a:tc>
                  <a:txBody>
                    <a:bodyPr/>
                    <a:lstStyle/>
                    <a:p>
                      <a:pPr marR="1898014" algn="r">
                        <a:lnSpc>
                          <a:spcPts val="1265"/>
                        </a:lnSpc>
                        <a:spcBef>
                          <a:spcPts val="20"/>
                        </a:spcBef>
                      </a:pPr>
                      <a:r>
                        <a:rPr sz="1000" spc="-10" dirty="0">
                          <a:solidFill>
                            <a:srgbClr val="231F20"/>
                          </a:solidFill>
                          <a:latin typeface="Segoe UI"/>
                          <a:cs typeface="Segoe UI"/>
                        </a:rPr>
                        <a:t>10/6.3</a:t>
                      </a:r>
                      <a:endParaRPr sz="1000" dirty="0">
                        <a:latin typeface="Segoe UI"/>
                        <a:cs typeface="Segoe UI"/>
                      </a:endParaRPr>
                    </a:p>
                  </a:txBody>
                  <a:tcPr marL="0" marR="0" marT="2241" marB="0"/>
                </a:tc>
                <a:tc>
                  <a:txBody>
                    <a:bodyPr/>
                    <a:lstStyle/>
                    <a:p>
                      <a:pPr marL="1905635">
                        <a:lnSpc>
                          <a:spcPts val="1265"/>
                        </a:lnSpc>
                        <a:spcBef>
                          <a:spcPts val="20"/>
                        </a:spcBef>
                      </a:pPr>
                      <a:r>
                        <a:rPr sz="1000" spc="-10" dirty="0">
                          <a:solidFill>
                            <a:srgbClr val="231F20"/>
                          </a:solidFill>
                          <a:latin typeface="Segoe UI"/>
                          <a:cs typeface="Segoe UI"/>
                        </a:rPr>
                        <a:t>20/12.5</a:t>
                      </a:r>
                      <a:endParaRPr sz="1000" dirty="0">
                        <a:latin typeface="Segoe UI"/>
                        <a:cs typeface="Segoe UI"/>
                      </a:endParaRPr>
                    </a:p>
                  </a:txBody>
                  <a:tcPr marL="0" marR="0" marT="2241"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8"/>
                  </a:ext>
                </a:extLst>
              </a:tr>
              <a:tr h="155201">
                <a:tc>
                  <a:txBody>
                    <a:bodyPr/>
                    <a:lstStyle/>
                    <a:p>
                      <a:pPr marR="1898014" algn="r">
                        <a:lnSpc>
                          <a:spcPts val="1265"/>
                        </a:lnSpc>
                        <a:spcBef>
                          <a:spcPts val="20"/>
                        </a:spcBef>
                      </a:pPr>
                      <a:r>
                        <a:rPr sz="1000" spc="-20" dirty="0">
                          <a:solidFill>
                            <a:srgbClr val="231F20"/>
                          </a:solidFill>
                          <a:latin typeface="Segoe UI"/>
                          <a:cs typeface="Segoe UI"/>
                        </a:rPr>
                        <a:t>10/5</a:t>
                      </a:r>
                      <a:endParaRPr sz="1000" dirty="0">
                        <a:latin typeface="Segoe UI"/>
                        <a:cs typeface="Segoe UI"/>
                      </a:endParaRPr>
                    </a:p>
                  </a:txBody>
                  <a:tcPr marL="0" marR="0" marT="2241" marB="0"/>
                </a:tc>
                <a:tc>
                  <a:txBody>
                    <a:bodyPr/>
                    <a:lstStyle/>
                    <a:p>
                      <a:pPr marL="1905635">
                        <a:lnSpc>
                          <a:spcPts val="1265"/>
                        </a:lnSpc>
                        <a:spcBef>
                          <a:spcPts val="20"/>
                        </a:spcBef>
                      </a:pPr>
                      <a:r>
                        <a:rPr sz="1000" spc="-10" dirty="0">
                          <a:solidFill>
                            <a:srgbClr val="231F20"/>
                          </a:solidFill>
                          <a:latin typeface="Segoe UI"/>
                          <a:cs typeface="Segoe UI"/>
                        </a:rPr>
                        <a:t>20/10</a:t>
                      </a:r>
                      <a:endParaRPr sz="1000" dirty="0">
                        <a:latin typeface="Segoe UI"/>
                        <a:cs typeface="Segoe UI"/>
                      </a:endParaRPr>
                    </a:p>
                  </a:txBody>
                  <a:tcPr marL="0" marR="0" marT="2241"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9"/>
                  </a:ext>
                </a:extLst>
              </a:tr>
              <a:tr h="296396">
                <a:tc>
                  <a:txBody>
                    <a:bodyPr/>
                    <a:lstStyle/>
                    <a:p>
                      <a:pPr marR="1898014" algn="r">
                        <a:lnSpc>
                          <a:spcPct val="100000"/>
                        </a:lnSpc>
                        <a:spcBef>
                          <a:spcPts val="20"/>
                        </a:spcBef>
                      </a:pPr>
                      <a:r>
                        <a:rPr sz="1000" spc="-20" dirty="0">
                          <a:solidFill>
                            <a:srgbClr val="231F20"/>
                          </a:solidFill>
                          <a:latin typeface="Segoe UI"/>
                          <a:cs typeface="Segoe UI"/>
                        </a:rPr>
                        <a:t>10/4</a:t>
                      </a:r>
                      <a:endParaRPr sz="1000" dirty="0">
                        <a:latin typeface="Segoe UI"/>
                        <a:cs typeface="Segoe UI"/>
                      </a:endParaRPr>
                    </a:p>
                  </a:txBody>
                  <a:tcPr marL="0" marR="0" marT="2241" marB="0"/>
                </a:tc>
                <a:tc>
                  <a:txBody>
                    <a:bodyPr/>
                    <a:lstStyle/>
                    <a:p>
                      <a:pPr marL="1905635">
                        <a:lnSpc>
                          <a:spcPct val="100000"/>
                        </a:lnSpc>
                        <a:spcBef>
                          <a:spcPts val="20"/>
                        </a:spcBef>
                      </a:pPr>
                      <a:r>
                        <a:rPr sz="1000" spc="-20" dirty="0">
                          <a:solidFill>
                            <a:srgbClr val="231F20"/>
                          </a:solidFill>
                          <a:latin typeface="Segoe UI"/>
                          <a:cs typeface="Segoe UI"/>
                        </a:rPr>
                        <a:t>20/8</a:t>
                      </a:r>
                      <a:endParaRPr sz="1000" dirty="0">
                        <a:latin typeface="Segoe UI"/>
                        <a:cs typeface="Segoe UI"/>
                      </a:endParaRPr>
                    </a:p>
                  </a:txBody>
                  <a:tcPr marL="0" marR="0" marT="2241" marB="0"/>
                </a:tc>
                <a:tc>
                  <a:txBody>
                    <a:bodyPr/>
                    <a:lstStyle/>
                    <a:p>
                      <a:pPr>
                        <a:lnSpc>
                          <a:spcPct val="100000"/>
                        </a:lnSpc>
                        <a:spcBef>
                          <a:spcPts val="25"/>
                        </a:spcBef>
                      </a:pPr>
                      <a:endParaRPr sz="1200" dirty="0">
                        <a:latin typeface="Times New Roman"/>
                        <a:cs typeface="Times New Roman"/>
                      </a:endParaRPr>
                    </a:p>
                    <a:p>
                      <a:pPr marL="86995">
                        <a:lnSpc>
                          <a:spcPts val="969"/>
                        </a:lnSpc>
                      </a:pPr>
                      <a:r>
                        <a:rPr sz="800" spc="-25" dirty="0">
                          <a:solidFill>
                            <a:srgbClr val="57585A"/>
                          </a:solidFill>
                          <a:latin typeface="Segoe UI"/>
                          <a:cs typeface="Segoe UI"/>
                        </a:rPr>
                        <a:t>63</a:t>
                      </a:r>
                      <a:endParaRPr sz="800" dirty="0">
                        <a:latin typeface="Segoe UI"/>
                        <a:cs typeface="Segoe UI"/>
                      </a:endParaRPr>
                    </a:p>
                  </a:txBody>
                  <a:tcPr marL="0" marR="0" marT="2801" marB="0"/>
                </a:tc>
                <a:extLst>
                  <a:ext uri="{0D108BD9-81ED-4DB2-BD59-A6C34878D82A}">
                    <a16:rowId xmlns:a16="http://schemas.microsoft.com/office/drawing/2014/main" val="10010"/>
                  </a:ext>
                </a:extLst>
              </a:tr>
            </a:tbl>
          </a:graphicData>
        </a:graphic>
      </p:graphicFrame>
      <p:sp>
        <p:nvSpPr>
          <p:cNvPr id="41" name="object 41"/>
          <p:cNvSpPr txBox="1"/>
          <p:nvPr/>
        </p:nvSpPr>
        <p:spPr>
          <a:xfrm>
            <a:off x="1111382" y="5704792"/>
            <a:ext cx="399490" cy="112071"/>
          </a:xfrm>
          <a:prstGeom prst="rect">
            <a:avLst/>
          </a:prstGeom>
        </p:spPr>
        <p:txBody>
          <a:bodyPr vert="horz" wrap="square" lIns="0" tIns="10085" rIns="0" bIns="0" rtlCol="0">
            <a:spAutoFit/>
          </a:bodyPr>
          <a:lstStyle/>
          <a:p>
            <a:pPr marL="11206" defTabSz="806867">
              <a:spcBef>
                <a:spcPts val="79"/>
              </a:spcBef>
            </a:pPr>
            <a:r>
              <a:rPr sz="662" kern="0" spc="-9" dirty="0">
                <a:solidFill>
                  <a:srgbClr val="57585A"/>
                </a:solidFill>
                <a:latin typeface="Segoe UI"/>
                <a:cs typeface="Segoe UI"/>
              </a:rPr>
              <a:t>2/15/2024</a:t>
            </a:r>
            <a:endParaRPr sz="662" kern="0" dirty="0">
              <a:solidFill>
                <a:sysClr val="windowText" lastClr="000000"/>
              </a:solidFill>
              <a:latin typeface="Segoe UI"/>
              <a:cs typeface="Segoe UI"/>
            </a:endParaRPr>
          </a:p>
        </p:txBody>
      </p:sp>
      <p:sp>
        <p:nvSpPr>
          <p:cNvPr id="42" name="object 42"/>
          <p:cNvSpPr txBox="1"/>
          <p:nvPr/>
        </p:nvSpPr>
        <p:spPr>
          <a:xfrm>
            <a:off x="3006172" y="5654869"/>
            <a:ext cx="1002366" cy="213957"/>
          </a:xfrm>
          <a:prstGeom prst="rect">
            <a:avLst/>
          </a:prstGeom>
        </p:spPr>
        <p:txBody>
          <a:bodyPr vert="horz" wrap="square" lIns="0" tIns="10085" rIns="0" bIns="0" rtlCol="0">
            <a:spAutoFit/>
          </a:bodyPr>
          <a:lstStyle/>
          <a:p>
            <a:pPr marL="11206" marR="4483" defTabSz="806867">
              <a:spcBef>
                <a:spcPts val="79"/>
              </a:spcBef>
            </a:pPr>
            <a:r>
              <a:rPr sz="662" kern="0" dirty="0">
                <a:solidFill>
                  <a:srgbClr val="57585A"/>
                </a:solidFill>
                <a:latin typeface="Segoe UI"/>
                <a:cs typeface="Segoe UI"/>
              </a:rPr>
              <a:t>SCCPHD:</a:t>
            </a:r>
            <a:r>
              <a:rPr sz="662" kern="0" spc="-35" dirty="0">
                <a:solidFill>
                  <a:srgbClr val="57585A"/>
                </a:solidFill>
                <a:latin typeface="Segoe UI"/>
                <a:cs typeface="Segoe UI"/>
              </a:rPr>
              <a:t> </a:t>
            </a:r>
            <a:r>
              <a:rPr sz="662" kern="0" dirty="0">
                <a:solidFill>
                  <a:srgbClr val="57585A"/>
                </a:solidFill>
                <a:latin typeface="Segoe UI"/>
                <a:cs typeface="Segoe UI"/>
              </a:rPr>
              <a:t>CHDP</a:t>
            </a:r>
            <a:r>
              <a:rPr sz="662" kern="0" spc="-40" dirty="0">
                <a:solidFill>
                  <a:srgbClr val="57585A"/>
                </a:solidFill>
                <a:latin typeface="Segoe UI"/>
                <a:cs typeface="Segoe UI"/>
              </a:rPr>
              <a:t> </a:t>
            </a:r>
            <a:r>
              <a:rPr sz="662" kern="0" spc="-9" dirty="0">
                <a:solidFill>
                  <a:srgbClr val="57585A"/>
                </a:solidFill>
                <a:latin typeface="Segoe UI"/>
                <a:cs typeface="Segoe UI"/>
              </a:rPr>
              <a:t>PEDIATRIC</a:t>
            </a:r>
            <a:r>
              <a:rPr sz="662" kern="0" dirty="0">
                <a:solidFill>
                  <a:srgbClr val="57585A"/>
                </a:solidFill>
                <a:latin typeface="Segoe UI"/>
                <a:cs typeface="Segoe UI"/>
              </a:rPr>
              <a:t> VISION</a:t>
            </a:r>
            <a:r>
              <a:rPr sz="662" kern="0" spc="-40" dirty="0">
                <a:solidFill>
                  <a:srgbClr val="57585A"/>
                </a:solidFill>
                <a:latin typeface="Segoe UI"/>
                <a:cs typeface="Segoe UI"/>
              </a:rPr>
              <a:t> </a:t>
            </a:r>
            <a:r>
              <a:rPr sz="662" kern="0" spc="-9" dirty="0">
                <a:solidFill>
                  <a:srgbClr val="57585A"/>
                </a:solidFill>
                <a:latin typeface="Segoe UI"/>
                <a:cs typeface="Segoe UI"/>
              </a:rPr>
              <a:t>SCREENING</a:t>
            </a:r>
            <a:endParaRPr sz="662" kern="0" dirty="0">
              <a:solidFill>
                <a:sysClr val="windowText" lastClr="000000"/>
              </a:solidFill>
              <a:latin typeface="Segoe UI"/>
              <a:cs typeface="Segoe U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9A479E-13FD-5B1D-57DB-F8469D7B0F67}"/>
              </a:ext>
            </a:extLst>
          </p:cNvPr>
          <p:cNvPicPr>
            <a:picLocks noChangeAspect="1"/>
          </p:cNvPicPr>
          <p:nvPr/>
        </p:nvPicPr>
        <p:blipFill>
          <a:blip r:embed="rId3"/>
          <a:stretch>
            <a:fillRect/>
          </a:stretch>
        </p:blipFill>
        <p:spPr>
          <a:xfrm>
            <a:off x="3975553" y="791507"/>
            <a:ext cx="3250293" cy="2637493"/>
          </a:xfrm>
          <a:prstGeom prst="rect">
            <a:avLst/>
          </a:prstGeom>
        </p:spPr>
      </p:pic>
      <p:pic>
        <p:nvPicPr>
          <p:cNvPr id="3" name="Picture 2">
            <a:extLst>
              <a:ext uri="{FF2B5EF4-FFF2-40B4-BE49-F238E27FC236}">
                <a16:creationId xmlns:a16="http://schemas.microsoft.com/office/drawing/2014/main" id="{171F02EF-25E3-127C-ED5F-05494C7274FC}"/>
              </a:ext>
            </a:extLst>
          </p:cNvPr>
          <p:cNvPicPr>
            <a:picLocks noChangeAspect="1"/>
          </p:cNvPicPr>
          <p:nvPr/>
        </p:nvPicPr>
        <p:blipFill rotWithShape="1">
          <a:blip r:embed="rId4"/>
          <a:srcRect l="3899" t="30741" r="5084" b="43408"/>
          <a:stretch/>
        </p:blipFill>
        <p:spPr>
          <a:xfrm>
            <a:off x="2178627" y="3668280"/>
            <a:ext cx="7169725" cy="1496291"/>
          </a:xfrm>
          <a:prstGeom prst="rect">
            <a:avLst/>
          </a:prstGeom>
        </p:spPr>
      </p:pic>
    </p:spTree>
    <p:extLst>
      <p:ext uri="{BB962C8B-B14F-4D97-AF65-F5344CB8AC3E}">
        <p14:creationId xmlns:p14="http://schemas.microsoft.com/office/powerpoint/2010/main" val="297737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7301" y="233829"/>
            <a:ext cx="8921003" cy="732326"/>
          </a:xfrm>
          <a:prstGeom prst="rect">
            <a:avLst/>
          </a:prstGeom>
        </p:spPr>
        <p:txBody>
          <a:bodyPr vert="horz" wrap="square" lIns="0" tIns="176604" rIns="0" bIns="0" rtlCol="0">
            <a:spAutoFit/>
          </a:bodyPr>
          <a:lstStyle/>
          <a:p>
            <a:pPr marL="11206">
              <a:spcBef>
                <a:spcPts val="88"/>
              </a:spcBef>
            </a:pPr>
            <a:r>
              <a:rPr b="1" dirty="0">
                <a:solidFill>
                  <a:schemeClr val="accent5">
                    <a:lumMod val="75000"/>
                  </a:schemeClr>
                </a:solidFill>
              </a:rPr>
              <a:t>Why</a:t>
            </a:r>
            <a:r>
              <a:rPr b="1" spc="-185" dirty="0">
                <a:solidFill>
                  <a:schemeClr val="accent5">
                    <a:lumMod val="75000"/>
                  </a:schemeClr>
                </a:solidFill>
              </a:rPr>
              <a:t> </a:t>
            </a:r>
            <a:r>
              <a:rPr b="1" spc="-26" dirty="0">
                <a:solidFill>
                  <a:schemeClr val="accent5">
                    <a:lumMod val="75000"/>
                  </a:schemeClr>
                </a:solidFill>
              </a:rPr>
              <a:t>P</a:t>
            </a:r>
            <a:r>
              <a:rPr lang="en-US" b="1" spc="-26" dirty="0">
                <a:solidFill>
                  <a:schemeClr val="accent5">
                    <a:lumMod val="75000"/>
                  </a:schemeClr>
                </a:solidFill>
              </a:rPr>
              <a:t>er</a:t>
            </a:r>
            <a:r>
              <a:rPr b="1" spc="-26" dirty="0">
                <a:solidFill>
                  <a:schemeClr val="accent5">
                    <a:lumMod val="75000"/>
                  </a:schemeClr>
                </a:solidFill>
              </a:rPr>
              <a:t>form</a:t>
            </a:r>
            <a:r>
              <a:rPr b="1" spc="-176" dirty="0">
                <a:solidFill>
                  <a:schemeClr val="accent5">
                    <a:lumMod val="75000"/>
                  </a:schemeClr>
                </a:solidFill>
              </a:rPr>
              <a:t> </a:t>
            </a:r>
            <a:r>
              <a:rPr b="1" spc="-22" dirty="0">
                <a:solidFill>
                  <a:schemeClr val="accent5">
                    <a:lumMod val="75000"/>
                  </a:schemeClr>
                </a:solidFill>
              </a:rPr>
              <a:t>Vision</a:t>
            </a:r>
            <a:r>
              <a:rPr b="1" spc="-176" dirty="0">
                <a:solidFill>
                  <a:schemeClr val="accent5">
                    <a:lumMod val="75000"/>
                  </a:schemeClr>
                </a:solidFill>
              </a:rPr>
              <a:t> </a:t>
            </a:r>
            <a:r>
              <a:rPr b="1" spc="-35" dirty="0">
                <a:solidFill>
                  <a:schemeClr val="accent5">
                    <a:lumMod val="75000"/>
                  </a:schemeClr>
                </a:solidFill>
              </a:rPr>
              <a:t>Screening?</a:t>
            </a:r>
          </a:p>
        </p:txBody>
      </p:sp>
      <p:sp>
        <p:nvSpPr>
          <p:cNvPr id="4" name="object 4"/>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6</a:t>
            </a:fld>
            <a:endParaRPr kern="0" spc="-22" dirty="0">
              <a:solidFill>
                <a:prstClr val="white"/>
              </a:solidFill>
            </a:endParaRPr>
          </a:p>
        </p:txBody>
      </p:sp>
      <p:sp>
        <p:nvSpPr>
          <p:cNvPr id="5" name="object 5"/>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6" name="object 6"/>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757301" y="1083944"/>
            <a:ext cx="8633572" cy="3690155"/>
          </a:xfrm>
          <a:prstGeom prst="rect">
            <a:avLst/>
          </a:prstGeom>
        </p:spPr>
        <p:txBody>
          <a:bodyPr vert="horz" wrap="square" lIns="0" tIns="10646" rIns="0" bIns="0" rtlCol="0">
            <a:spAutoFit/>
          </a:bodyPr>
          <a:lstStyle/>
          <a:p>
            <a:pPr marL="293049" marR="4483" indent="-281843" defTabSz="806867">
              <a:spcBef>
                <a:spcPts val="84"/>
              </a:spcBef>
              <a:buClr>
                <a:srgbClr val="EF7E08"/>
              </a:buClr>
              <a:buFont typeface="Wingdings"/>
              <a:buChar char=""/>
              <a:tabLst>
                <a:tab pos="293049" algn="l"/>
                <a:tab pos="293610" algn="l"/>
              </a:tabLst>
            </a:pPr>
            <a:r>
              <a:rPr sz="2471" kern="0" dirty="0">
                <a:solidFill>
                  <a:sysClr val="windowText" lastClr="000000"/>
                </a:solidFill>
                <a:cs typeface="Segoe UI"/>
              </a:rPr>
              <a:t>Primary</a:t>
            </a:r>
            <a:r>
              <a:rPr sz="2471" kern="0" spc="-57" dirty="0">
                <a:solidFill>
                  <a:sysClr val="windowText" lastClr="000000"/>
                </a:solidFill>
                <a:cs typeface="Segoe UI"/>
              </a:rPr>
              <a:t> </a:t>
            </a:r>
            <a:r>
              <a:rPr sz="2471" kern="0" dirty="0">
                <a:solidFill>
                  <a:sysClr val="windowText" lastClr="000000"/>
                </a:solidFill>
                <a:cs typeface="Segoe UI"/>
              </a:rPr>
              <a:t>Care</a:t>
            </a:r>
            <a:r>
              <a:rPr sz="2471" kern="0" spc="-53" dirty="0">
                <a:solidFill>
                  <a:sysClr val="windowText" lastClr="000000"/>
                </a:solidFill>
                <a:cs typeface="Segoe UI"/>
              </a:rPr>
              <a:t> </a:t>
            </a:r>
            <a:r>
              <a:rPr sz="2471" kern="0" dirty="0">
                <a:solidFill>
                  <a:sysClr val="windowText" lastClr="000000"/>
                </a:solidFill>
                <a:cs typeface="Segoe UI"/>
              </a:rPr>
              <a:t>Clinicians</a:t>
            </a:r>
            <a:r>
              <a:rPr sz="2471" kern="0" spc="-53" dirty="0">
                <a:solidFill>
                  <a:sysClr val="windowText" lastClr="000000"/>
                </a:solidFill>
                <a:cs typeface="Segoe UI"/>
              </a:rPr>
              <a:t> </a:t>
            </a:r>
            <a:r>
              <a:rPr sz="2471" kern="0" dirty="0">
                <a:solidFill>
                  <a:sysClr val="windowText" lastClr="000000"/>
                </a:solidFill>
                <a:cs typeface="Segoe UI"/>
              </a:rPr>
              <a:t>and</a:t>
            </a:r>
            <a:r>
              <a:rPr sz="2471" kern="0" spc="-62" dirty="0">
                <a:solidFill>
                  <a:sysClr val="windowText" lastClr="000000"/>
                </a:solidFill>
                <a:cs typeface="Segoe UI"/>
              </a:rPr>
              <a:t> </a:t>
            </a:r>
            <a:r>
              <a:rPr sz="2471" kern="0" dirty="0">
                <a:solidFill>
                  <a:sysClr val="windowText" lastClr="000000"/>
                </a:solidFill>
                <a:cs typeface="Segoe UI"/>
              </a:rPr>
              <a:t>the</a:t>
            </a:r>
            <a:r>
              <a:rPr sz="2471" kern="0" spc="-57" dirty="0">
                <a:solidFill>
                  <a:sysClr val="windowText" lastClr="000000"/>
                </a:solidFill>
                <a:cs typeface="Segoe UI"/>
              </a:rPr>
              <a:t> </a:t>
            </a:r>
            <a:r>
              <a:rPr sz="2471" kern="0" dirty="0">
                <a:solidFill>
                  <a:sysClr val="windowText" lastClr="000000"/>
                </a:solidFill>
                <a:cs typeface="Segoe UI"/>
              </a:rPr>
              <a:t>medical</a:t>
            </a:r>
            <a:r>
              <a:rPr sz="2471" kern="0" spc="-62" dirty="0">
                <a:solidFill>
                  <a:sysClr val="windowText" lastClr="000000"/>
                </a:solidFill>
                <a:cs typeface="Segoe UI"/>
              </a:rPr>
              <a:t> </a:t>
            </a:r>
            <a:r>
              <a:rPr sz="2471" kern="0" dirty="0">
                <a:solidFill>
                  <a:sysClr val="windowText" lastClr="000000"/>
                </a:solidFill>
                <a:cs typeface="Segoe UI"/>
              </a:rPr>
              <a:t>staffs</a:t>
            </a:r>
            <a:r>
              <a:rPr sz="2471" kern="0" spc="-66" dirty="0">
                <a:solidFill>
                  <a:sysClr val="windowText" lastClr="000000"/>
                </a:solidFill>
                <a:cs typeface="Segoe UI"/>
              </a:rPr>
              <a:t> </a:t>
            </a:r>
            <a:r>
              <a:rPr sz="2471" kern="0" dirty="0">
                <a:solidFill>
                  <a:sysClr val="windowText" lastClr="000000"/>
                </a:solidFill>
                <a:cs typeface="Segoe UI"/>
              </a:rPr>
              <a:t>are</a:t>
            </a:r>
            <a:r>
              <a:rPr sz="2471" kern="0" spc="-66" dirty="0">
                <a:solidFill>
                  <a:sysClr val="windowText" lastClr="000000"/>
                </a:solidFill>
                <a:cs typeface="Segoe UI"/>
              </a:rPr>
              <a:t> </a:t>
            </a:r>
            <a:r>
              <a:rPr sz="2471" kern="0" dirty="0">
                <a:solidFill>
                  <a:sysClr val="windowText" lastClr="000000"/>
                </a:solidFill>
                <a:cs typeface="Segoe UI"/>
              </a:rPr>
              <a:t>first</a:t>
            </a:r>
            <a:r>
              <a:rPr sz="2471" kern="0" spc="-57" dirty="0">
                <a:solidFill>
                  <a:sysClr val="windowText" lastClr="000000"/>
                </a:solidFill>
                <a:cs typeface="Segoe UI"/>
              </a:rPr>
              <a:t> </a:t>
            </a:r>
            <a:r>
              <a:rPr sz="2471" kern="0" dirty="0">
                <a:solidFill>
                  <a:sysClr val="windowText" lastClr="000000"/>
                </a:solidFill>
                <a:cs typeface="Segoe UI"/>
              </a:rPr>
              <a:t>line</a:t>
            </a:r>
            <a:r>
              <a:rPr sz="2471" kern="0" spc="-57" dirty="0">
                <a:solidFill>
                  <a:sysClr val="windowText" lastClr="000000"/>
                </a:solidFill>
                <a:cs typeface="Segoe UI"/>
              </a:rPr>
              <a:t> </a:t>
            </a:r>
            <a:r>
              <a:rPr sz="2471" kern="0" spc="-22" dirty="0">
                <a:solidFill>
                  <a:sysClr val="windowText" lastClr="000000"/>
                </a:solidFill>
                <a:cs typeface="Segoe UI"/>
              </a:rPr>
              <a:t>of </a:t>
            </a:r>
            <a:r>
              <a:rPr sz="2471" kern="0" dirty="0">
                <a:solidFill>
                  <a:sysClr val="windowText" lastClr="000000"/>
                </a:solidFill>
                <a:cs typeface="Segoe UI"/>
              </a:rPr>
              <a:t>defense</a:t>
            </a:r>
            <a:r>
              <a:rPr sz="2471" kern="0" spc="-71" dirty="0">
                <a:solidFill>
                  <a:sysClr val="windowText" lastClr="000000"/>
                </a:solidFill>
                <a:cs typeface="Segoe UI"/>
              </a:rPr>
              <a:t> </a:t>
            </a:r>
            <a:r>
              <a:rPr sz="2471" kern="0" dirty="0">
                <a:solidFill>
                  <a:sysClr val="windowText" lastClr="000000"/>
                </a:solidFill>
                <a:cs typeface="Segoe UI"/>
              </a:rPr>
              <a:t>to</a:t>
            </a:r>
            <a:r>
              <a:rPr sz="2471" kern="0" spc="-79" dirty="0">
                <a:solidFill>
                  <a:sysClr val="windowText" lastClr="000000"/>
                </a:solidFill>
                <a:cs typeface="Segoe UI"/>
              </a:rPr>
              <a:t> </a:t>
            </a:r>
            <a:r>
              <a:rPr sz="2471" kern="0" dirty="0">
                <a:solidFill>
                  <a:sysClr val="windowText" lastClr="000000"/>
                </a:solidFill>
                <a:cs typeface="Segoe UI"/>
              </a:rPr>
              <a:t>detect</a:t>
            </a:r>
            <a:r>
              <a:rPr sz="2471" kern="0" spc="-66" dirty="0">
                <a:solidFill>
                  <a:sysClr val="windowText" lastClr="000000"/>
                </a:solidFill>
                <a:cs typeface="Segoe UI"/>
              </a:rPr>
              <a:t> </a:t>
            </a:r>
            <a:r>
              <a:rPr sz="2471" kern="0" spc="-9" dirty="0">
                <a:solidFill>
                  <a:sysClr val="windowText" lastClr="000000"/>
                </a:solidFill>
                <a:cs typeface="Segoe UI"/>
              </a:rPr>
              <a:t>refractive</a:t>
            </a:r>
            <a:r>
              <a:rPr sz="2471" kern="0" spc="-88" dirty="0">
                <a:solidFill>
                  <a:sysClr val="windowText" lastClr="000000"/>
                </a:solidFill>
                <a:cs typeface="Segoe UI"/>
              </a:rPr>
              <a:t> </a:t>
            </a:r>
            <a:r>
              <a:rPr sz="2471" kern="0" dirty="0">
                <a:solidFill>
                  <a:sysClr val="windowText" lastClr="000000"/>
                </a:solidFill>
                <a:cs typeface="Segoe UI"/>
              </a:rPr>
              <a:t>error</a:t>
            </a:r>
            <a:r>
              <a:rPr sz="2471" kern="0" spc="-79" dirty="0">
                <a:solidFill>
                  <a:sysClr val="windowText" lastClr="000000"/>
                </a:solidFill>
                <a:cs typeface="Segoe UI"/>
              </a:rPr>
              <a:t> </a:t>
            </a:r>
            <a:r>
              <a:rPr sz="2471" kern="0" dirty="0">
                <a:solidFill>
                  <a:sysClr val="windowText" lastClr="000000"/>
                </a:solidFill>
                <a:cs typeface="Segoe UI"/>
              </a:rPr>
              <a:t>in</a:t>
            </a:r>
            <a:r>
              <a:rPr sz="2471" kern="0" spc="-62" dirty="0">
                <a:solidFill>
                  <a:sysClr val="windowText" lastClr="000000"/>
                </a:solidFill>
                <a:cs typeface="Segoe UI"/>
              </a:rPr>
              <a:t> </a:t>
            </a:r>
            <a:r>
              <a:rPr sz="2471" kern="0" spc="-9" dirty="0">
                <a:solidFill>
                  <a:sysClr val="windowText" lastClr="000000"/>
                </a:solidFill>
                <a:cs typeface="Segoe UI"/>
              </a:rPr>
              <a:t>children.</a:t>
            </a:r>
            <a:endParaRPr sz="2471" kern="0" dirty="0">
              <a:solidFill>
                <a:sysClr val="windowText" lastClr="000000"/>
              </a:solidFill>
              <a:cs typeface="Segoe UI"/>
            </a:endParaRPr>
          </a:p>
          <a:p>
            <a:pPr marL="293049" indent="-281843" defTabSz="806867">
              <a:spcBef>
                <a:spcPts val="622"/>
              </a:spcBef>
              <a:buFont typeface="Wingdings"/>
              <a:buChar char=""/>
              <a:tabLst>
                <a:tab pos="293049" algn="l"/>
                <a:tab pos="293610" algn="l"/>
              </a:tabLst>
            </a:pPr>
            <a:r>
              <a:rPr sz="2471" b="1" kern="0" dirty="0">
                <a:solidFill>
                  <a:srgbClr val="EF7E08"/>
                </a:solidFill>
                <a:cs typeface="Segoe UI"/>
              </a:rPr>
              <a:t>Goal</a:t>
            </a:r>
            <a:r>
              <a:rPr sz="2471" kern="0" dirty="0">
                <a:solidFill>
                  <a:sysClr val="windowText" lastClr="000000"/>
                </a:solidFill>
                <a:cs typeface="Segoe UI"/>
              </a:rPr>
              <a:t>:</a:t>
            </a:r>
            <a:r>
              <a:rPr sz="2471" kern="0" spc="-93" dirty="0">
                <a:solidFill>
                  <a:sysClr val="windowText" lastClr="000000"/>
                </a:solidFill>
                <a:cs typeface="Segoe UI"/>
              </a:rPr>
              <a:t> </a:t>
            </a:r>
            <a:r>
              <a:rPr sz="2471" kern="0" dirty="0">
                <a:solidFill>
                  <a:sysClr val="windowText" lastClr="000000"/>
                </a:solidFill>
                <a:cs typeface="Segoe UI"/>
              </a:rPr>
              <a:t>Early</a:t>
            </a:r>
            <a:r>
              <a:rPr sz="2471" kern="0" spc="-106" dirty="0">
                <a:solidFill>
                  <a:sysClr val="windowText" lastClr="000000"/>
                </a:solidFill>
                <a:cs typeface="Segoe UI"/>
              </a:rPr>
              <a:t> </a:t>
            </a:r>
            <a:r>
              <a:rPr sz="2471" kern="0" dirty="0">
                <a:solidFill>
                  <a:sysClr val="windowText" lastClr="000000"/>
                </a:solidFill>
                <a:cs typeface="Segoe UI"/>
              </a:rPr>
              <a:t>detection</a:t>
            </a:r>
            <a:r>
              <a:rPr sz="2471" kern="0" spc="-101" dirty="0">
                <a:solidFill>
                  <a:sysClr val="windowText" lastClr="000000"/>
                </a:solidFill>
                <a:cs typeface="Segoe UI"/>
              </a:rPr>
              <a:t> </a:t>
            </a:r>
            <a:r>
              <a:rPr sz="2471" kern="0" dirty="0">
                <a:solidFill>
                  <a:sysClr val="windowText" lastClr="000000"/>
                </a:solidFill>
                <a:cs typeface="Segoe UI"/>
              </a:rPr>
              <a:t>of</a:t>
            </a:r>
            <a:r>
              <a:rPr sz="2471" kern="0" spc="-110" dirty="0">
                <a:solidFill>
                  <a:sysClr val="windowText" lastClr="000000"/>
                </a:solidFill>
                <a:cs typeface="Segoe UI"/>
              </a:rPr>
              <a:t> </a:t>
            </a:r>
            <a:r>
              <a:rPr sz="2471" kern="0" dirty="0">
                <a:solidFill>
                  <a:sysClr val="windowText" lastClr="000000"/>
                </a:solidFill>
                <a:cs typeface="Segoe UI"/>
              </a:rPr>
              <a:t>refractive</a:t>
            </a:r>
            <a:r>
              <a:rPr sz="2471" kern="0" spc="-119" dirty="0">
                <a:solidFill>
                  <a:sysClr val="windowText" lastClr="000000"/>
                </a:solidFill>
                <a:cs typeface="Segoe UI"/>
              </a:rPr>
              <a:t> </a:t>
            </a:r>
            <a:r>
              <a:rPr sz="2471" kern="0" spc="-9" dirty="0">
                <a:solidFill>
                  <a:sysClr val="windowText" lastClr="000000"/>
                </a:solidFill>
                <a:cs typeface="Segoe UI"/>
              </a:rPr>
              <a:t>error</a:t>
            </a:r>
            <a:endParaRPr sz="2471" kern="0" dirty="0">
              <a:solidFill>
                <a:sysClr val="windowText" lastClr="000000"/>
              </a:solidFill>
              <a:cs typeface="Segoe UI"/>
            </a:endParaRPr>
          </a:p>
          <a:p>
            <a:pPr marL="575453" lvl="1" indent="-242060" defTabSz="806867">
              <a:spcBef>
                <a:spcPts val="534"/>
              </a:spcBef>
              <a:buClr>
                <a:srgbClr val="B45F06"/>
              </a:buClr>
              <a:buFont typeface="Wingdings"/>
              <a:buChar char=""/>
              <a:tabLst>
                <a:tab pos="575453" algn="l"/>
                <a:tab pos="576013" algn="l"/>
              </a:tabLst>
            </a:pPr>
            <a:r>
              <a:rPr sz="2118" kern="0" dirty="0">
                <a:solidFill>
                  <a:sysClr val="windowText" lastClr="000000"/>
                </a:solidFill>
                <a:cs typeface="Segoe UI"/>
              </a:rPr>
              <a:t>Prevent</a:t>
            </a:r>
            <a:r>
              <a:rPr sz="2118" kern="0" spc="-31" dirty="0">
                <a:solidFill>
                  <a:sysClr val="windowText" lastClr="000000"/>
                </a:solidFill>
                <a:cs typeface="Segoe UI"/>
              </a:rPr>
              <a:t> </a:t>
            </a:r>
            <a:r>
              <a:rPr sz="2118" kern="0" dirty="0">
                <a:solidFill>
                  <a:sysClr val="windowText" lastClr="000000"/>
                </a:solidFill>
                <a:cs typeface="Segoe UI"/>
              </a:rPr>
              <a:t>Amblyopia –</a:t>
            </a:r>
            <a:r>
              <a:rPr sz="2118" kern="0" spc="-13" dirty="0">
                <a:solidFill>
                  <a:sysClr val="windowText" lastClr="000000"/>
                </a:solidFill>
                <a:cs typeface="Segoe UI"/>
              </a:rPr>
              <a:t> </a:t>
            </a:r>
            <a:r>
              <a:rPr sz="2118" kern="0" dirty="0">
                <a:solidFill>
                  <a:sysClr val="windowText" lastClr="000000"/>
                </a:solidFill>
                <a:cs typeface="Segoe UI"/>
              </a:rPr>
              <a:t>“lazy</a:t>
            </a:r>
            <a:r>
              <a:rPr sz="2118" kern="0" spc="-4" dirty="0">
                <a:solidFill>
                  <a:sysClr val="windowText" lastClr="000000"/>
                </a:solidFill>
                <a:cs typeface="Segoe UI"/>
              </a:rPr>
              <a:t> </a:t>
            </a:r>
            <a:r>
              <a:rPr sz="2118" kern="0" spc="-18" dirty="0">
                <a:solidFill>
                  <a:sysClr val="windowText" lastClr="000000"/>
                </a:solidFill>
                <a:cs typeface="Segoe UI"/>
              </a:rPr>
              <a:t>eye”</a:t>
            </a:r>
            <a:endParaRPr sz="2118"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sz="2118" kern="0" dirty="0">
                <a:solidFill>
                  <a:sysClr val="windowText" lastClr="000000"/>
                </a:solidFill>
                <a:cs typeface="Segoe UI"/>
              </a:rPr>
              <a:t>Allow</a:t>
            </a:r>
            <a:r>
              <a:rPr sz="2118" kern="0" spc="4" dirty="0">
                <a:solidFill>
                  <a:sysClr val="windowText" lastClr="000000"/>
                </a:solidFill>
                <a:cs typeface="Segoe UI"/>
              </a:rPr>
              <a:t> </a:t>
            </a:r>
            <a:r>
              <a:rPr sz="2118" kern="0" dirty="0">
                <a:solidFill>
                  <a:sysClr val="windowText" lastClr="000000"/>
                </a:solidFill>
                <a:cs typeface="Segoe UI"/>
              </a:rPr>
              <a:t>for</a:t>
            </a:r>
            <a:r>
              <a:rPr sz="2118" kern="0" spc="-13" dirty="0">
                <a:solidFill>
                  <a:sysClr val="windowText" lastClr="000000"/>
                </a:solidFill>
                <a:cs typeface="Segoe UI"/>
              </a:rPr>
              <a:t> </a:t>
            </a:r>
            <a:r>
              <a:rPr sz="2118" kern="0" dirty="0">
                <a:solidFill>
                  <a:sysClr val="windowText" lastClr="000000"/>
                </a:solidFill>
                <a:cs typeface="Segoe UI"/>
              </a:rPr>
              <a:t>more</a:t>
            </a:r>
            <a:r>
              <a:rPr sz="2118" kern="0" spc="-18" dirty="0">
                <a:solidFill>
                  <a:sysClr val="windowText" lastClr="000000"/>
                </a:solidFill>
                <a:cs typeface="Segoe UI"/>
              </a:rPr>
              <a:t> </a:t>
            </a:r>
            <a:r>
              <a:rPr sz="2118" kern="0" dirty="0">
                <a:solidFill>
                  <a:sysClr val="windowText" lastClr="000000"/>
                </a:solidFill>
                <a:cs typeface="Segoe UI"/>
              </a:rPr>
              <a:t>normal vision</a:t>
            </a:r>
            <a:r>
              <a:rPr sz="2118" kern="0" spc="13" dirty="0">
                <a:solidFill>
                  <a:sysClr val="windowText" lastClr="000000"/>
                </a:solidFill>
                <a:cs typeface="Segoe UI"/>
              </a:rPr>
              <a:t> </a:t>
            </a:r>
            <a:r>
              <a:rPr sz="2118" kern="0" spc="-9" dirty="0">
                <a:solidFill>
                  <a:sysClr val="windowText" lastClr="000000"/>
                </a:solidFill>
                <a:cs typeface="Segoe UI"/>
              </a:rPr>
              <a:t>development</a:t>
            </a:r>
            <a:endParaRPr sz="2118" kern="0" dirty="0">
              <a:solidFill>
                <a:sysClr val="windowText" lastClr="000000"/>
              </a:solidFill>
              <a:cs typeface="Segoe UI"/>
            </a:endParaRPr>
          </a:p>
          <a:p>
            <a:pPr marL="575453" lvl="1" indent="-242060" defTabSz="806867">
              <a:spcBef>
                <a:spcPts val="529"/>
              </a:spcBef>
              <a:buClr>
                <a:srgbClr val="B45F06"/>
              </a:buClr>
              <a:buFont typeface="Wingdings"/>
              <a:buChar char=""/>
              <a:tabLst>
                <a:tab pos="575453" algn="l"/>
                <a:tab pos="576013" algn="l"/>
              </a:tabLst>
            </a:pPr>
            <a:r>
              <a:rPr sz="2118" kern="0" dirty="0">
                <a:solidFill>
                  <a:sysClr val="windowText" lastClr="000000"/>
                </a:solidFill>
                <a:cs typeface="Segoe UI"/>
              </a:rPr>
              <a:t>May</a:t>
            </a:r>
            <a:r>
              <a:rPr sz="2118" kern="0" spc="-35" dirty="0">
                <a:solidFill>
                  <a:sysClr val="windowText" lastClr="000000"/>
                </a:solidFill>
                <a:cs typeface="Segoe UI"/>
              </a:rPr>
              <a:t> </a:t>
            </a:r>
            <a:r>
              <a:rPr sz="2118" kern="0" dirty="0">
                <a:solidFill>
                  <a:sysClr val="windowText" lastClr="000000"/>
                </a:solidFill>
                <a:cs typeface="Segoe UI"/>
              </a:rPr>
              <a:t>decrease</a:t>
            </a:r>
            <a:r>
              <a:rPr sz="2118" kern="0" spc="-44" dirty="0">
                <a:solidFill>
                  <a:sysClr val="windowText" lastClr="000000"/>
                </a:solidFill>
                <a:cs typeface="Segoe UI"/>
              </a:rPr>
              <a:t> </a:t>
            </a:r>
            <a:r>
              <a:rPr sz="2118" kern="0" dirty="0">
                <a:solidFill>
                  <a:sysClr val="windowText" lastClr="000000"/>
                </a:solidFill>
                <a:cs typeface="Segoe UI"/>
              </a:rPr>
              <a:t>impact</a:t>
            </a:r>
            <a:r>
              <a:rPr sz="2118" kern="0" spc="-4" dirty="0">
                <a:solidFill>
                  <a:sysClr val="windowText" lastClr="000000"/>
                </a:solidFill>
                <a:cs typeface="Segoe UI"/>
              </a:rPr>
              <a:t> </a:t>
            </a:r>
            <a:r>
              <a:rPr sz="2118" kern="0" spc="-22" dirty="0">
                <a:solidFill>
                  <a:sysClr val="windowText" lastClr="000000"/>
                </a:solidFill>
                <a:cs typeface="Segoe UI"/>
              </a:rPr>
              <a:t>of:</a:t>
            </a:r>
            <a:endParaRPr sz="2118" kern="0" dirty="0">
              <a:solidFill>
                <a:sysClr val="windowText" lastClr="000000"/>
              </a:solidFill>
              <a:cs typeface="Segoe UI"/>
            </a:endParaRPr>
          </a:p>
          <a:p>
            <a:pPr marL="818073" lvl="2" indent="-201717" defTabSz="806867">
              <a:spcBef>
                <a:spcPts val="449"/>
              </a:spcBef>
              <a:buClr>
                <a:srgbClr val="EF7E08"/>
              </a:buClr>
              <a:buFont typeface="Wingdings"/>
              <a:buChar char=""/>
              <a:tabLst>
                <a:tab pos="818073" algn="l"/>
              </a:tabLst>
            </a:pPr>
            <a:r>
              <a:rPr sz="1765" kern="0" dirty="0">
                <a:solidFill>
                  <a:sysClr val="windowText" lastClr="000000"/>
                </a:solidFill>
                <a:cs typeface="Segoe UI"/>
              </a:rPr>
              <a:t>Learning</a:t>
            </a:r>
            <a:r>
              <a:rPr sz="1765" kern="0" spc="-22" dirty="0">
                <a:solidFill>
                  <a:sysClr val="windowText" lastClr="000000"/>
                </a:solidFill>
                <a:cs typeface="Segoe UI"/>
              </a:rPr>
              <a:t> </a:t>
            </a:r>
            <a:r>
              <a:rPr sz="1765" kern="0" spc="-9" dirty="0">
                <a:solidFill>
                  <a:sysClr val="windowText" lastClr="000000"/>
                </a:solidFill>
                <a:cs typeface="Segoe UI"/>
              </a:rPr>
              <a:t>problems</a:t>
            </a:r>
            <a:endParaRPr sz="1765" kern="0" dirty="0">
              <a:solidFill>
                <a:sysClr val="windowText" lastClr="000000"/>
              </a:solidFill>
              <a:cs typeface="Segoe UI"/>
            </a:endParaRPr>
          </a:p>
          <a:p>
            <a:pPr marL="818073" lvl="2" indent="-201717" defTabSz="806867">
              <a:spcBef>
                <a:spcPts val="446"/>
              </a:spcBef>
              <a:buClr>
                <a:srgbClr val="EF7E08"/>
              </a:buClr>
              <a:buFont typeface="Wingdings"/>
              <a:buChar char=""/>
              <a:tabLst>
                <a:tab pos="818073" algn="l"/>
              </a:tabLst>
            </a:pPr>
            <a:r>
              <a:rPr sz="1765" kern="0" dirty="0">
                <a:solidFill>
                  <a:sysClr val="windowText" lastClr="000000"/>
                </a:solidFill>
                <a:cs typeface="Segoe UI"/>
              </a:rPr>
              <a:t>Poor</a:t>
            </a:r>
            <a:r>
              <a:rPr sz="1765" kern="0" spc="-35" dirty="0">
                <a:solidFill>
                  <a:sysClr val="windowText" lastClr="000000"/>
                </a:solidFill>
                <a:cs typeface="Segoe UI"/>
              </a:rPr>
              <a:t> </a:t>
            </a:r>
            <a:r>
              <a:rPr sz="1765" kern="0" dirty="0">
                <a:solidFill>
                  <a:sysClr val="windowText" lastClr="000000"/>
                </a:solidFill>
                <a:cs typeface="Segoe UI"/>
              </a:rPr>
              <a:t>school</a:t>
            </a:r>
            <a:r>
              <a:rPr sz="1765" kern="0" spc="-31" dirty="0">
                <a:solidFill>
                  <a:sysClr val="windowText" lastClr="000000"/>
                </a:solidFill>
                <a:cs typeface="Segoe UI"/>
              </a:rPr>
              <a:t> </a:t>
            </a:r>
            <a:r>
              <a:rPr sz="1765" kern="0" spc="-9" dirty="0">
                <a:solidFill>
                  <a:sysClr val="windowText" lastClr="000000"/>
                </a:solidFill>
                <a:cs typeface="Segoe UI"/>
              </a:rPr>
              <a:t>performance</a:t>
            </a:r>
            <a:endParaRPr sz="1765" kern="0" dirty="0">
              <a:solidFill>
                <a:sysClr val="windowText" lastClr="000000"/>
              </a:solidFill>
              <a:cs typeface="Segoe UI"/>
            </a:endParaRPr>
          </a:p>
          <a:p>
            <a:pPr marL="818073" lvl="2" indent="-201717" defTabSz="806867">
              <a:spcBef>
                <a:spcPts val="446"/>
              </a:spcBef>
              <a:buClr>
                <a:srgbClr val="EF7E08"/>
              </a:buClr>
              <a:buFont typeface="Wingdings"/>
              <a:buChar char=""/>
              <a:tabLst>
                <a:tab pos="818073" algn="l"/>
              </a:tabLst>
            </a:pPr>
            <a:r>
              <a:rPr sz="1765" kern="0" dirty="0">
                <a:solidFill>
                  <a:sysClr val="windowText" lastClr="000000"/>
                </a:solidFill>
                <a:cs typeface="Segoe UI"/>
              </a:rPr>
              <a:t>Developmental</a:t>
            </a:r>
            <a:r>
              <a:rPr sz="1765" kern="0" spc="-35" dirty="0">
                <a:solidFill>
                  <a:sysClr val="windowText" lastClr="000000"/>
                </a:solidFill>
                <a:cs typeface="Segoe UI"/>
              </a:rPr>
              <a:t> </a:t>
            </a:r>
            <a:r>
              <a:rPr sz="1765" kern="0" spc="-9" dirty="0">
                <a:solidFill>
                  <a:sysClr val="windowText" lastClr="000000"/>
                </a:solidFill>
                <a:cs typeface="Segoe UI"/>
              </a:rPr>
              <a:t>delays</a:t>
            </a:r>
            <a:endParaRPr sz="1765" kern="0" dirty="0">
              <a:solidFill>
                <a:sysClr val="windowText" lastClr="000000"/>
              </a:solidFill>
              <a:cs typeface="Segoe UI"/>
            </a:endParaRPr>
          </a:p>
          <a:p>
            <a:pPr marL="818073" lvl="2" indent="-201717" defTabSz="806867">
              <a:spcBef>
                <a:spcPts val="432"/>
              </a:spcBef>
              <a:buClr>
                <a:srgbClr val="EF7E08"/>
              </a:buClr>
              <a:buFont typeface="Wingdings"/>
              <a:buChar char=""/>
              <a:tabLst>
                <a:tab pos="818073" algn="l"/>
              </a:tabLst>
            </a:pPr>
            <a:r>
              <a:rPr sz="1765" kern="0" dirty="0">
                <a:solidFill>
                  <a:sysClr val="windowText" lastClr="000000"/>
                </a:solidFill>
                <a:cs typeface="Segoe UI"/>
              </a:rPr>
              <a:t>Behavior</a:t>
            </a:r>
            <a:r>
              <a:rPr sz="1765" kern="0" spc="-4" dirty="0">
                <a:solidFill>
                  <a:sysClr val="windowText" lastClr="000000"/>
                </a:solidFill>
                <a:cs typeface="Segoe UI"/>
              </a:rPr>
              <a:t> </a:t>
            </a:r>
            <a:r>
              <a:rPr sz="1765" kern="0" spc="-9" dirty="0">
                <a:solidFill>
                  <a:sysClr val="windowText" lastClr="000000"/>
                </a:solidFill>
                <a:cs typeface="Segoe UI"/>
              </a:rPr>
              <a:t>concerns</a:t>
            </a:r>
            <a:endParaRPr sz="1765" kern="0" dirty="0">
              <a:solidFill>
                <a:sysClr val="windowText" lastClr="000000"/>
              </a:solidFill>
              <a:cs typeface="Segoe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923" y="244006"/>
            <a:ext cx="8921003" cy="735418"/>
          </a:xfrm>
          <a:prstGeom prst="rect">
            <a:avLst/>
          </a:prstGeom>
        </p:spPr>
        <p:txBody>
          <a:bodyPr vert="horz" wrap="square" lIns="0" tIns="179666" rIns="0" bIns="0" rtlCol="0">
            <a:spAutoFit/>
          </a:bodyPr>
          <a:lstStyle/>
          <a:p>
            <a:pPr marL="11206">
              <a:spcBef>
                <a:spcPts val="88"/>
              </a:spcBef>
            </a:pPr>
            <a:r>
              <a:rPr b="1" dirty="0">
                <a:solidFill>
                  <a:schemeClr val="accent5">
                    <a:lumMod val="75000"/>
                  </a:schemeClr>
                </a:solidFill>
              </a:rPr>
              <a:t>ABC</a:t>
            </a:r>
            <a:r>
              <a:rPr b="1" spc="-176" dirty="0">
                <a:solidFill>
                  <a:schemeClr val="accent5">
                    <a:lumMod val="75000"/>
                  </a:schemeClr>
                </a:solidFill>
              </a:rPr>
              <a:t> </a:t>
            </a:r>
            <a:r>
              <a:rPr b="1" spc="-18" dirty="0">
                <a:solidFill>
                  <a:schemeClr val="accent5">
                    <a:lumMod val="75000"/>
                  </a:schemeClr>
                </a:solidFill>
              </a:rPr>
              <a:t>Signs</a:t>
            </a:r>
            <a:r>
              <a:rPr b="1" spc="-180" dirty="0">
                <a:solidFill>
                  <a:schemeClr val="accent5">
                    <a:lumMod val="75000"/>
                  </a:schemeClr>
                </a:solidFill>
              </a:rPr>
              <a:t> </a:t>
            </a:r>
            <a:r>
              <a:rPr b="1" dirty="0">
                <a:solidFill>
                  <a:schemeClr val="accent5">
                    <a:lumMod val="75000"/>
                  </a:schemeClr>
                </a:solidFill>
              </a:rPr>
              <a:t>of</a:t>
            </a:r>
            <a:r>
              <a:rPr b="1" spc="-159" dirty="0">
                <a:solidFill>
                  <a:schemeClr val="accent5">
                    <a:lumMod val="75000"/>
                  </a:schemeClr>
                </a:solidFill>
              </a:rPr>
              <a:t> </a:t>
            </a:r>
            <a:r>
              <a:rPr b="1" spc="-31" dirty="0">
                <a:solidFill>
                  <a:schemeClr val="accent5">
                    <a:lumMod val="75000"/>
                  </a:schemeClr>
                </a:solidFill>
              </a:rPr>
              <a:t>Possible</a:t>
            </a:r>
            <a:r>
              <a:rPr b="1" spc="-163" dirty="0">
                <a:solidFill>
                  <a:schemeClr val="accent5">
                    <a:lumMod val="75000"/>
                  </a:schemeClr>
                </a:solidFill>
              </a:rPr>
              <a:t> </a:t>
            </a:r>
            <a:r>
              <a:rPr b="1" spc="-22" dirty="0">
                <a:solidFill>
                  <a:schemeClr val="accent5">
                    <a:lumMod val="75000"/>
                  </a:schemeClr>
                </a:solidFill>
              </a:rPr>
              <a:t>Vision</a:t>
            </a:r>
            <a:r>
              <a:rPr b="1" spc="-163" dirty="0">
                <a:solidFill>
                  <a:schemeClr val="accent5">
                    <a:lumMod val="75000"/>
                  </a:schemeClr>
                </a:solidFill>
              </a:rPr>
              <a:t> </a:t>
            </a:r>
            <a:r>
              <a:rPr b="1" spc="-35" dirty="0">
                <a:solidFill>
                  <a:schemeClr val="accent5">
                    <a:lumMod val="75000"/>
                  </a:schemeClr>
                </a:solidFill>
              </a:rPr>
              <a:t>Problems</a:t>
            </a:r>
          </a:p>
        </p:txBody>
      </p:sp>
      <p:sp>
        <p:nvSpPr>
          <p:cNvPr id="5" name="object 5"/>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7</a:t>
            </a:fld>
            <a:endParaRPr kern="0" spc="-22" dirty="0">
              <a:solidFill>
                <a:prstClr val="white"/>
              </a:solidFill>
            </a:endParaRPr>
          </a:p>
        </p:txBody>
      </p:sp>
      <p:sp>
        <p:nvSpPr>
          <p:cNvPr id="6" name="object 6"/>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7" name="object 7"/>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
        <p:nvSpPr>
          <p:cNvPr id="3" name="object 3"/>
          <p:cNvSpPr txBox="1"/>
          <p:nvPr/>
        </p:nvSpPr>
        <p:spPr>
          <a:xfrm>
            <a:off x="844923" y="1056578"/>
            <a:ext cx="7007599" cy="337238"/>
          </a:xfrm>
          <a:prstGeom prst="rect">
            <a:avLst/>
          </a:prstGeom>
        </p:spPr>
        <p:txBody>
          <a:bodyPr vert="horz" wrap="square" lIns="0" tIns="11206" rIns="0" bIns="0" rtlCol="0">
            <a:spAutoFit/>
          </a:bodyPr>
          <a:lstStyle/>
          <a:p>
            <a:pPr marL="293049" indent="-281843" defTabSz="806867">
              <a:spcBef>
                <a:spcPts val="88"/>
              </a:spcBef>
              <a:buClr>
                <a:srgbClr val="EF7E08"/>
              </a:buClr>
              <a:buFont typeface="Wingdings"/>
              <a:buChar char=""/>
              <a:tabLst>
                <a:tab pos="293049" algn="l"/>
                <a:tab pos="293610" algn="l"/>
              </a:tabLst>
            </a:pPr>
            <a:r>
              <a:rPr sz="2118" kern="0" dirty="0">
                <a:solidFill>
                  <a:sysClr val="windowText" lastClr="000000"/>
                </a:solidFill>
                <a:cs typeface="Segoe UI"/>
              </a:rPr>
              <a:t>Assess</a:t>
            </a:r>
            <a:r>
              <a:rPr sz="2118" kern="0" spc="-44" dirty="0">
                <a:solidFill>
                  <a:sysClr val="windowText" lastClr="000000"/>
                </a:solidFill>
                <a:cs typeface="Segoe UI"/>
              </a:rPr>
              <a:t> </a:t>
            </a:r>
            <a:r>
              <a:rPr sz="2118" kern="0" dirty="0">
                <a:solidFill>
                  <a:sysClr val="windowText" lastClr="000000"/>
                </a:solidFill>
                <a:cs typeface="Segoe UI"/>
              </a:rPr>
              <a:t>and</a:t>
            </a:r>
            <a:r>
              <a:rPr sz="2118" kern="0" spc="9" dirty="0">
                <a:solidFill>
                  <a:sysClr val="windowText" lastClr="000000"/>
                </a:solidFill>
                <a:cs typeface="Segoe UI"/>
              </a:rPr>
              <a:t> </a:t>
            </a:r>
            <a:r>
              <a:rPr sz="2118" kern="0" dirty="0">
                <a:solidFill>
                  <a:sysClr val="windowText" lastClr="000000"/>
                </a:solidFill>
                <a:cs typeface="Segoe UI"/>
              </a:rPr>
              <a:t>observe</a:t>
            </a:r>
            <a:r>
              <a:rPr sz="2118" kern="0" spc="-26" dirty="0">
                <a:solidFill>
                  <a:sysClr val="windowText" lastClr="000000"/>
                </a:solidFill>
                <a:cs typeface="Segoe UI"/>
              </a:rPr>
              <a:t> </a:t>
            </a:r>
            <a:r>
              <a:rPr sz="2118" kern="0" dirty="0">
                <a:solidFill>
                  <a:sysClr val="windowText" lastClr="000000"/>
                </a:solidFill>
                <a:cs typeface="Segoe UI"/>
              </a:rPr>
              <a:t>for</a:t>
            </a:r>
            <a:r>
              <a:rPr sz="2118" kern="0" spc="13" dirty="0">
                <a:solidFill>
                  <a:sysClr val="windowText" lastClr="000000"/>
                </a:solidFill>
                <a:cs typeface="Segoe UI"/>
              </a:rPr>
              <a:t> </a:t>
            </a:r>
            <a:r>
              <a:rPr sz="2118" kern="0" dirty="0">
                <a:solidFill>
                  <a:sysClr val="windowText" lastClr="000000"/>
                </a:solidFill>
                <a:cs typeface="Segoe UI"/>
              </a:rPr>
              <a:t>signs</a:t>
            </a:r>
            <a:r>
              <a:rPr sz="2118" kern="0" spc="-4" dirty="0">
                <a:solidFill>
                  <a:sysClr val="windowText" lastClr="000000"/>
                </a:solidFill>
                <a:cs typeface="Segoe UI"/>
              </a:rPr>
              <a:t> </a:t>
            </a:r>
            <a:r>
              <a:rPr sz="2118" kern="0" dirty="0">
                <a:solidFill>
                  <a:sysClr val="windowText" lastClr="000000"/>
                </a:solidFill>
                <a:cs typeface="Segoe UI"/>
              </a:rPr>
              <a:t>of</a:t>
            </a:r>
            <a:r>
              <a:rPr sz="2118" kern="0" spc="13" dirty="0">
                <a:solidFill>
                  <a:sysClr val="windowText" lastClr="000000"/>
                </a:solidFill>
                <a:cs typeface="Segoe UI"/>
              </a:rPr>
              <a:t> </a:t>
            </a:r>
            <a:r>
              <a:rPr sz="2118" kern="0" dirty="0">
                <a:solidFill>
                  <a:sysClr val="windowText" lastClr="000000"/>
                </a:solidFill>
                <a:cs typeface="Segoe UI"/>
              </a:rPr>
              <a:t>possible vision</a:t>
            </a:r>
            <a:r>
              <a:rPr sz="2118" kern="0" spc="18" dirty="0">
                <a:solidFill>
                  <a:sysClr val="windowText" lastClr="000000"/>
                </a:solidFill>
                <a:cs typeface="Segoe UI"/>
              </a:rPr>
              <a:t> </a:t>
            </a:r>
            <a:r>
              <a:rPr sz="2118" kern="0" spc="-9" dirty="0">
                <a:solidFill>
                  <a:sysClr val="windowText" lastClr="000000"/>
                </a:solidFill>
                <a:cs typeface="Segoe UI"/>
              </a:rPr>
              <a:t>problems</a:t>
            </a:r>
            <a:endParaRPr sz="2118" kern="0" dirty="0">
              <a:solidFill>
                <a:sysClr val="windowText" lastClr="000000"/>
              </a:solidFill>
              <a:cs typeface="Segoe UI"/>
            </a:endParaRPr>
          </a:p>
        </p:txBody>
      </p:sp>
      <p:graphicFrame>
        <p:nvGraphicFramePr>
          <p:cNvPr id="4" name="object 4"/>
          <p:cNvGraphicFramePr>
            <a:graphicFrameLocks noGrp="1"/>
          </p:cNvGraphicFramePr>
          <p:nvPr>
            <p:extLst>
              <p:ext uri="{D42A27DB-BD31-4B8C-83A1-F6EECF244321}">
                <p14:modId xmlns:p14="http://schemas.microsoft.com/office/powerpoint/2010/main" val="2039584006"/>
              </p:ext>
            </p:extLst>
          </p:nvPr>
        </p:nvGraphicFramePr>
        <p:xfrm>
          <a:off x="844923" y="1536051"/>
          <a:ext cx="9713820" cy="3626784"/>
        </p:xfrm>
        <a:graphic>
          <a:graphicData uri="http://schemas.openxmlformats.org/drawingml/2006/table">
            <a:tbl>
              <a:tblPr firstRow="1" bandRow="1">
                <a:tableStyleId>{2D5ABB26-0587-4C30-8999-92F81FD0307C}</a:tableStyleId>
              </a:tblPr>
              <a:tblGrid>
                <a:gridCol w="3392581">
                  <a:extLst>
                    <a:ext uri="{9D8B030D-6E8A-4147-A177-3AD203B41FA5}">
                      <a16:colId xmlns:a16="http://schemas.microsoft.com/office/drawing/2014/main" val="20000"/>
                    </a:ext>
                  </a:extLst>
                </a:gridCol>
                <a:gridCol w="3007099">
                  <a:extLst>
                    <a:ext uri="{9D8B030D-6E8A-4147-A177-3AD203B41FA5}">
                      <a16:colId xmlns:a16="http://schemas.microsoft.com/office/drawing/2014/main" val="20001"/>
                    </a:ext>
                  </a:extLst>
                </a:gridCol>
                <a:gridCol w="3314140">
                  <a:extLst>
                    <a:ext uri="{9D8B030D-6E8A-4147-A177-3AD203B41FA5}">
                      <a16:colId xmlns:a16="http://schemas.microsoft.com/office/drawing/2014/main" val="20002"/>
                    </a:ext>
                  </a:extLst>
                </a:gridCol>
              </a:tblGrid>
              <a:tr h="391085">
                <a:tc>
                  <a:txBody>
                    <a:bodyPr/>
                    <a:lstStyle/>
                    <a:p>
                      <a:pPr marL="1033780">
                        <a:lnSpc>
                          <a:spcPts val="2795"/>
                        </a:lnSpc>
                      </a:pPr>
                      <a:r>
                        <a:rPr sz="2100" b="1" spc="-10" dirty="0">
                          <a:latin typeface="+mn-lt"/>
                          <a:cs typeface="Segoe UI Black"/>
                        </a:rPr>
                        <a:t>Appearance</a:t>
                      </a:r>
                      <a:endParaRPr sz="2100" dirty="0">
                        <a:latin typeface="+mn-lt"/>
                        <a:cs typeface="Segoe UI Black"/>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8B168"/>
                    </a:solidFill>
                  </a:tcPr>
                </a:tc>
                <a:tc>
                  <a:txBody>
                    <a:bodyPr/>
                    <a:lstStyle/>
                    <a:p>
                      <a:pPr marL="1033780">
                        <a:lnSpc>
                          <a:spcPts val="2795"/>
                        </a:lnSpc>
                      </a:pPr>
                      <a:r>
                        <a:rPr sz="2100" b="1" spc="-10" dirty="0">
                          <a:latin typeface="+mn-lt"/>
                          <a:cs typeface="Segoe UI Black"/>
                        </a:rPr>
                        <a:t>Behavior</a:t>
                      </a:r>
                      <a:endParaRPr sz="2100" dirty="0">
                        <a:latin typeface="+mn-lt"/>
                        <a:cs typeface="Segoe UI Black"/>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8B168"/>
                    </a:solidFill>
                  </a:tcPr>
                </a:tc>
                <a:tc>
                  <a:txBody>
                    <a:bodyPr/>
                    <a:lstStyle/>
                    <a:p>
                      <a:pPr marL="1030605">
                        <a:lnSpc>
                          <a:spcPts val="2795"/>
                        </a:lnSpc>
                      </a:pPr>
                      <a:r>
                        <a:rPr sz="2100" b="1" spc="-10" dirty="0">
                          <a:latin typeface="+mn-lt"/>
                          <a:cs typeface="Segoe UI Black"/>
                        </a:rPr>
                        <a:t>Complaints</a:t>
                      </a:r>
                      <a:endParaRPr sz="2100" dirty="0">
                        <a:latin typeface="+mn-lt"/>
                        <a:cs typeface="Segoe UI Black"/>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8B168"/>
                    </a:solidFill>
                  </a:tcPr>
                </a:tc>
                <a:extLst>
                  <a:ext uri="{0D108BD9-81ED-4DB2-BD59-A6C34878D82A}">
                    <a16:rowId xmlns:a16="http://schemas.microsoft.com/office/drawing/2014/main" val="10000"/>
                  </a:ext>
                </a:extLst>
              </a:tr>
              <a:tr h="3235699">
                <a:tc>
                  <a:txBody>
                    <a:bodyPr/>
                    <a:lstStyle/>
                    <a:p>
                      <a:pPr marL="354965" indent="-287655">
                        <a:lnSpc>
                          <a:spcPts val="1855"/>
                        </a:lnSpc>
                        <a:buFont typeface="Wingdings"/>
                        <a:buChar char=""/>
                        <a:tabLst>
                          <a:tab pos="354965" algn="l"/>
                          <a:tab pos="355600" algn="l"/>
                        </a:tabLst>
                      </a:pPr>
                      <a:r>
                        <a:rPr sz="1400" b="1" spc="-10" dirty="0">
                          <a:latin typeface="+mn-lt"/>
                          <a:cs typeface="Segoe UI"/>
                        </a:rPr>
                        <a:t>Eye(s):</a:t>
                      </a:r>
                      <a:endParaRPr sz="1400" dirty="0">
                        <a:latin typeface="+mn-lt"/>
                        <a:cs typeface="Segoe UI"/>
                      </a:endParaRPr>
                    </a:p>
                    <a:p>
                      <a:pPr marL="812165" lvl="1" indent="-287020">
                        <a:lnSpc>
                          <a:spcPct val="100000"/>
                        </a:lnSpc>
                        <a:spcBef>
                          <a:spcPts val="140"/>
                        </a:spcBef>
                        <a:buFont typeface="Wingdings"/>
                        <a:buChar char=""/>
                        <a:tabLst>
                          <a:tab pos="812165" algn="l"/>
                          <a:tab pos="812800" algn="l"/>
                        </a:tabLst>
                      </a:pPr>
                      <a:r>
                        <a:rPr sz="1400" dirty="0">
                          <a:latin typeface="+mn-lt"/>
                          <a:cs typeface="Segoe UI"/>
                        </a:rPr>
                        <a:t>Don’t</a:t>
                      </a:r>
                      <a:r>
                        <a:rPr sz="1400" spc="-45" dirty="0">
                          <a:latin typeface="+mn-lt"/>
                          <a:cs typeface="Segoe UI"/>
                        </a:rPr>
                        <a:t> </a:t>
                      </a:r>
                      <a:r>
                        <a:rPr sz="1400" dirty="0">
                          <a:latin typeface="+mn-lt"/>
                          <a:cs typeface="Segoe UI"/>
                        </a:rPr>
                        <a:t>line</a:t>
                      </a:r>
                      <a:r>
                        <a:rPr sz="1400" spc="-35" dirty="0">
                          <a:latin typeface="+mn-lt"/>
                          <a:cs typeface="Segoe UI"/>
                        </a:rPr>
                        <a:t> </a:t>
                      </a:r>
                      <a:r>
                        <a:rPr sz="1400" dirty="0">
                          <a:latin typeface="+mn-lt"/>
                          <a:cs typeface="Segoe UI"/>
                        </a:rPr>
                        <a:t>up,</a:t>
                      </a:r>
                      <a:r>
                        <a:rPr sz="1400" spc="-40" dirty="0">
                          <a:latin typeface="+mn-lt"/>
                          <a:cs typeface="Segoe UI"/>
                        </a:rPr>
                        <a:t> </a:t>
                      </a:r>
                      <a:r>
                        <a:rPr sz="1400" dirty="0">
                          <a:latin typeface="+mn-lt"/>
                          <a:cs typeface="Segoe UI"/>
                        </a:rPr>
                        <a:t>don’t</a:t>
                      </a:r>
                      <a:r>
                        <a:rPr sz="1400" spc="-45" dirty="0">
                          <a:latin typeface="+mn-lt"/>
                          <a:cs typeface="Segoe UI"/>
                        </a:rPr>
                        <a:t> </a:t>
                      </a:r>
                      <a:r>
                        <a:rPr sz="1400" dirty="0">
                          <a:latin typeface="+mn-lt"/>
                          <a:cs typeface="Segoe UI"/>
                        </a:rPr>
                        <a:t>look</a:t>
                      </a:r>
                      <a:r>
                        <a:rPr sz="1400" spc="-45" dirty="0">
                          <a:latin typeface="+mn-lt"/>
                          <a:cs typeface="Segoe UI"/>
                        </a:rPr>
                        <a:t> </a:t>
                      </a:r>
                      <a:r>
                        <a:rPr sz="1400" spc="-10" dirty="0">
                          <a:latin typeface="+mn-lt"/>
                          <a:cs typeface="Segoe UI"/>
                        </a:rPr>
                        <a:t>straight</a:t>
                      </a:r>
                      <a:endParaRPr sz="1400" dirty="0">
                        <a:latin typeface="+mn-lt"/>
                        <a:cs typeface="Segoe UI"/>
                      </a:endParaRPr>
                    </a:p>
                    <a:p>
                      <a:pPr marL="812165" lvl="1" indent="-287020">
                        <a:lnSpc>
                          <a:spcPct val="100000"/>
                        </a:lnSpc>
                        <a:spcBef>
                          <a:spcPts val="135"/>
                        </a:spcBef>
                        <a:buFont typeface="Wingdings"/>
                        <a:buChar char=""/>
                        <a:tabLst>
                          <a:tab pos="812165" algn="l"/>
                          <a:tab pos="812800" algn="l"/>
                        </a:tabLst>
                      </a:pPr>
                      <a:r>
                        <a:rPr sz="1400" dirty="0">
                          <a:latin typeface="+mn-lt"/>
                          <a:cs typeface="Segoe UI"/>
                        </a:rPr>
                        <a:t>Watery</a:t>
                      </a:r>
                      <a:r>
                        <a:rPr sz="1400" spc="-25" dirty="0">
                          <a:latin typeface="+mn-lt"/>
                          <a:cs typeface="Segoe UI"/>
                        </a:rPr>
                        <a:t> </a:t>
                      </a:r>
                      <a:r>
                        <a:rPr sz="1400" dirty="0">
                          <a:latin typeface="+mn-lt"/>
                          <a:cs typeface="Segoe UI"/>
                        </a:rPr>
                        <a:t>or</a:t>
                      </a:r>
                      <a:r>
                        <a:rPr sz="1400" spc="-45" dirty="0">
                          <a:latin typeface="+mn-lt"/>
                          <a:cs typeface="Segoe UI"/>
                        </a:rPr>
                        <a:t> </a:t>
                      </a:r>
                      <a:r>
                        <a:rPr sz="1400" spc="-25" dirty="0">
                          <a:latin typeface="+mn-lt"/>
                          <a:cs typeface="Segoe UI"/>
                        </a:rPr>
                        <a:t>red</a:t>
                      </a:r>
                      <a:endParaRPr sz="1400" dirty="0">
                        <a:latin typeface="+mn-lt"/>
                        <a:cs typeface="Segoe UI"/>
                      </a:endParaRPr>
                    </a:p>
                    <a:p>
                      <a:pPr marL="812165" lvl="1" indent="-287020">
                        <a:lnSpc>
                          <a:spcPct val="100000"/>
                        </a:lnSpc>
                        <a:spcBef>
                          <a:spcPts val="130"/>
                        </a:spcBef>
                        <a:buFont typeface="Wingdings"/>
                        <a:buChar char=""/>
                        <a:tabLst>
                          <a:tab pos="812165" algn="l"/>
                          <a:tab pos="812800" algn="l"/>
                        </a:tabLst>
                      </a:pPr>
                      <a:r>
                        <a:rPr sz="1400" dirty="0">
                          <a:latin typeface="+mn-lt"/>
                          <a:cs typeface="Segoe UI"/>
                        </a:rPr>
                        <a:t>Jerks</a:t>
                      </a:r>
                      <a:r>
                        <a:rPr sz="1400" spc="-25" dirty="0">
                          <a:latin typeface="+mn-lt"/>
                          <a:cs typeface="Segoe UI"/>
                        </a:rPr>
                        <a:t> </a:t>
                      </a:r>
                      <a:r>
                        <a:rPr sz="1400" dirty="0">
                          <a:latin typeface="+mn-lt"/>
                          <a:cs typeface="Segoe UI"/>
                        </a:rPr>
                        <a:t>side</a:t>
                      </a:r>
                      <a:r>
                        <a:rPr sz="1400" spc="-35" dirty="0">
                          <a:latin typeface="+mn-lt"/>
                          <a:cs typeface="Segoe UI"/>
                        </a:rPr>
                        <a:t> </a:t>
                      </a:r>
                      <a:r>
                        <a:rPr sz="1400" dirty="0">
                          <a:latin typeface="+mn-lt"/>
                          <a:cs typeface="Segoe UI"/>
                        </a:rPr>
                        <a:t>to</a:t>
                      </a:r>
                      <a:r>
                        <a:rPr sz="1400" spc="-45" dirty="0">
                          <a:latin typeface="+mn-lt"/>
                          <a:cs typeface="Segoe UI"/>
                        </a:rPr>
                        <a:t> </a:t>
                      </a:r>
                      <a:r>
                        <a:rPr sz="1400" spc="-20" dirty="0">
                          <a:latin typeface="+mn-lt"/>
                          <a:cs typeface="Segoe UI"/>
                        </a:rPr>
                        <a:t>side</a:t>
                      </a:r>
                      <a:endParaRPr sz="1400" dirty="0">
                        <a:latin typeface="+mn-lt"/>
                        <a:cs typeface="Segoe UI"/>
                      </a:endParaRPr>
                    </a:p>
                    <a:p>
                      <a:pPr marL="812165" lvl="1" indent="-287020">
                        <a:lnSpc>
                          <a:spcPct val="100000"/>
                        </a:lnSpc>
                        <a:spcBef>
                          <a:spcPts val="135"/>
                        </a:spcBef>
                        <a:buFont typeface="Wingdings"/>
                        <a:buChar char=""/>
                        <a:tabLst>
                          <a:tab pos="812165" algn="l"/>
                          <a:tab pos="812800" algn="l"/>
                        </a:tabLst>
                      </a:pPr>
                      <a:r>
                        <a:rPr sz="1400" b="1" dirty="0">
                          <a:solidFill>
                            <a:srgbClr val="EF7E08"/>
                          </a:solidFill>
                          <a:latin typeface="+mn-lt"/>
                          <a:cs typeface="Segoe UI"/>
                        </a:rPr>
                        <a:t>Iris</a:t>
                      </a:r>
                      <a:r>
                        <a:rPr sz="1400" dirty="0">
                          <a:latin typeface="+mn-lt"/>
                          <a:cs typeface="Segoe UI"/>
                        </a:rPr>
                        <a:t>:</a:t>
                      </a:r>
                      <a:r>
                        <a:rPr sz="1400" spc="-55" dirty="0">
                          <a:latin typeface="+mn-lt"/>
                          <a:cs typeface="Segoe UI"/>
                        </a:rPr>
                        <a:t> </a:t>
                      </a:r>
                      <a:r>
                        <a:rPr sz="1400" dirty="0">
                          <a:latin typeface="+mn-lt"/>
                          <a:cs typeface="Segoe UI"/>
                        </a:rPr>
                        <a:t>Irregular</a:t>
                      </a:r>
                      <a:r>
                        <a:rPr sz="1400" spc="-20" dirty="0">
                          <a:latin typeface="+mn-lt"/>
                          <a:cs typeface="Segoe UI"/>
                        </a:rPr>
                        <a:t> </a:t>
                      </a:r>
                      <a:r>
                        <a:rPr sz="1400" dirty="0">
                          <a:latin typeface="+mn-lt"/>
                          <a:cs typeface="Segoe UI"/>
                        </a:rPr>
                        <a:t>size</a:t>
                      </a:r>
                      <a:r>
                        <a:rPr sz="1400" spc="-30" dirty="0">
                          <a:latin typeface="+mn-lt"/>
                          <a:cs typeface="Segoe UI"/>
                        </a:rPr>
                        <a:t> </a:t>
                      </a:r>
                      <a:r>
                        <a:rPr sz="1400" dirty="0">
                          <a:latin typeface="+mn-lt"/>
                          <a:cs typeface="Segoe UI"/>
                        </a:rPr>
                        <a:t>or</a:t>
                      </a:r>
                      <a:r>
                        <a:rPr sz="1400" spc="-45" dirty="0">
                          <a:latin typeface="+mn-lt"/>
                          <a:cs typeface="Segoe UI"/>
                        </a:rPr>
                        <a:t> </a:t>
                      </a:r>
                      <a:r>
                        <a:rPr sz="1400" spc="-20" dirty="0">
                          <a:latin typeface="+mn-lt"/>
                          <a:cs typeface="Segoe UI"/>
                        </a:rPr>
                        <a:t>shape</a:t>
                      </a:r>
                      <a:endParaRPr sz="1400" dirty="0">
                        <a:latin typeface="+mn-lt"/>
                        <a:cs typeface="Segoe UI"/>
                      </a:endParaRPr>
                    </a:p>
                    <a:p>
                      <a:pPr marL="812165" marR="339090" lvl="1" indent="-287020">
                        <a:lnSpc>
                          <a:spcPts val="2060"/>
                        </a:lnSpc>
                        <a:spcBef>
                          <a:spcPts val="85"/>
                        </a:spcBef>
                        <a:buFont typeface="Wingdings"/>
                        <a:buChar char=""/>
                        <a:tabLst>
                          <a:tab pos="812165" algn="l"/>
                          <a:tab pos="812800" algn="l"/>
                        </a:tabLst>
                      </a:pPr>
                      <a:r>
                        <a:rPr sz="1400" b="1" dirty="0">
                          <a:solidFill>
                            <a:srgbClr val="EF7E08"/>
                          </a:solidFill>
                          <a:latin typeface="+mn-lt"/>
                          <a:cs typeface="Segoe UI"/>
                        </a:rPr>
                        <a:t>Pupil</a:t>
                      </a:r>
                      <a:r>
                        <a:rPr sz="1400" dirty="0">
                          <a:latin typeface="+mn-lt"/>
                          <a:cs typeface="Segoe UI"/>
                        </a:rPr>
                        <a:t>:</a:t>
                      </a:r>
                      <a:r>
                        <a:rPr sz="1400" spc="-65" dirty="0">
                          <a:latin typeface="+mn-lt"/>
                          <a:cs typeface="Segoe UI"/>
                        </a:rPr>
                        <a:t> </a:t>
                      </a:r>
                      <a:r>
                        <a:rPr sz="1400" dirty="0">
                          <a:latin typeface="+mn-lt"/>
                          <a:cs typeface="Segoe UI"/>
                        </a:rPr>
                        <a:t>Irregular</a:t>
                      </a:r>
                      <a:r>
                        <a:rPr sz="1400" spc="-25" dirty="0">
                          <a:latin typeface="+mn-lt"/>
                          <a:cs typeface="Segoe UI"/>
                        </a:rPr>
                        <a:t> </a:t>
                      </a:r>
                      <a:r>
                        <a:rPr sz="1400" dirty="0">
                          <a:latin typeface="+mn-lt"/>
                          <a:cs typeface="Segoe UI"/>
                        </a:rPr>
                        <a:t>size</a:t>
                      </a:r>
                      <a:r>
                        <a:rPr sz="1400" spc="-45" dirty="0">
                          <a:latin typeface="+mn-lt"/>
                          <a:cs typeface="Segoe UI"/>
                        </a:rPr>
                        <a:t> </a:t>
                      </a:r>
                      <a:r>
                        <a:rPr sz="1400" dirty="0">
                          <a:latin typeface="+mn-lt"/>
                          <a:cs typeface="Segoe UI"/>
                        </a:rPr>
                        <a:t>or</a:t>
                      </a:r>
                      <a:r>
                        <a:rPr sz="1400" spc="-45" dirty="0">
                          <a:latin typeface="+mn-lt"/>
                          <a:cs typeface="Segoe UI"/>
                        </a:rPr>
                        <a:t> </a:t>
                      </a:r>
                      <a:r>
                        <a:rPr sz="1400" spc="-10" dirty="0">
                          <a:latin typeface="+mn-lt"/>
                          <a:cs typeface="Segoe UI"/>
                        </a:rPr>
                        <a:t>white </a:t>
                      </a:r>
                      <a:r>
                        <a:rPr sz="1400" dirty="0">
                          <a:latin typeface="+mn-lt"/>
                          <a:cs typeface="Segoe UI"/>
                        </a:rPr>
                        <a:t>reflection</a:t>
                      </a:r>
                      <a:r>
                        <a:rPr sz="1400" spc="-50" dirty="0">
                          <a:latin typeface="+mn-lt"/>
                          <a:cs typeface="Segoe UI"/>
                        </a:rPr>
                        <a:t> </a:t>
                      </a:r>
                      <a:r>
                        <a:rPr sz="1400" dirty="0">
                          <a:latin typeface="+mn-lt"/>
                          <a:cs typeface="Segoe UI"/>
                        </a:rPr>
                        <a:t>in</a:t>
                      </a:r>
                      <a:r>
                        <a:rPr sz="1400" spc="-55" dirty="0">
                          <a:latin typeface="+mn-lt"/>
                          <a:cs typeface="Segoe UI"/>
                        </a:rPr>
                        <a:t> </a:t>
                      </a:r>
                      <a:r>
                        <a:rPr sz="1400" dirty="0">
                          <a:latin typeface="+mn-lt"/>
                          <a:cs typeface="Segoe UI"/>
                        </a:rPr>
                        <a:t>color</a:t>
                      </a:r>
                      <a:r>
                        <a:rPr sz="1400" spc="-45" dirty="0">
                          <a:latin typeface="+mn-lt"/>
                          <a:cs typeface="Segoe UI"/>
                        </a:rPr>
                        <a:t> </a:t>
                      </a:r>
                      <a:r>
                        <a:rPr sz="1400" spc="-10" dirty="0">
                          <a:latin typeface="+mn-lt"/>
                          <a:cs typeface="Segoe UI"/>
                        </a:rPr>
                        <a:t>photograph</a:t>
                      </a:r>
                      <a:endParaRPr sz="1400" dirty="0">
                        <a:latin typeface="+mn-lt"/>
                        <a:cs typeface="Segoe UI"/>
                      </a:endParaRPr>
                    </a:p>
                    <a:p>
                      <a:pPr marL="354965" indent="-287020">
                        <a:lnSpc>
                          <a:spcPct val="100000"/>
                        </a:lnSpc>
                        <a:spcBef>
                          <a:spcPts val="45"/>
                        </a:spcBef>
                        <a:buFont typeface="Wingdings"/>
                        <a:buChar char=""/>
                        <a:tabLst>
                          <a:tab pos="354965" algn="l"/>
                          <a:tab pos="355600" algn="l"/>
                        </a:tabLst>
                      </a:pPr>
                      <a:r>
                        <a:rPr sz="1400" b="1" spc="-10" dirty="0">
                          <a:latin typeface="+mn-lt"/>
                          <a:cs typeface="Segoe UI"/>
                        </a:rPr>
                        <a:t>Eyelid(s):</a:t>
                      </a:r>
                      <a:endParaRPr sz="1400" dirty="0">
                        <a:latin typeface="+mn-lt"/>
                        <a:cs typeface="Segoe UI"/>
                      </a:endParaRPr>
                    </a:p>
                    <a:p>
                      <a:pPr marL="812800" marR="322580" lvl="1" indent="-287020">
                        <a:lnSpc>
                          <a:spcPct val="106900"/>
                        </a:lnSpc>
                        <a:buFont typeface="Wingdings"/>
                        <a:buChar char=""/>
                        <a:tabLst>
                          <a:tab pos="812800" algn="l"/>
                          <a:tab pos="813435" algn="l"/>
                        </a:tabLst>
                      </a:pPr>
                      <a:r>
                        <a:rPr sz="1400" dirty="0">
                          <a:latin typeface="+mn-lt"/>
                          <a:cs typeface="Segoe UI"/>
                        </a:rPr>
                        <a:t>Red,</a:t>
                      </a:r>
                      <a:r>
                        <a:rPr sz="1400" spc="-65" dirty="0">
                          <a:latin typeface="+mn-lt"/>
                          <a:cs typeface="Segoe UI"/>
                        </a:rPr>
                        <a:t> </a:t>
                      </a:r>
                      <a:r>
                        <a:rPr sz="1400" dirty="0">
                          <a:latin typeface="+mn-lt"/>
                          <a:cs typeface="Segoe UI"/>
                        </a:rPr>
                        <a:t>crusted,</a:t>
                      </a:r>
                      <a:r>
                        <a:rPr sz="1400" spc="-55" dirty="0">
                          <a:latin typeface="+mn-lt"/>
                          <a:cs typeface="Segoe UI"/>
                        </a:rPr>
                        <a:t> </a:t>
                      </a:r>
                      <a:r>
                        <a:rPr sz="1400" dirty="0">
                          <a:latin typeface="+mn-lt"/>
                          <a:cs typeface="Segoe UI"/>
                        </a:rPr>
                        <a:t>swollen,</a:t>
                      </a:r>
                      <a:r>
                        <a:rPr sz="1400" spc="-55" dirty="0">
                          <a:latin typeface="+mn-lt"/>
                          <a:cs typeface="Segoe UI"/>
                        </a:rPr>
                        <a:t> </a:t>
                      </a:r>
                      <a:r>
                        <a:rPr sz="1400" dirty="0">
                          <a:latin typeface="+mn-lt"/>
                          <a:cs typeface="Segoe UI"/>
                        </a:rPr>
                        <a:t>not</a:t>
                      </a:r>
                      <a:r>
                        <a:rPr sz="1400" spc="-80" dirty="0">
                          <a:latin typeface="+mn-lt"/>
                          <a:cs typeface="Segoe UI"/>
                        </a:rPr>
                        <a:t> </a:t>
                      </a:r>
                      <a:r>
                        <a:rPr sz="1400" spc="-10" dirty="0">
                          <a:latin typeface="+mn-lt"/>
                          <a:cs typeface="Segoe UI"/>
                        </a:rPr>
                        <a:t>fully </a:t>
                      </a:r>
                      <a:r>
                        <a:rPr sz="1400" dirty="0">
                          <a:latin typeface="+mn-lt"/>
                          <a:cs typeface="Segoe UI"/>
                        </a:rPr>
                        <a:t>open</a:t>
                      </a:r>
                      <a:r>
                        <a:rPr sz="1400" spc="-60" dirty="0">
                          <a:latin typeface="+mn-lt"/>
                          <a:cs typeface="Segoe UI"/>
                        </a:rPr>
                        <a:t> </a:t>
                      </a:r>
                      <a:r>
                        <a:rPr sz="1400" dirty="0">
                          <a:latin typeface="+mn-lt"/>
                          <a:cs typeface="Segoe UI"/>
                        </a:rPr>
                        <a:t>(droopy</a:t>
                      </a:r>
                      <a:r>
                        <a:rPr sz="1400" spc="-20" dirty="0">
                          <a:latin typeface="+mn-lt"/>
                          <a:cs typeface="Segoe UI"/>
                        </a:rPr>
                        <a:t> </a:t>
                      </a:r>
                      <a:r>
                        <a:rPr sz="1400" dirty="0">
                          <a:latin typeface="+mn-lt"/>
                          <a:cs typeface="Segoe UI"/>
                        </a:rPr>
                        <a:t>or</a:t>
                      </a:r>
                      <a:r>
                        <a:rPr sz="1400" spc="-50" dirty="0">
                          <a:latin typeface="+mn-lt"/>
                          <a:cs typeface="Segoe UI"/>
                        </a:rPr>
                        <a:t> </a:t>
                      </a:r>
                      <a:r>
                        <a:rPr sz="1400" spc="-10" dirty="0">
                          <a:latin typeface="+mn-lt"/>
                          <a:cs typeface="Segoe UI"/>
                        </a:rPr>
                        <a:t>bump)</a:t>
                      </a:r>
                      <a:endParaRPr sz="1400" dirty="0">
                        <a:latin typeface="+mn-lt"/>
                        <a:cs typeface="Segoe U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tc>
                  <a:txBody>
                    <a:bodyPr/>
                    <a:lstStyle/>
                    <a:p>
                      <a:pPr marL="355600" indent="-287655">
                        <a:lnSpc>
                          <a:spcPts val="1860"/>
                        </a:lnSpc>
                        <a:buFont typeface="Wingdings"/>
                        <a:buChar char=""/>
                        <a:tabLst>
                          <a:tab pos="355600" algn="l"/>
                          <a:tab pos="356235" algn="l"/>
                        </a:tabLst>
                      </a:pPr>
                      <a:r>
                        <a:rPr sz="1400" b="1" spc="-10" dirty="0">
                          <a:latin typeface="+mn-lt"/>
                          <a:cs typeface="Segoe UI"/>
                        </a:rPr>
                        <a:t>Eye(s):</a:t>
                      </a:r>
                      <a:endParaRPr sz="1400" dirty="0">
                        <a:latin typeface="+mn-lt"/>
                        <a:cs typeface="Segoe UI"/>
                      </a:endParaRPr>
                    </a:p>
                    <a:p>
                      <a:pPr marL="812800" lvl="1" indent="-287020">
                        <a:lnSpc>
                          <a:spcPct val="100000"/>
                        </a:lnSpc>
                        <a:spcBef>
                          <a:spcPts val="140"/>
                        </a:spcBef>
                        <a:buFont typeface="Wingdings"/>
                        <a:buChar char=""/>
                        <a:tabLst>
                          <a:tab pos="812800" algn="l"/>
                          <a:tab pos="813435" algn="l"/>
                        </a:tabLst>
                      </a:pPr>
                      <a:r>
                        <a:rPr sz="1400" dirty="0">
                          <a:latin typeface="+mn-lt"/>
                          <a:cs typeface="Segoe UI"/>
                        </a:rPr>
                        <a:t>Rubs,</a:t>
                      </a:r>
                      <a:r>
                        <a:rPr sz="1400" spc="-60" dirty="0">
                          <a:latin typeface="+mn-lt"/>
                          <a:cs typeface="Segoe UI"/>
                        </a:rPr>
                        <a:t> </a:t>
                      </a:r>
                      <a:r>
                        <a:rPr sz="1400" dirty="0">
                          <a:latin typeface="+mn-lt"/>
                          <a:cs typeface="Segoe UI"/>
                        </a:rPr>
                        <a:t>squint,</a:t>
                      </a:r>
                      <a:r>
                        <a:rPr sz="1400" spc="-55" dirty="0">
                          <a:latin typeface="+mn-lt"/>
                          <a:cs typeface="Segoe UI"/>
                        </a:rPr>
                        <a:t> </a:t>
                      </a:r>
                      <a:r>
                        <a:rPr sz="1400" dirty="0">
                          <a:latin typeface="+mn-lt"/>
                          <a:cs typeface="Segoe UI"/>
                        </a:rPr>
                        <a:t>blink</a:t>
                      </a:r>
                      <a:r>
                        <a:rPr sz="1400" spc="-45" dirty="0">
                          <a:latin typeface="+mn-lt"/>
                          <a:cs typeface="Segoe UI"/>
                        </a:rPr>
                        <a:t> </a:t>
                      </a:r>
                      <a:r>
                        <a:rPr sz="1400" spc="-20" dirty="0">
                          <a:latin typeface="+mn-lt"/>
                          <a:cs typeface="Segoe UI"/>
                        </a:rPr>
                        <a:t>often</a:t>
                      </a:r>
                      <a:endParaRPr sz="1400" dirty="0">
                        <a:latin typeface="+mn-lt"/>
                        <a:cs typeface="Segoe UI"/>
                      </a:endParaRPr>
                    </a:p>
                    <a:p>
                      <a:pPr marL="355600" indent="-287020">
                        <a:lnSpc>
                          <a:spcPct val="100000"/>
                        </a:lnSpc>
                        <a:spcBef>
                          <a:spcPts val="135"/>
                        </a:spcBef>
                        <a:buFont typeface="Wingdings"/>
                        <a:buChar char=""/>
                        <a:tabLst>
                          <a:tab pos="355600" algn="l"/>
                          <a:tab pos="356235" algn="l"/>
                        </a:tabLst>
                      </a:pPr>
                      <a:r>
                        <a:rPr sz="1400" dirty="0">
                          <a:latin typeface="+mn-lt"/>
                          <a:cs typeface="Segoe UI"/>
                        </a:rPr>
                        <a:t>Close/cover</a:t>
                      </a:r>
                      <a:r>
                        <a:rPr sz="1400" spc="-60" dirty="0">
                          <a:latin typeface="+mn-lt"/>
                          <a:cs typeface="Segoe UI"/>
                        </a:rPr>
                        <a:t> </a:t>
                      </a:r>
                      <a:r>
                        <a:rPr sz="1400" dirty="0">
                          <a:latin typeface="+mn-lt"/>
                          <a:cs typeface="Segoe UI"/>
                        </a:rPr>
                        <a:t>one</a:t>
                      </a:r>
                      <a:r>
                        <a:rPr sz="1400" spc="-60" dirty="0">
                          <a:latin typeface="+mn-lt"/>
                          <a:cs typeface="Segoe UI"/>
                        </a:rPr>
                        <a:t> </a:t>
                      </a:r>
                      <a:r>
                        <a:rPr sz="1400" spc="-25" dirty="0">
                          <a:latin typeface="+mn-lt"/>
                          <a:cs typeface="Segoe UI"/>
                        </a:rPr>
                        <a:t>eye</a:t>
                      </a:r>
                      <a:endParaRPr sz="1400" dirty="0">
                        <a:latin typeface="+mn-lt"/>
                        <a:cs typeface="Segoe UI"/>
                      </a:endParaRPr>
                    </a:p>
                    <a:p>
                      <a:pPr marL="355600" indent="-287020">
                        <a:lnSpc>
                          <a:spcPct val="100000"/>
                        </a:lnSpc>
                        <a:spcBef>
                          <a:spcPts val="130"/>
                        </a:spcBef>
                        <a:buFont typeface="Wingdings"/>
                        <a:buChar char=""/>
                        <a:tabLst>
                          <a:tab pos="355600" algn="l"/>
                          <a:tab pos="356235" algn="l"/>
                        </a:tabLst>
                      </a:pPr>
                      <a:r>
                        <a:rPr sz="1400" dirty="0">
                          <a:latin typeface="+mn-lt"/>
                          <a:cs typeface="Segoe UI"/>
                        </a:rPr>
                        <a:t>Tilt</a:t>
                      </a:r>
                      <a:r>
                        <a:rPr sz="1400" spc="-35" dirty="0">
                          <a:latin typeface="+mn-lt"/>
                          <a:cs typeface="Segoe UI"/>
                        </a:rPr>
                        <a:t> </a:t>
                      </a:r>
                      <a:r>
                        <a:rPr sz="1400" dirty="0">
                          <a:latin typeface="+mn-lt"/>
                          <a:cs typeface="Segoe UI"/>
                        </a:rPr>
                        <a:t>head</a:t>
                      </a:r>
                      <a:r>
                        <a:rPr sz="1400" spc="-50" dirty="0">
                          <a:latin typeface="+mn-lt"/>
                          <a:cs typeface="Segoe UI"/>
                        </a:rPr>
                        <a:t> </a:t>
                      </a:r>
                      <a:r>
                        <a:rPr sz="1400" dirty="0">
                          <a:latin typeface="+mn-lt"/>
                          <a:cs typeface="Segoe UI"/>
                        </a:rPr>
                        <a:t>or</a:t>
                      </a:r>
                      <a:r>
                        <a:rPr sz="1400" spc="-35" dirty="0">
                          <a:latin typeface="+mn-lt"/>
                          <a:cs typeface="Segoe UI"/>
                        </a:rPr>
                        <a:t> </a:t>
                      </a:r>
                      <a:r>
                        <a:rPr sz="1400" dirty="0">
                          <a:latin typeface="+mn-lt"/>
                          <a:cs typeface="Segoe UI"/>
                        </a:rPr>
                        <a:t>turns</a:t>
                      </a:r>
                      <a:r>
                        <a:rPr sz="1400" spc="-35" dirty="0">
                          <a:latin typeface="+mn-lt"/>
                          <a:cs typeface="Segoe UI"/>
                        </a:rPr>
                        <a:t> </a:t>
                      </a:r>
                      <a:r>
                        <a:rPr sz="1400" spc="-20" dirty="0">
                          <a:latin typeface="+mn-lt"/>
                          <a:cs typeface="Segoe UI"/>
                        </a:rPr>
                        <a:t>face</a:t>
                      </a:r>
                      <a:endParaRPr sz="1400" dirty="0">
                        <a:latin typeface="+mn-lt"/>
                        <a:cs typeface="Segoe UI"/>
                      </a:endParaRPr>
                    </a:p>
                    <a:p>
                      <a:pPr marL="355600" indent="-287020">
                        <a:lnSpc>
                          <a:spcPct val="100000"/>
                        </a:lnSpc>
                        <a:spcBef>
                          <a:spcPts val="135"/>
                        </a:spcBef>
                        <a:buFont typeface="Wingdings"/>
                        <a:buChar char=""/>
                        <a:tabLst>
                          <a:tab pos="355600" algn="l"/>
                          <a:tab pos="356235" algn="l"/>
                        </a:tabLst>
                      </a:pPr>
                      <a:r>
                        <a:rPr sz="1400" dirty="0">
                          <a:latin typeface="+mn-lt"/>
                          <a:cs typeface="Segoe UI"/>
                        </a:rPr>
                        <a:t>Bring</a:t>
                      </a:r>
                      <a:r>
                        <a:rPr sz="1400" spc="-55" dirty="0">
                          <a:latin typeface="+mn-lt"/>
                          <a:cs typeface="Segoe UI"/>
                        </a:rPr>
                        <a:t> </a:t>
                      </a:r>
                      <a:r>
                        <a:rPr sz="1400" dirty="0">
                          <a:latin typeface="+mn-lt"/>
                          <a:cs typeface="Segoe UI"/>
                        </a:rPr>
                        <a:t>objects</a:t>
                      </a:r>
                      <a:r>
                        <a:rPr sz="1400" spc="-65" dirty="0">
                          <a:latin typeface="+mn-lt"/>
                          <a:cs typeface="Segoe UI"/>
                        </a:rPr>
                        <a:t> </a:t>
                      </a:r>
                      <a:r>
                        <a:rPr sz="1400" spc="-10" dirty="0">
                          <a:latin typeface="+mn-lt"/>
                          <a:cs typeface="Segoe UI"/>
                        </a:rPr>
                        <a:t>closer</a:t>
                      </a:r>
                      <a:endParaRPr sz="1400" dirty="0">
                        <a:latin typeface="+mn-lt"/>
                        <a:cs typeface="Segoe UI"/>
                      </a:endParaRPr>
                    </a:p>
                    <a:p>
                      <a:pPr marL="355600" marR="249554" indent="-287020">
                        <a:lnSpc>
                          <a:spcPts val="2060"/>
                        </a:lnSpc>
                        <a:spcBef>
                          <a:spcPts val="85"/>
                        </a:spcBef>
                        <a:buFont typeface="Wingdings"/>
                        <a:buChar char=""/>
                        <a:tabLst>
                          <a:tab pos="355600" algn="l"/>
                          <a:tab pos="356235" algn="l"/>
                        </a:tabLst>
                      </a:pPr>
                      <a:r>
                        <a:rPr sz="1400" dirty="0">
                          <a:latin typeface="+mn-lt"/>
                          <a:cs typeface="Segoe UI"/>
                        </a:rPr>
                        <a:t>Difficulty</a:t>
                      </a:r>
                      <a:r>
                        <a:rPr sz="1400" spc="-50" dirty="0">
                          <a:latin typeface="+mn-lt"/>
                          <a:cs typeface="Segoe UI"/>
                        </a:rPr>
                        <a:t> </a:t>
                      </a:r>
                      <a:r>
                        <a:rPr sz="1400" spc="-10" dirty="0">
                          <a:latin typeface="+mn-lt"/>
                          <a:cs typeface="Segoe UI"/>
                        </a:rPr>
                        <a:t>concentrating,</a:t>
                      </a:r>
                      <a:r>
                        <a:rPr sz="1400" spc="-40" dirty="0">
                          <a:latin typeface="+mn-lt"/>
                          <a:cs typeface="Segoe UI"/>
                        </a:rPr>
                        <a:t> </a:t>
                      </a:r>
                      <a:r>
                        <a:rPr sz="1400" spc="-10" dirty="0">
                          <a:latin typeface="+mn-lt"/>
                          <a:cs typeface="Segoe UI"/>
                        </a:rPr>
                        <a:t>cranky, </a:t>
                      </a:r>
                      <a:r>
                        <a:rPr sz="1400" dirty="0">
                          <a:latin typeface="+mn-lt"/>
                          <a:cs typeface="Segoe UI"/>
                        </a:rPr>
                        <a:t>or</a:t>
                      </a:r>
                      <a:r>
                        <a:rPr sz="1400" spc="-25" dirty="0">
                          <a:latin typeface="+mn-lt"/>
                          <a:cs typeface="Segoe UI"/>
                        </a:rPr>
                        <a:t> </a:t>
                      </a:r>
                      <a:r>
                        <a:rPr sz="1400" dirty="0">
                          <a:latin typeface="+mn-lt"/>
                          <a:cs typeface="Segoe UI"/>
                        </a:rPr>
                        <a:t>avoid</a:t>
                      </a:r>
                      <a:r>
                        <a:rPr sz="1400" spc="-25" dirty="0">
                          <a:latin typeface="+mn-lt"/>
                          <a:cs typeface="Segoe UI"/>
                        </a:rPr>
                        <a:t> </a:t>
                      </a:r>
                      <a:r>
                        <a:rPr sz="1400" dirty="0">
                          <a:latin typeface="+mn-lt"/>
                          <a:cs typeface="Segoe UI"/>
                        </a:rPr>
                        <a:t>doing</a:t>
                      </a:r>
                      <a:r>
                        <a:rPr sz="1400" spc="-25" dirty="0">
                          <a:latin typeface="+mn-lt"/>
                          <a:cs typeface="Segoe UI"/>
                        </a:rPr>
                        <a:t> </a:t>
                      </a:r>
                      <a:r>
                        <a:rPr sz="1400" spc="-20" dirty="0">
                          <a:latin typeface="+mn-lt"/>
                          <a:cs typeface="Segoe UI"/>
                        </a:rPr>
                        <a:t>close-</a:t>
                      </a:r>
                      <a:r>
                        <a:rPr sz="1400" dirty="0">
                          <a:latin typeface="+mn-lt"/>
                          <a:cs typeface="Segoe UI"/>
                        </a:rPr>
                        <a:t>up</a:t>
                      </a:r>
                      <a:r>
                        <a:rPr sz="1400" spc="-15" dirty="0">
                          <a:latin typeface="+mn-lt"/>
                          <a:cs typeface="Segoe UI"/>
                        </a:rPr>
                        <a:t> </a:t>
                      </a:r>
                      <a:r>
                        <a:rPr sz="1400" spc="-20" dirty="0">
                          <a:latin typeface="+mn-lt"/>
                          <a:cs typeface="Segoe UI"/>
                        </a:rPr>
                        <a:t>work</a:t>
                      </a:r>
                      <a:endParaRPr sz="1400" dirty="0">
                        <a:latin typeface="+mn-lt"/>
                        <a:cs typeface="Segoe UI"/>
                      </a:endParaRPr>
                    </a:p>
                    <a:p>
                      <a:pPr marL="355600" indent="-287020">
                        <a:lnSpc>
                          <a:spcPct val="100000"/>
                        </a:lnSpc>
                        <a:spcBef>
                          <a:spcPts val="45"/>
                        </a:spcBef>
                        <a:buFont typeface="Wingdings"/>
                        <a:buChar char=""/>
                        <a:tabLst>
                          <a:tab pos="355600" algn="l"/>
                          <a:tab pos="356235" algn="l"/>
                        </a:tabLst>
                      </a:pPr>
                      <a:r>
                        <a:rPr sz="1400" spc="-10" dirty="0">
                          <a:latin typeface="+mn-lt"/>
                          <a:cs typeface="Segoe UI"/>
                        </a:rPr>
                        <a:t>Clumsy</a:t>
                      </a:r>
                      <a:endParaRPr sz="1400" dirty="0">
                        <a:latin typeface="+mn-lt"/>
                        <a:cs typeface="Segoe U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tc>
                  <a:txBody>
                    <a:bodyPr/>
                    <a:lstStyle/>
                    <a:p>
                      <a:pPr marL="356235" indent="-287655">
                        <a:lnSpc>
                          <a:spcPts val="1860"/>
                        </a:lnSpc>
                        <a:buFont typeface="Wingdings"/>
                        <a:buChar char=""/>
                        <a:tabLst>
                          <a:tab pos="356235" algn="l"/>
                          <a:tab pos="356870" algn="l"/>
                        </a:tabLst>
                      </a:pPr>
                      <a:r>
                        <a:rPr sz="1400" b="1" spc="-10" dirty="0">
                          <a:latin typeface="+mn-lt"/>
                          <a:cs typeface="Segoe UI"/>
                        </a:rPr>
                        <a:t>Eye(s):</a:t>
                      </a:r>
                      <a:endParaRPr sz="1400" dirty="0">
                        <a:latin typeface="+mn-lt"/>
                        <a:cs typeface="Segoe UI"/>
                      </a:endParaRPr>
                    </a:p>
                    <a:p>
                      <a:pPr marL="813435" lvl="1" indent="-287655">
                        <a:lnSpc>
                          <a:spcPct val="100000"/>
                        </a:lnSpc>
                        <a:spcBef>
                          <a:spcPts val="140"/>
                        </a:spcBef>
                        <a:buFont typeface="Wingdings"/>
                        <a:buChar char=""/>
                        <a:tabLst>
                          <a:tab pos="813435" algn="l"/>
                          <a:tab pos="814069" algn="l"/>
                        </a:tabLst>
                      </a:pPr>
                      <a:r>
                        <a:rPr sz="1400" dirty="0">
                          <a:latin typeface="+mn-lt"/>
                          <a:cs typeface="Segoe UI"/>
                        </a:rPr>
                        <a:t>Itch,</a:t>
                      </a:r>
                      <a:r>
                        <a:rPr sz="1400" spc="-35" dirty="0">
                          <a:latin typeface="+mn-lt"/>
                          <a:cs typeface="Segoe UI"/>
                        </a:rPr>
                        <a:t> </a:t>
                      </a:r>
                      <a:r>
                        <a:rPr sz="1400" dirty="0">
                          <a:latin typeface="+mn-lt"/>
                          <a:cs typeface="Segoe UI"/>
                        </a:rPr>
                        <a:t>burn,</a:t>
                      </a:r>
                      <a:r>
                        <a:rPr sz="1400" spc="-45" dirty="0">
                          <a:latin typeface="+mn-lt"/>
                          <a:cs typeface="Segoe UI"/>
                        </a:rPr>
                        <a:t> </a:t>
                      </a:r>
                      <a:r>
                        <a:rPr sz="1400" dirty="0">
                          <a:latin typeface="+mn-lt"/>
                          <a:cs typeface="Segoe UI"/>
                        </a:rPr>
                        <a:t>or</a:t>
                      </a:r>
                      <a:r>
                        <a:rPr sz="1400" spc="-50" dirty="0">
                          <a:latin typeface="+mn-lt"/>
                          <a:cs typeface="Segoe UI"/>
                        </a:rPr>
                        <a:t> </a:t>
                      </a:r>
                      <a:r>
                        <a:rPr sz="1400" spc="-10" dirty="0">
                          <a:latin typeface="+mn-lt"/>
                          <a:cs typeface="Segoe UI"/>
                        </a:rPr>
                        <a:t>scratchy</a:t>
                      </a:r>
                      <a:endParaRPr sz="1400" dirty="0">
                        <a:latin typeface="+mn-lt"/>
                        <a:cs typeface="Segoe UI"/>
                      </a:endParaRPr>
                    </a:p>
                    <a:p>
                      <a:pPr marL="356235" indent="-287020">
                        <a:lnSpc>
                          <a:spcPct val="100000"/>
                        </a:lnSpc>
                        <a:spcBef>
                          <a:spcPts val="135"/>
                        </a:spcBef>
                        <a:buFont typeface="Wingdings"/>
                        <a:buChar char=""/>
                        <a:tabLst>
                          <a:tab pos="356235" algn="l"/>
                          <a:tab pos="356870" algn="l"/>
                        </a:tabLst>
                      </a:pPr>
                      <a:r>
                        <a:rPr sz="1400" b="1" dirty="0">
                          <a:latin typeface="+mn-lt"/>
                          <a:cs typeface="Segoe UI"/>
                        </a:rPr>
                        <a:t>When</a:t>
                      </a:r>
                      <a:r>
                        <a:rPr sz="1400" b="1" spc="-50" dirty="0">
                          <a:latin typeface="+mn-lt"/>
                          <a:cs typeface="Segoe UI"/>
                        </a:rPr>
                        <a:t> </a:t>
                      </a:r>
                      <a:r>
                        <a:rPr sz="1400" b="1" dirty="0">
                          <a:latin typeface="+mn-lt"/>
                          <a:cs typeface="Segoe UI"/>
                        </a:rPr>
                        <a:t>looking</a:t>
                      </a:r>
                      <a:r>
                        <a:rPr sz="1400" b="1" spc="-40" dirty="0">
                          <a:latin typeface="+mn-lt"/>
                          <a:cs typeface="Segoe UI"/>
                        </a:rPr>
                        <a:t> </a:t>
                      </a:r>
                      <a:r>
                        <a:rPr sz="1400" b="1" dirty="0">
                          <a:latin typeface="+mn-lt"/>
                          <a:cs typeface="Segoe UI"/>
                        </a:rPr>
                        <a:t>at</a:t>
                      </a:r>
                      <a:r>
                        <a:rPr sz="1400" b="1" spc="-50" dirty="0">
                          <a:latin typeface="+mn-lt"/>
                          <a:cs typeface="Segoe UI"/>
                        </a:rPr>
                        <a:t> </a:t>
                      </a:r>
                      <a:r>
                        <a:rPr sz="1400" b="1" dirty="0">
                          <a:latin typeface="+mn-lt"/>
                          <a:cs typeface="Segoe UI"/>
                        </a:rPr>
                        <a:t>near</a:t>
                      </a:r>
                      <a:r>
                        <a:rPr sz="1400" b="1" spc="-45" dirty="0">
                          <a:latin typeface="+mn-lt"/>
                          <a:cs typeface="Segoe UI"/>
                        </a:rPr>
                        <a:t> </a:t>
                      </a:r>
                      <a:r>
                        <a:rPr sz="1400" b="1" spc="-10" dirty="0">
                          <a:latin typeface="+mn-lt"/>
                          <a:cs typeface="Segoe UI"/>
                        </a:rPr>
                        <a:t>objects:</a:t>
                      </a:r>
                      <a:endParaRPr sz="1400" dirty="0">
                        <a:latin typeface="+mn-lt"/>
                        <a:cs typeface="Segoe UI"/>
                      </a:endParaRPr>
                    </a:p>
                    <a:p>
                      <a:pPr marL="813435" marR="88265" lvl="1" indent="-287020">
                        <a:lnSpc>
                          <a:spcPct val="106900"/>
                        </a:lnSpc>
                        <a:buFont typeface="Wingdings"/>
                        <a:buChar char=""/>
                        <a:tabLst>
                          <a:tab pos="813435" algn="l"/>
                          <a:tab pos="814069" algn="l"/>
                        </a:tabLst>
                      </a:pPr>
                      <a:r>
                        <a:rPr sz="1400" dirty="0">
                          <a:latin typeface="+mn-lt"/>
                          <a:cs typeface="Segoe UI"/>
                        </a:rPr>
                        <a:t>Blurred</a:t>
                      </a:r>
                      <a:r>
                        <a:rPr sz="1400" spc="-65" dirty="0">
                          <a:latin typeface="+mn-lt"/>
                          <a:cs typeface="Segoe UI"/>
                        </a:rPr>
                        <a:t> </a:t>
                      </a:r>
                      <a:r>
                        <a:rPr sz="1400" dirty="0">
                          <a:latin typeface="+mn-lt"/>
                          <a:cs typeface="Segoe UI"/>
                        </a:rPr>
                        <a:t>vision,</a:t>
                      </a:r>
                      <a:r>
                        <a:rPr sz="1400" spc="-75" dirty="0">
                          <a:latin typeface="+mn-lt"/>
                          <a:cs typeface="Segoe UI"/>
                        </a:rPr>
                        <a:t> </a:t>
                      </a:r>
                      <a:r>
                        <a:rPr sz="1400" spc="-10" dirty="0">
                          <a:latin typeface="+mn-lt"/>
                          <a:cs typeface="Segoe UI"/>
                        </a:rPr>
                        <a:t>dizzy,</a:t>
                      </a:r>
                      <a:r>
                        <a:rPr sz="1400" spc="-55" dirty="0">
                          <a:latin typeface="+mn-lt"/>
                          <a:cs typeface="Segoe UI"/>
                        </a:rPr>
                        <a:t> </a:t>
                      </a:r>
                      <a:r>
                        <a:rPr sz="1400" spc="-10" dirty="0">
                          <a:latin typeface="+mn-lt"/>
                          <a:cs typeface="Segoe UI"/>
                        </a:rPr>
                        <a:t>headaches, </a:t>
                      </a:r>
                      <a:r>
                        <a:rPr sz="1400" dirty="0">
                          <a:latin typeface="+mn-lt"/>
                          <a:cs typeface="Segoe UI"/>
                        </a:rPr>
                        <a:t>or</a:t>
                      </a:r>
                      <a:r>
                        <a:rPr sz="1400" spc="-15" dirty="0">
                          <a:latin typeface="+mn-lt"/>
                          <a:cs typeface="Segoe UI"/>
                        </a:rPr>
                        <a:t> </a:t>
                      </a:r>
                      <a:r>
                        <a:rPr sz="1400" spc="-10" dirty="0">
                          <a:latin typeface="+mn-lt"/>
                          <a:cs typeface="Segoe UI"/>
                        </a:rPr>
                        <a:t>nausea</a:t>
                      </a:r>
                      <a:endParaRPr sz="1400" dirty="0">
                        <a:latin typeface="+mn-lt"/>
                        <a:cs typeface="Segoe UI"/>
                      </a:endParaRPr>
                    </a:p>
                    <a:p>
                      <a:pPr marL="356235" indent="-287020">
                        <a:lnSpc>
                          <a:spcPct val="100000"/>
                        </a:lnSpc>
                        <a:spcBef>
                          <a:spcPts val="130"/>
                        </a:spcBef>
                        <a:buFont typeface="Wingdings"/>
                        <a:buChar char=""/>
                        <a:tabLst>
                          <a:tab pos="356235" algn="l"/>
                          <a:tab pos="356870" algn="l"/>
                        </a:tabLst>
                      </a:pPr>
                      <a:r>
                        <a:rPr sz="1400" dirty="0">
                          <a:latin typeface="+mn-lt"/>
                          <a:cs typeface="Segoe UI"/>
                        </a:rPr>
                        <a:t>Light</a:t>
                      </a:r>
                      <a:r>
                        <a:rPr sz="1400" spc="-45" dirty="0">
                          <a:latin typeface="+mn-lt"/>
                          <a:cs typeface="Segoe UI"/>
                        </a:rPr>
                        <a:t> </a:t>
                      </a:r>
                      <a:r>
                        <a:rPr sz="1400" dirty="0">
                          <a:latin typeface="+mn-lt"/>
                          <a:cs typeface="Segoe UI"/>
                        </a:rPr>
                        <a:t>is</a:t>
                      </a:r>
                      <a:r>
                        <a:rPr sz="1400" spc="-35" dirty="0">
                          <a:latin typeface="+mn-lt"/>
                          <a:cs typeface="Segoe UI"/>
                        </a:rPr>
                        <a:t> </a:t>
                      </a:r>
                      <a:r>
                        <a:rPr sz="1400" dirty="0">
                          <a:latin typeface="+mn-lt"/>
                          <a:cs typeface="Segoe UI"/>
                        </a:rPr>
                        <a:t>too</a:t>
                      </a:r>
                      <a:r>
                        <a:rPr sz="1400" spc="-35" dirty="0">
                          <a:latin typeface="+mn-lt"/>
                          <a:cs typeface="Segoe UI"/>
                        </a:rPr>
                        <a:t> </a:t>
                      </a:r>
                      <a:r>
                        <a:rPr sz="1400" spc="-10" dirty="0">
                          <a:latin typeface="+mn-lt"/>
                          <a:cs typeface="Segoe UI"/>
                        </a:rPr>
                        <a:t>bright</a:t>
                      </a:r>
                      <a:endParaRPr sz="1400" dirty="0">
                        <a:latin typeface="+mn-lt"/>
                        <a:cs typeface="Segoe UI"/>
                      </a:endParaRPr>
                    </a:p>
                    <a:p>
                      <a:pPr marL="356235" indent="-287020">
                        <a:lnSpc>
                          <a:spcPct val="100000"/>
                        </a:lnSpc>
                        <a:spcBef>
                          <a:spcPts val="145"/>
                        </a:spcBef>
                        <a:buFont typeface="Wingdings"/>
                        <a:buChar char=""/>
                        <a:tabLst>
                          <a:tab pos="356235" algn="l"/>
                          <a:tab pos="356870" algn="l"/>
                        </a:tabLst>
                      </a:pPr>
                      <a:r>
                        <a:rPr sz="1400" dirty="0">
                          <a:latin typeface="+mn-lt"/>
                          <a:cs typeface="Segoe UI"/>
                        </a:rPr>
                        <a:t>Can’t</a:t>
                      </a:r>
                      <a:r>
                        <a:rPr sz="1400" spc="-55" dirty="0">
                          <a:latin typeface="+mn-lt"/>
                          <a:cs typeface="Segoe UI"/>
                        </a:rPr>
                        <a:t> </a:t>
                      </a:r>
                      <a:r>
                        <a:rPr sz="1400" dirty="0">
                          <a:latin typeface="+mn-lt"/>
                          <a:cs typeface="Segoe UI"/>
                        </a:rPr>
                        <a:t>see</a:t>
                      </a:r>
                      <a:r>
                        <a:rPr sz="1400" spc="-40" dirty="0">
                          <a:latin typeface="+mn-lt"/>
                          <a:cs typeface="Segoe UI"/>
                        </a:rPr>
                        <a:t> </a:t>
                      </a:r>
                      <a:r>
                        <a:rPr sz="1400" dirty="0">
                          <a:latin typeface="+mn-lt"/>
                          <a:cs typeface="Segoe UI"/>
                        </a:rPr>
                        <a:t>what</a:t>
                      </a:r>
                      <a:r>
                        <a:rPr sz="1400" spc="-45" dirty="0">
                          <a:latin typeface="+mn-lt"/>
                          <a:cs typeface="Segoe UI"/>
                        </a:rPr>
                        <a:t> </a:t>
                      </a:r>
                      <a:r>
                        <a:rPr sz="1400" dirty="0">
                          <a:latin typeface="+mn-lt"/>
                          <a:cs typeface="Segoe UI"/>
                        </a:rPr>
                        <a:t>other</a:t>
                      </a:r>
                      <a:r>
                        <a:rPr sz="1400" spc="-45" dirty="0">
                          <a:latin typeface="+mn-lt"/>
                          <a:cs typeface="Segoe UI"/>
                        </a:rPr>
                        <a:t> </a:t>
                      </a:r>
                      <a:r>
                        <a:rPr sz="1400" dirty="0">
                          <a:latin typeface="+mn-lt"/>
                          <a:cs typeface="Segoe UI"/>
                        </a:rPr>
                        <a:t>people</a:t>
                      </a:r>
                      <a:r>
                        <a:rPr sz="1400" spc="-50" dirty="0">
                          <a:latin typeface="+mn-lt"/>
                          <a:cs typeface="Segoe UI"/>
                        </a:rPr>
                        <a:t> </a:t>
                      </a:r>
                      <a:r>
                        <a:rPr sz="1400" dirty="0">
                          <a:latin typeface="+mn-lt"/>
                          <a:cs typeface="Segoe UI"/>
                        </a:rPr>
                        <a:t>can</a:t>
                      </a:r>
                      <a:r>
                        <a:rPr sz="1400" spc="-50" dirty="0">
                          <a:latin typeface="+mn-lt"/>
                          <a:cs typeface="Segoe UI"/>
                        </a:rPr>
                        <a:t> </a:t>
                      </a:r>
                      <a:r>
                        <a:rPr sz="1400" spc="-25" dirty="0">
                          <a:latin typeface="+mn-lt"/>
                          <a:cs typeface="Segoe UI"/>
                        </a:rPr>
                        <a:t>see</a:t>
                      </a:r>
                      <a:endParaRPr sz="1400" dirty="0">
                        <a:latin typeface="+mn-lt"/>
                        <a:cs typeface="Segoe UI"/>
                      </a:endParaRPr>
                    </a:p>
                    <a:p>
                      <a:pPr marL="356235" indent="-287020">
                        <a:lnSpc>
                          <a:spcPct val="100000"/>
                        </a:lnSpc>
                        <a:spcBef>
                          <a:spcPts val="135"/>
                        </a:spcBef>
                        <a:buFont typeface="Wingdings"/>
                        <a:buChar char=""/>
                        <a:tabLst>
                          <a:tab pos="356235" algn="l"/>
                          <a:tab pos="356870" algn="l"/>
                        </a:tabLst>
                      </a:pPr>
                      <a:r>
                        <a:rPr sz="1400" dirty="0">
                          <a:latin typeface="+mn-lt"/>
                          <a:cs typeface="Segoe UI"/>
                        </a:rPr>
                        <a:t>Worser</a:t>
                      </a:r>
                      <a:r>
                        <a:rPr sz="1400" spc="-25" dirty="0">
                          <a:latin typeface="+mn-lt"/>
                          <a:cs typeface="Segoe UI"/>
                        </a:rPr>
                        <a:t> </a:t>
                      </a:r>
                      <a:r>
                        <a:rPr sz="1400" dirty="0">
                          <a:latin typeface="+mn-lt"/>
                          <a:cs typeface="Segoe UI"/>
                        </a:rPr>
                        <a:t>vision</a:t>
                      </a:r>
                      <a:r>
                        <a:rPr sz="1400" spc="-45" dirty="0">
                          <a:latin typeface="+mn-lt"/>
                          <a:cs typeface="Segoe UI"/>
                        </a:rPr>
                        <a:t> </a:t>
                      </a:r>
                      <a:r>
                        <a:rPr sz="1400" dirty="0">
                          <a:latin typeface="+mn-lt"/>
                          <a:cs typeface="Segoe UI"/>
                        </a:rPr>
                        <a:t>at</a:t>
                      </a:r>
                      <a:r>
                        <a:rPr sz="1400" spc="-50" dirty="0">
                          <a:latin typeface="+mn-lt"/>
                          <a:cs typeface="Segoe UI"/>
                        </a:rPr>
                        <a:t> </a:t>
                      </a:r>
                      <a:r>
                        <a:rPr sz="1400" dirty="0">
                          <a:latin typeface="+mn-lt"/>
                          <a:cs typeface="Segoe UI"/>
                        </a:rPr>
                        <a:t>end</a:t>
                      </a:r>
                      <a:r>
                        <a:rPr sz="1400" spc="-55" dirty="0">
                          <a:latin typeface="+mn-lt"/>
                          <a:cs typeface="Segoe UI"/>
                        </a:rPr>
                        <a:t> </a:t>
                      </a:r>
                      <a:r>
                        <a:rPr sz="1400" dirty="0">
                          <a:latin typeface="+mn-lt"/>
                          <a:cs typeface="Segoe UI"/>
                        </a:rPr>
                        <a:t>of</a:t>
                      </a:r>
                      <a:r>
                        <a:rPr sz="1400" spc="-50" dirty="0">
                          <a:latin typeface="+mn-lt"/>
                          <a:cs typeface="Segoe UI"/>
                        </a:rPr>
                        <a:t> </a:t>
                      </a:r>
                      <a:r>
                        <a:rPr sz="1400" dirty="0">
                          <a:latin typeface="+mn-lt"/>
                          <a:cs typeface="Segoe UI"/>
                        </a:rPr>
                        <a:t>the</a:t>
                      </a:r>
                      <a:r>
                        <a:rPr sz="1400" spc="-45" dirty="0">
                          <a:latin typeface="+mn-lt"/>
                          <a:cs typeface="Segoe UI"/>
                        </a:rPr>
                        <a:t> </a:t>
                      </a:r>
                      <a:r>
                        <a:rPr sz="1400" spc="-25" dirty="0">
                          <a:latin typeface="+mn-lt"/>
                          <a:cs typeface="Segoe UI"/>
                        </a:rPr>
                        <a:t>day</a:t>
                      </a:r>
                      <a:endParaRPr sz="1400" dirty="0">
                        <a:latin typeface="+mn-lt"/>
                        <a:cs typeface="Segoe UI"/>
                      </a:endParaRPr>
                    </a:p>
                    <a:p>
                      <a:pPr marL="356235" marR="140970" indent="-287020">
                        <a:lnSpc>
                          <a:spcPct val="106900"/>
                        </a:lnSpc>
                        <a:buFont typeface="Wingdings"/>
                        <a:buChar char=""/>
                        <a:tabLst>
                          <a:tab pos="356235" algn="l"/>
                          <a:tab pos="356870" algn="l"/>
                        </a:tabLst>
                      </a:pPr>
                      <a:r>
                        <a:rPr sz="1400" dirty="0">
                          <a:latin typeface="+mn-lt"/>
                          <a:cs typeface="Segoe UI"/>
                        </a:rPr>
                        <a:t>Difficulty</a:t>
                      </a:r>
                      <a:r>
                        <a:rPr sz="1400" spc="-75" dirty="0">
                          <a:latin typeface="+mn-lt"/>
                          <a:cs typeface="Segoe UI"/>
                        </a:rPr>
                        <a:t> </a:t>
                      </a:r>
                      <a:r>
                        <a:rPr sz="1400" dirty="0">
                          <a:latin typeface="+mn-lt"/>
                          <a:cs typeface="Segoe UI"/>
                        </a:rPr>
                        <a:t>copying</a:t>
                      </a:r>
                      <a:r>
                        <a:rPr sz="1400" spc="-75" dirty="0">
                          <a:latin typeface="+mn-lt"/>
                          <a:cs typeface="Segoe UI"/>
                        </a:rPr>
                        <a:t> </a:t>
                      </a:r>
                      <a:r>
                        <a:rPr sz="1400" dirty="0">
                          <a:latin typeface="+mn-lt"/>
                          <a:cs typeface="Segoe UI"/>
                        </a:rPr>
                        <a:t>materials</a:t>
                      </a:r>
                      <a:r>
                        <a:rPr sz="1400" spc="-85" dirty="0">
                          <a:latin typeface="+mn-lt"/>
                          <a:cs typeface="Segoe UI"/>
                        </a:rPr>
                        <a:t> </a:t>
                      </a:r>
                      <a:r>
                        <a:rPr sz="1400" dirty="0">
                          <a:latin typeface="+mn-lt"/>
                          <a:cs typeface="Segoe UI"/>
                        </a:rPr>
                        <a:t>from</a:t>
                      </a:r>
                      <a:r>
                        <a:rPr sz="1400" spc="-75" dirty="0">
                          <a:latin typeface="+mn-lt"/>
                          <a:cs typeface="Segoe UI"/>
                        </a:rPr>
                        <a:t> </a:t>
                      </a:r>
                      <a:r>
                        <a:rPr sz="1400" spc="-25" dirty="0">
                          <a:latin typeface="+mn-lt"/>
                          <a:cs typeface="Segoe UI"/>
                        </a:rPr>
                        <a:t>the </a:t>
                      </a:r>
                      <a:r>
                        <a:rPr sz="1400" dirty="0">
                          <a:latin typeface="+mn-lt"/>
                          <a:cs typeface="Segoe UI"/>
                        </a:rPr>
                        <a:t>front</a:t>
                      </a:r>
                      <a:r>
                        <a:rPr sz="1400" spc="-55" dirty="0">
                          <a:latin typeface="+mn-lt"/>
                          <a:cs typeface="Segoe UI"/>
                        </a:rPr>
                        <a:t> </a:t>
                      </a:r>
                      <a:r>
                        <a:rPr sz="1400" dirty="0">
                          <a:latin typeface="+mn-lt"/>
                          <a:cs typeface="Segoe UI"/>
                        </a:rPr>
                        <a:t>of</a:t>
                      </a:r>
                      <a:r>
                        <a:rPr sz="1400" spc="-55" dirty="0">
                          <a:latin typeface="+mn-lt"/>
                          <a:cs typeface="Segoe UI"/>
                        </a:rPr>
                        <a:t> </a:t>
                      </a:r>
                      <a:r>
                        <a:rPr sz="1400" dirty="0">
                          <a:latin typeface="+mn-lt"/>
                          <a:cs typeface="Segoe UI"/>
                        </a:rPr>
                        <a:t>the</a:t>
                      </a:r>
                      <a:r>
                        <a:rPr sz="1400" spc="-60" dirty="0">
                          <a:latin typeface="+mn-lt"/>
                          <a:cs typeface="Segoe UI"/>
                        </a:rPr>
                        <a:t> </a:t>
                      </a:r>
                      <a:r>
                        <a:rPr sz="1400" dirty="0">
                          <a:latin typeface="+mn-lt"/>
                          <a:cs typeface="Segoe UI"/>
                        </a:rPr>
                        <a:t>room</a:t>
                      </a:r>
                      <a:r>
                        <a:rPr sz="1400" spc="-40" dirty="0">
                          <a:latin typeface="+mn-lt"/>
                          <a:cs typeface="Segoe UI"/>
                        </a:rPr>
                        <a:t> </a:t>
                      </a:r>
                      <a:r>
                        <a:rPr sz="1400" spc="-10" dirty="0">
                          <a:latin typeface="+mn-lt"/>
                          <a:cs typeface="Segoe UI"/>
                        </a:rPr>
                        <a:t>(whiteboard/chalk</a:t>
                      </a:r>
                      <a:endParaRPr sz="1400" dirty="0">
                        <a:latin typeface="+mn-lt"/>
                        <a:cs typeface="Segoe UI"/>
                      </a:endParaRPr>
                    </a:p>
                    <a:p>
                      <a:pPr marL="356235">
                        <a:lnSpc>
                          <a:spcPct val="100000"/>
                        </a:lnSpc>
                        <a:spcBef>
                          <a:spcPts val="140"/>
                        </a:spcBef>
                      </a:pPr>
                      <a:r>
                        <a:rPr sz="1400" dirty="0">
                          <a:latin typeface="+mn-lt"/>
                          <a:cs typeface="Segoe UI"/>
                        </a:rPr>
                        <a:t>board,</a:t>
                      </a:r>
                      <a:r>
                        <a:rPr sz="1400" spc="-95" dirty="0">
                          <a:latin typeface="+mn-lt"/>
                          <a:cs typeface="Segoe UI"/>
                        </a:rPr>
                        <a:t> </a:t>
                      </a:r>
                      <a:r>
                        <a:rPr sz="1400" spc="-10" dirty="0">
                          <a:latin typeface="+mn-lt"/>
                          <a:cs typeface="Segoe UI"/>
                        </a:rPr>
                        <a:t>projector/monitor)</a:t>
                      </a:r>
                      <a:endParaRPr sz="1400" dirty="0">
                        <a:latin typeface="+mn-lt"/>
                        <a:cs typeface="Segoe UI"/>
                      </a:endParaRPr>
                    </a:p>
                  </a:txBody>
                  <a:tcPr marL="0" marR="0" marT="0" marB="0">
                    <a:lnL w="12700">
                      <a:solidFill>
                        <a:srgbClr val="EF7E08"/>
                      </a:solidFill>
                      <a:prstDash val="solid"/>
                    </a:lnL>
                    <a:lnR w="12700">
                      <a:solidFill>
                        <a:srgbClr val="EF7E08"/>
                      </a:solidFill>
                      <a:prstDash val="solid"/>
                    </a:lnR>
                    <a:lnT w="12700">
                      <a:solidFill>
                        <a:srgbClr val="EF7E08"/>
                      </a:solidFill>
                      <a:prstDash val="solid"/>
                    </a:lnT>
                    <a:lnB w="12700">
                      <a:solidFill>
                        <a:srgbClr val="EF7E08"/>
                      </a:solidFill>
                      <a:prstDash val="solid"/>
                    </a:lnB>
                    <a:solidFill>
                      <a:srgbClr val="FBEB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884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187" y="427307"/>
            <a:ext cx="10193829" cy="500680"/>
          </a:xfrm>
          <a:prstGeom prst="rect">
            <a:avLst/>
          </a:prstGeom>
        </p:spPr>
        <p:txBody>
          <a:bodyPr vert="horz" wrap="square" lIns="0" tIns="11206" rIns="0" bIns="0" rtlCol="0">
            <a:spAutoFit/>
          </a:bodyPr>
          <a:lstStyle/>
          <a:p>
            <a:pPr marL="11206">
              <a:spcBef>
                <a:spcPts val="88"/>
              </a:spcBef>
            </a:pPr>
            <a:r>
              <a:rPr sz="3180" b="1" spc="-40" dirty="0">
                <a:solidFill>
                  <a:schemeClr val="accent5">
                    <a:lumMod val="75000"/>
                  </a:schemeClr>
                </a:solidFill>
              </a:rPr>
              <a:t>Recommended</a:t>
            </a:r>
            <a:r>
              <a:rPr sz="3180" b="1" spc="-128" dirty="0">
                <a:solidFill>
                  <a:schemeClr val="accent5">
                    <a:lumMod val="75000"/>
                  </a:schemeClr>
                </a:solidFill>
              </a:rPr>
              <a:t> </a:t>
            </a:r>
            <a:r>
              <a:rPr sz="3180" b="1" spc="-31" dirty="0">
                <a:solidFill>
                  <a:schemeClr val="accent5">
                    <a:lumMod val="75000"/>
                  </a:schemeClr>
                </a:solidFill>
              </a:rPr>
              <a:t>Chart</a:t>
            </a:r>
            <a:r>
              <a:rPr sz="3180" b="1" spc="-137" dirty="0">
                <a:solidFill>
                  <a:schemeClr val="accent5">
                    <a:lumMod val="75000"/>
                  </a:schemeClr>
                </a:solidFill>
              </a:rPr>
              <a:t> </a:t>
            </a:r>
            <a:r>
              <a:rPr sz="3180" b="1" spc="-26" dirty="0">
                <a:solidFill>
                  <a:schemeClr val="accent5">
                    <a:lumMod val="75000"/>
                  </a:schemeClr>
                </a:solidFill>
              </a:rPr>
              <a:t>Types:</a:t>
            </a:r>
            <a:r>
              <a:rPr sz="3180" b="1" spc="-132" dirty="0">
                <a:solidFill>
                  <a:schemeClr val="accent5">
                    <a:lumMod val="75000"/>
                  </a:schemeClr>
                </a:solidFill>
              </a:rPr>
              <a:t> </a:t>
            </a:r>
            <a:r>
              <a:rPr sz="3180" b="1" spc="-18" dirty="0">
                <a:solidFill>
                  <a:schemeClr val="accent5">
                    <a:lumMod val="75000"/>
                  </a:schemeClr>
                </a:solidFill>
              </a:rPr>
              <a:t>Ages</a:t>
            </a:r>
            <a:r>
              <a:rPr sz="3180" b="1" spc="-141" dirty="0">
                <a:solidFill>
                  <a:schemeClr val="accent5">
                    <a:lumMod val="75000"/>
                  </a:schemeClr>
                </a:solidFill>
              </a:rPr>
              <a:t> </a:t>
            </a:r>
            <a:r>
              <a:rPr sz="3180" b="1" dirty="0">
                <a:solidFill>
                  <a:schemeClr val="accent5">
                    <a:lumMod val="75000"/>
                  </a:schemeClr>
                </a:solidFill>
              </a:rPr>
              <a:t>3</a:t>
            </a:r>
            <a:r>
              <a:rPr sz="3180" b="1" spc="-110" dirty="0">
                <a:solidFill>
                  <a:schemeClr val="accent5">
                    <a:lumMod val="75000"/>
                  </a:schemeClr>
                </a:solidFill>
              </a:rPr>
              <a:t> </a:t>
            </a:r>
            <a:r>
              <a:rPr sz="3180" b="1" dirty="0">
                <a:solidFill>
                  <a:schemeClr val="accent5">
                    <a:lumMod val="75000"/>
                  </a:schemeClr>
                </a:solidFill>
              </a:rPr>
              <a:t>to</a:t>
            </a:r>
            <a:r>
              <a:rPr sz="3180" b="1" spc="-115" dirty="0">
                <a:solidFill>
                  <a:schemeClr val="accent5">
                    <a:lumMod val="75000"/>
                  </a:schemeClr>
                </a:solidFill>
              </a:rPr>
              <a:t> </a:t>
            </a:r>
            <a:r>
              <a:rPr sz="3180" b="1" spc="-26" dirty="0">
                <a:solidFill>
                  <a:schemeClr val="accent5">
                    <a:lumMod val="75000"/>
                  </a:schemeClr>
                </a:solidFill>
              </a:rPr>
              <a:t>under</a:t>
            </a:r>
            <a:r>
              <a:rPr sz="3180" b="1" spc="-128" dirty="0">
                <a:solidFill>
                  <a:schemeClr val="accent5">
                    <a:lumMod val="75000"/>
                  </a:schemeClr>
                </a:solidFill>
              </a:rPr>
              <a:t> </a:t>
            </a:r>
            <a:r>
              <a:rPr sz="3180" b="1" dirty="0">
                <a:solidFill>
                  <a:schemeClr val="accent5">
                    <a:lumMod val="75000"/>
                  </a:schemeClr>
                </a:solidFill>
              </a:rPr>
              <a:t>6</a:t>
            </a:r>
            <a:r>
              <a:rPr sz="3180" b="1" spc="-110" dirty="0">
                <a:solidFill>
                  <a:schemeClr val="accent5">
                    <a:lumMod val="75000"/>
                  </a:schemeClr>
                </a:solidFill>
              </a:rPr>
              <a:t> </a:t>
            </a:r>
            <a:r>
              <a:rPr sz="3180" b="1" spc="-26" dirty="0">
                <a:solidFill>
                  <a:schemeClr val="accent5">
                    <a:lumMod val="75000"/>
                  </a:schemeClr>
                </a:solidFill>
              </a:rPr>
              <a:t>Years</a:t>
            </a:r>
            <a:endParaRPr sz="3180" b="1" dirty="0">
              <a:solidFill>
                <a:schemeClr val="accent5">
                  <a:lumMod val="75000"/>
                </a:schemeClr>
              </a:solidFill>
            </a:endParaRPr>
          </a:p>
        </p:txBody>
      </p:sp>
      <p:sp>
        <p:nvSpPr>
          <p:cNvPr id="3" name="object 3"/>
          <p:cNvSpPr txBox="1"/>
          <p:nvPr/>
        </p:nvSpPr>
        <p:spPr>
          <a:xfrm>
            <a:off x="772198" y="1063946"/>
            <a:ext cx="6695402" cy="337238"/>
          </a:xfrm>
          <a:prstGeom prst="rect">
            <a:avLst/>
          </a:prstGeom>
        </p:spPr>
        <p:txBody>
          <a:bodyPr vert="horz" wrap="square" lIns="0" tIns="11206" rIns="0" bIns="0" rtlCol="0">
            <a:spAutoFit/>
          </a:bodyPr>
          <a:lstStyle/>
          <a:p>
            <a:pPr marL="11206" defTabSz="806867">
              <a:spcBef>
                <a:spcPts val="88"/>
              </a:spcBef>
              <a:tabLst>
                <a:tab pos="4648448" algn="l"/>
              </a:tabLst>
            </a:pPr>
            <a:r>
              <a:rPr sz="2118" kern="0" dirty="0">
                <a:solidFill>
                  <a:sysClr val="windowText" lastClr="000000"/>
                </a:solidFill>
                <a:cs typeface="Segoe UI"/>
              </a:rPr>
              <a:t>LEA</a:t>
            </a:r>
            <a:r>
              <a:rPr sz="2118" kern="0" spc="4" dirty="0">
                <a:solidFill>
                  <a:sysClr val="windowText" lastClr="000000"/>
                </a:solidFill>
                <a:cs typeface="Segoe UI"/>
              </a:rPr>
              <a:t> </a:t>
            </a:r>
            <a:r>
              <a:rPr sz="2118" kern="0" spc="-9" dirty="0">
                <a:solidFill>
                  <a:sysClr val="windowText" lastClr="000000"/>
                </a:solidFill>
                <a:cs typeface="Segoe UI"/>
              </a:rPr>
              <a:t>SYMBOLS</a:t>
            </a:r>
            <a:r>
              <a:rPr sz="2118" kern="0" dirty="0">
                <a:solidFill>
                  <a:sysClr val="windowText" lastClr="000000"/>
                </a:solidFill>
                <a:cs typeface="Segoe UI"/>
              </a:rPr>
              <a:t>	</a:t>
            </a:r>
            <a:r>
              <a:rPr lang="en-US" sz="2118" kern="0" dirty="0">
                <a:solidFill>
                  <a:sysClr val="windowText" lastClr="000000"/>
                </a:solidFill>
                <a:cs typeface="Segoe UI"/>
              </a:rPr>
              <a:t>     </a:t>
            </a:r>
            <a:r>
              <a:rPr sz="2118" kern="0" dirty="0">
                <a:solidFill>
                  <a:sysClr val="windowText" lastClr="000000"/>
                </a:solidFill>
                <a:cs typeface="Segoe UI"/>
              </a:rPr>
              <a:t>HOTV</a:t>
            </a:r>
            <a:r>
              <a:rPr sz="2118" kern="0" spc="-66" dirty="0">
                <a:solidFill>
                  <a:sysClr val="windowText" lastClr="000000"/>
                </a:solidFill>
                <a:cs typeface="Segoe UI"/>
              </a:rPr>
              <a:t> </a:t>
            </a:r>
            <a:r>
              <a:rPr sz="2118" kern="0" spc="-9" dirty="0">
                <a:solidFill>
                  <a:sysClr val="windowText" lastClr="000000"/>
                </a:solidFill>
                <a:cs typeface="Segoe UI"/>
              </a:rPr>
              <a:t>LETTERS</a:t>
            </a:r>
            <a:endParaRPr sz="2118" kern="0" dirty="0">
              <a:solidFill>
                <a:sysClr val="windowText" lastClr="000000"/>
              </a:solidFill>
              <a:cs typeface="Segoe UI"/>
            </a:endParaRPr>
          </a:p>
        </p:txBody>
      </p:sp>
      <p:sp>
        <p:nvSpPr>
          <p:cNvPr id="4" name="object 4"/>
          <p:cNvSpPr txBox="1"/>
          <p:nvPr/>
        </p:nvSpPr>
        <p:spPr>
          <a:xfrm>
            <a:off x="1245890" y="4848699"/>
            <a:ext cx="1323975" cy="228054"/>
          </a:xfrm>
          <a:prstGeom prst="rect">
            <a:avLst/>
          </a:prstGeom>
        </p:spPr>
        <p:txBody>
          <a:bodyPr vert="horz" wrap="square" lIns="0" tIns="10646" rIns="0" bIns="0" rtlCol="0">
            <a:spAutoFit/>
          </a:bodyPr>
          <a:lstStyle/>
          <a:p>
            <a:pPr marL="11206" defTabSz="806867">
              <a:spcBef>
                <a:spcPts val="84"/>
              </a:spcBef>
            </a:pPr>
            <a:r>
              <a:rPr sz="1412" b="1" kern="0" spc="-9" dirty="0">
                <a:solidFill>
                  <a:srgbClr val="EF7E08"/>
                </a:solidFill>
                <a:latin typeface="Segoe UI"/>
                <a:cs typeface="Segoe UI"/>
              </a:rPr>
              <a:t>Response</a:t>
            </a:r>
            <a:r>
              <a:rPr sz="1412" b="1" kern="0" spc="-49" dirty="0">
                <a:solidFill>
                  <a:srgbClr val="EF7E08"/>
                </a:solidFill>
                <a:latin typeface="Segoe UI"/>
                <a:cs typeface="Segoe UI"/>
              </a:rPr>
              <a:t> </a:t>
            </a:r>
            <a:r>
              <a:rPr sz="1412" b="1" kern="0" spc="-18" dirty="0">
                <a:solidFill>
                  <a:srgbClr val="EF7E08"/>
                </a:solidFill>
                <a:latin typeface="Segoe UI"/>
                <a:cs typeface="Segoe UI"/>
              </a:rPr>
              <a:t>panel</a:t>
            </a:r>
            <a:endParaRPr sz="1412" kern="0" dirty="0">
              <a:solidFill>
                <a:sysClr val="windowText" lastClr="000000"/>
              </a:solidFill>
              <a:latin typeface="Segoe UI"/>
              <a:cs typeface="Segoe UI"/>
            </a:endParaRPr>
          </a:p>
        </p:txBody>
      </p:sp>
      <p:sp>
        <p:nvSpPr>
          <p:cNvPr id="5" name="object 5"/>
          <p:cNvSpPr txBox="1"/>
          <p:nvPr/>
        </p:nvSpPr>
        <p:spPr>
          <a:xfrm>
            <a:off x="5748436" y="4971592"/>
            <a:ext cx="1304925" cy="228054"/>
          </a:xfrm>
          <a:prstGeom prst="rect">
            <a:avLst/>
          </a:prstGeom>
        </p:spPr>
        <p:txBody>
          <a:bodyPr vert="horz" wrap="square" lIns="0" tIns="10646" rIns="0" bIns="0" rtlCol="0">
            <a:spAutoFit/>
          </a:bodyPr>
          <a:lstStyle/>
          <a:p>
            <a:pPr marL="11206" defTabSz="806867">
              <a:spcBef>
                <a:spcPts val="84"/>
              </a:spcBef>
            </a:pPr>
            <a:r>
              <a:rPr sz="1412" b="1" kern="0" spc="-9" dirty="0">
                <a:solidFill>
                  <a:srgbClr val="EF7E08"/>
                </a:solidFill>
                <a:latin typeface="Segoe UI"/>
                <a:cs typeface="Segoe UI"/>
              </a:rPr>
              <a:t>Response</a:t>
            </a:r>
            <a:r>
              <a:rPr sz="1412" b="1" kern="0" spc="-49" dirty="0">
                <a:solidFill>
                  <a:srgbClr val="EF7E08"/>
                </a:solidFill>
                <a:latin typeface="Segoe UI"/>
                <a:cs typeface="Segoe UI"/>
              </a:rPr>
              <a:t> </a:t>
            </a:r>
            <a:r>
              <a:rPr sz="1412" b="1" kern="0" spc="-18" dirty="0">
                <a:solidFill>
                  <a:srgbClr val="EF7E08"/>
                </a:solidFill>
                <a:latin typeface="Segoe UI"/>
                <a:cs typeface="Segoe UI"/>
              </a:rPr>
              <a:t>cards</a:t>
            </a:r>
            <a:endParaRPr sz="1412" kern="0" dirty="0">
              <a:solidFill>
                <a:sysClr val="windowText" lastClr="000000"/>
              </a:solidFill>
              <a:latin typeface="Segoe UI"/>
              <a:cs typeface="Segoe UI"/>
            </a:endParaRPr>
          </a:p>
        </p:txBody>
      </p:sp>
      <p:grpSp>
        <p:nvGrpSpPr>
          <p:cNvPr id="6" name="object 6"/>
          <p:cNvGrpSpPr/>
          <p:nvPr/>
        </p:nvGrpSpPr>
        <p:grpSpPr>
          <a:xfrm>
            <a:off x="745287" y="1478922"/>
            <a:ext cx="4551829" cy="3272118"/>
            <a:chOff x="861060" y="1662684"/>
            <a:chExt cx="5158740" cy="3708400"/>
          </a:xfrm>
        </p:grpSpPr>
        <p:pic>
          <p:nvPicPr>
            <p:cNvPr id="7" name="object 7"/>
            <p:cNvPicPr/>
            <p:nvPr/>
          </p:nvPicPr>
          <p:blipFill>
            <a:blip r:embed="rId3" cstate="print"/>
            <a:stretch>
              <a:fillRect/>
            </a:stretch>
          </p:blipFill>
          <p:spPr>
            <a:xfrm>
              <a:off x="861060" y="1662684"/>
              <a:ext cx="2781299" cy="2563367"/>
            </a:xfrm>
            <a:prstGeom prst="rect">
              <a:avLst/>
            </a:prstGeom>
          </p:spPr>
        </p:pic>
        <p:pic>
          <p:nvPicPr>
            <p:cNvPr id="8" name="object 8"/>
            <p:cNvPicPr/>
            <p:nvPr/>
          </p:nvPicPr>
          <p:blipFill>
            <a:blip r:embed="rId4" cstate="print"/>
            <a:stretch>
              <a:fillRect/>
            </a:stretch>
          </p:blipFill>
          <p:spPr>
            <a:xfrm>
              <a:off x="961644" y="1761744"/>
              <a:ext cx="2580131" cy="2365247"/>
            </a:xfrm>
            <a:prstGeom prst="rect">
              <a:avLst/>
            </a:prstGeom>
          </p:spPr>
        </p:pic>
        <p:sp>
          <p:nvSpPr>
            <p:cNvPr id="9" name="object 9"/>
            <p:cNvSpPr/>
            <p:nvPr/>
          </p:nvSpPr>
          <p:spPr>
            <a:xfrm>
              <a:off x="956881" y="1756981"/>
              <a:ext cx="2590165" cy="2374900"/>
            </a:xfrm>
            <a:custGeom>
              <a:avLst/>
              <a:gdLst/>
              <a:ahLst/>
              <a:cxnLst/>
              <a:rect l="l" t="t" r="r" b="b"/>
              <a:pathLst>
                <a:path w="2590165" h="2374900">
                  <a:moveTo>
                    <a:pt x="0" y="0"/>
                  </a:moveTo>
                  <a:lnTo>
                    <a:pt x="2589657" y="0"/>
                  </a:lnTo>
                  <a:lnTo>
                    <a:pt x="2589657" y="2374773"/>
                  </a:lnTo>
                  <a:lnTo>
                    <a:pt x="0" y="2374773"/>
                  </a:lnTo>
                  <a:lnTo>
                    <a:pt x="0" y="0"/>
                  </a:lnTo>
                  <a:close/>
                </a:path>
              </a:pathLst>
            </a:custGeom>
            <a:ln w="9525">
              <a:solidFill>
                <a:srgbClr val="313131"/>
              </a:solidFill>
            </a:ln>
          </p:spPr>
          <p:txBody>
            <a:bodyPr wrap="square" lIns="0" tIns="0" rIns="0" bIns="0" rtlCol="0"/>
            <a:lstStyle/>
            <a:p>
              <a:pPr defTabSz="806867"/>
              <a:endParaRPr sz="1588" kern="0" dirty="0">
                <a:solidFill>
                  <a:sysClr val="windowText" lastClr="000000"/>
                </a:solidFill>
              </a:endParaRPr>
            </a:p>
          </p:txBody>
        </p:sp>
        <p:pic>
          <p:nvPicPr>
            <p:cNvPr id="10" name="object 10"/>
            <p:cNvPicPr/>
            <p:nvPr/>
          </p:nvPicPr>
          <p:blipFill>
            <a:blip r:embed="rId5" cstate="print"/>
            <a:stretch>
              <a:fillRect/>
            </a:stretch>
          </p:blipFill>
          <p:spPr>
            <a:xfrm>
              <a:off x="3611880" y="1668780"/>
              <a:ext cx="2407919" cy="3701795"/>
            </a:xfrm>
            <a:prstGeom prst="rect">
              <a:avLst/>
            </a:prstGeom>
          </p:spPr>
        </p:pic>
        <p:pic>
          <p:nvPicPr>
            <p:cNvPr id="11" name="object 11"/>
            <p:cNvPicPr/>
            <p:nvPr/>
          </p:nvPicPr>
          <p:blipFill>
            <a:blip r:embed="rId6" cstate="print"/>
            <a:stretch>
              <a:fillRect/>
            </a:stretch>
          </p:blipFill>
          <p:spPr>
            <a:xfrm>
              <a:off x="3700272" y="1769364"/>
              <a:ext cx="2231135" cy="3500627"/>
            </a:xfrm>
            <a:prstGeom prst="rect">
              <a:avLst/>
            </a:prstGeom>
          </p:spPr>
        </p:pic>
      </p:grpSp>
      <p:sp>
        <p:nvSpPr>
          <p:cNvPr id="12" name="object 12"/>
          <p:cNvSpPr/>
          <p:nvPr/>
        </p:nvSpPr>
        <p:spPr>
          <a:xfrm>
            <a:off x="5297899" y="1232565"/>
            <a:ext cx="0" cy="4464424"/>
          </a:xfrm>
          <a:custGeom>
            <a:avLst/>
            <a:gdLst/>
            <a:ahLst/>
            <a:cxnLst/>
            <a:rect l="l" t="t" r="r" b="b"/>
            <a:pathLst>
              <a:path h="5059680">
                <a:moveTo>
                  <a:pt x="0" y="0"/>
                </a:moveTo>
                <a:lnTo>
                  <a:pt x="0" y="5059362"/>
                </a:lnTo>
              </a:path>
            </a:pathLst>
          </a:custGeom>
          <a:ln w="28575">
            <a:solidFill>
              <a:srgbClr val="EF7E08"/>
            </a:solidFill>
          </a:ln>
        </p:spPr>
        <p:txBody>
          <a:bodyPr wrap="square" lIns="0" tIns="0" rIns="0" bIns="0" rtlCol="0"/>
          <a:lstStyle/>
          <a:p>
            <a:pPr defTabSz="806867"/>
            <a:endParaRPr sz="1588" kern="0" dirty="0">
              <a:solidFill>
                <a:sysClr val="windowText" lastClr="000000"/>
              </a:solidFill>
            </a:endParaRPr>
          </a:p>
        </p:txBody>
      </p:sp>
      <p:pic>
        <p:nvPicPr>
          <p:cNvPr id="13" name="object 13"/>
          <p:cNvPicPr/>
          <p:nvPr/>
        </p:nvPicPr>
        <p:blipFill>
          <a:blip r:embed="rId7" cstate="print"/>
          <a:stretch>
            <a:fillRect/>
          </a:stretch>
        </p:blipFill>
        <p:spPr>
          <a:xfrm>
            <a:off x="5470508" y="4019016"/>
            <a:ext cx="789616" cy="829683"/>
          </a:xfrm>
          <a:prstGeom prst="rect">
            <a:avLst/>
          </a:prstGeom>
        </p:spPr>
      </p:pic>
      <p:pic>
        <p:nvPicPr>
          <p:cNvPr id="14" name="object 14"/>
          <p:cNvPicPr/>
          <p:nvPr/>
        </p:nvPicPr>
        <p:blipFill>
          <a:blip r:embed="rId8" cstate="print"/>
          <a:stretch>
            <a:fillRect/>
          </a:stretch>
        </p:blipFill>
        <p:spPr>
          <a:xfrm>
            <a:off x="2108136" y="3836446"/>
            <a:ext cx="878081" cy="814891"/>
          </a:xfrm>
          <a:prstGeom prst="rect">
            <a:avLst/>
          </a:prstGeom>
        </p:spPr>
      </p:pic>
      <p:pic>
        <p:nvPicPr>
          <p:cNvPr id="15" name="object 15"/>
          <p:cNvPicPr/>
          <p:nvPr/>
        </p:nvPicPr>
        <p:blipFill>
          <a:blip r:embed="rId9" cstate="print"/>
          <a:stretch>
            <a:fillRect/>
          </a:stretch>
        </p:blipFill>
        <p:spPr>
          <a:xfrm>
            <a:off x="968792" y="3846949"/>
            <a:ext cx="837740" cy="814891"/>
          </a:xfrm>
          <a:prstGeom prst="rect">
            <a:avLst/>
          </a:prstGeom>
        </p:spPr>
      </p:pic>
      <p:pic>
        <p:nvPicPr>
          <p:cNvPr id="16" name="object 16"/>
          <p:cNvPicPr/>
          <p:nvPr/>
        </p:nvPicPr>
        <p:blipFill>
          <a:blip r:embed="rId10" cstate="print"/>
          <a:stretch>
            <a:fillRect/>
          </a:stretch>
        </p:blipFill>
        <p:spPr>
          <a:xfrm>
            <a:off x="6400899" y="4015997"/>
            <a:ext cx="887504" cy="874058"/>
          </a:xfrm>
          <a:prstGeom prst="rect">
            <a:avLst/>
          </a:prstGeom>
        </p:spPr>
      </p:pic>
      <p:grpSp>
        <p:nvGrpSpPr>
          <p:cNvPr id="17" name="object 17"/>
          <p:cNvGrpSpPr/>
          <p:nvPr/>
        </p:nvGrpSpPr>
        <p:grpSpPr>
          <a:xfrm>
            <a:off x="5389825" y="1525695"/>
            <a:ext cx="4492999" cy="3181910"/>
            <a:chOff x="6195059" y="1665732"/>
            <a:chExt cx="5092065" cy="3606165"/>
          </a:xfrm>
        </p:grpSpPr>
        <p:pic>
          <p:nvPicPr>
            <p:cNvPr id="18" name="object 18"/>
            <p:cNvPicPr/>
            <p:nvPr/>
          </p:nvPicPr>
          <p:blipFill>
            <a:blip r:embed="rId11" cstate="print"/>
            <a:stretch>
              <a:fillRect/>
            </a:stretch>
          </p:blipFill>
          <p:spPr>
            <a:xfrm>
              <a:off x="8929116" y="1665732"/>
              <a:ext cx="2357626" cy="3605783"/>
            </a:xfrm>
            <a:prstGeom prst="rect">
              <a:avLst/>
            </a:prstGeom>
          </p:spPr>
        </p:pic>
        <p:pic>
          <p:nvPicPr>
            <p:cNvPr id="19" name="object 19"/>
            <p:cNvPicPr/>
            <p:nvPr/>
          </p:nvPicPr>
          <p:blipFill>
            <a:blip r:embed="rId12" cstate="print"/>
            <a:stretch>
              <a:fillRect/>
            </a:stretch>
          </p:blipFill>
          <p:spPr>
            <a:xfrm>
              <a:off x="9015983" y="1764792"/>
              <a:ext cx="2183891" cy="3407663"/>
            </a:xfrm>
            <a:prstGeom prst="rect">
              <a:avLst/>
            </a:prstGeom>
          </p:spPr>
        </p:pic>
        <p:pic>
          <p:nvPicPr>
            <p:cNvPr id="20" name="object 20"/>
            <p:cNvPicPr/>
            <p:nvPr/>
          </p:nvPicPr>
          <p:blipFill>
            <a:blip r:embed="rId13" cstate="print"/>
            <a:stretch>
              <a:fillRect/>
            </a:stretch>
          </p:blipFill>
          <p:spPr>
            <a:xfrm>
              <a:off x="6195059" y="1671828"/>
              <a:ext cx="2761487" cy="2761487"/>
            </a:xfrm>
            <a:prstGeom prst="rect">
              <a:avLst/>
            </a:prstGeom>
          </p:spPr>
        </p:pic>
        <p:pic>
          <p:nvPicPr>
            <p:cNvPr id="21" name="object 21"/>
            <p:cNvPicPr/>
            <p:nvPr/>
          </p:nvPicPr>
          <p:blipFill>
            <a:blip r:embed="rId14" cstate="print"/>
            <a:stretch>
              <a:fillRect/>
            </a:stretch>
          </p:blipFill>
          <p:spPr>
            <a:xfrm>
              <a:off x="6286500" y="1763268"/>
              <a:ext cx="2578607" cy="2578607"/>
            </a:xfrm>
            <a:prstGeom prst="rect">
              <a:avLst/>
            </a:prstGeom>
          </p:spPr>
        </p:pic>
      </p:grpSp>
      <p:sp>
        <p:nvSpPr>
          <p:cNvPr id="22" name="object 22"/>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8</a:t>
            </a:fld>
            <a:endParaRPr kern="0" spc="-22" dirty="0">
              <a:solidFill>
                <a:prstClr val="white"/>
              </a:solidFill>
            </a:endParaRPr>
          </a:p>
        </p:txBody>
      </p:sp>
      <p:sp>
        <p:nvSpPr>
          <p:cNvPr id="23" name="object 23"/>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24" name="object 24"/>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extLst>
      <p:ext uri="{BB962C8B-B14F-4D97-AF65-F5344CB8AC3E}">
        <p14:creationId xmlns:p14="http://schemas.microsoft.com/office/powerpoint/2010/main" val="309789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0648" y="385375"/>
            <a:ext cx="9110496" cy="500680"/>
          </a:xfrm>
          <a:prstGeom prst="rect">
            <a:avLst/>
          </a:prstGeom>
        </p:spPr>
        <p:txBody>
          <a:bodyPr vert="horz" wrap="square" lIns="0" tIns="11206" rIns="0" bIns="0" rtlCol="0">
            <a:spAutoFit/>
          </a:bodyPr>
          <a:lstStyle/>
          <a:p>
            <a:pPr marL="11206">
              <a:spcBef>
                <a:spcPts val="88"/>
              </a:spcBef>
            </a:pPr>
            <a:r>
              <a:rPr lang="en-US" sz="3180" b="1" spc="-40" dirty="0">
                <a:solidFill>
                  <a:schemeClr val="accent5">
                    <a:lumMod val="75000"/>
                  </a:schemeClr>
                </a:solidFill>
              </a:rPr>
              <a:t>Recommended</a:t>
            </a:r>
            <a:r>
              <a:rPr lang="en-US" sz="3180" b="1" spc="-141" dirty="0">
                <a:solidFill>
                  <a:schemeClr val="accent5">
                    <a:lumMod val="75000"/>
                  </a:schemeClr>
                </a:solidFill>
              </a:rPr>
              <a:t> </a:t>
            </a:r>
            <a:r>
              <a:rPr lang="en-US" sz="3180" b="1" spc="-31" dirty="0">
                <a:solidFill>
                  <a:schemeClr val="accent5">
                    <a:lumMod val="75000"/>
                  </a:schemeClr>
                </a:solidFill>
              </a:rPr>
              <a:t>Chart</a:t>
            </a:r>
            <a:r>
              <a:rPr lang="en-US" sz="3180" b="1" spc="-150" dirty="0">
                <a:solidFill>
                  <a:schemeClr val="accent5">
                    <a:lumMod val="75000"/>
                  </a:schemeClr>
                </a:solidFill>
              </a:rPr>
              <a:t> </a:t>
            </a:r>
            <a:r>
              <a:rPr lang="en-US" sz="3180" b="1" spc="-26" dirty="0">
                <a:solidFill>
                  <a:schemeClr val="accent5">
                    <a:lumMod val="75000"/>
                  </a:schemeClr>
                </a:solidFill>
              </a:rPr>
              <a:t>Types:</a:t>
            </a:r>
            <a:r>
              <a:rPr lang="en-US" sz="3180" b="1" spc="-146" dirty="0">
                <a:solidFill>
                  <a:schemeClr val="accent5">
                    <a:lumMod val="75000"/>
                  </a:schemeClr>
                </a:solidFill>
              </a:rPr>
              <a:t> </a:t>
            </a:r>
            <a:r>
              <a:rPr lang="en-US" sz="3180" b="1" dirty="0">
                <a:solidFill>
                  <a:schemeClr val="accent5">
                    <a:lumMod val="75000"/>
                  </a:schemeClr>
                </a:solidFill>
              </a:rPr>
              <a:t>6</a:t>
            </a:r>
            <a:r>
              <a:rPr lang="en-US" sz="3180" b="1" spc="-132" dirty="0">
                <a:solidFill>
                  <a:schemeClr val="accent5">
                    <a:lumMod val="75000"/>
                  </a:schemeClr>
                </a:solidFill>
              </a:rPr>
              <a:t> </a:t>
            </a:r>
            <a:r>
              <a:rPr lang="en-US" sz="3180" b="1" spc="-22" dirty="0">
                <a:solidFill>
                  <a:schemeClr val="accent5">
                    <a:lumMod val="75000"/>
                  </a:schemeClr>
                </a:solidFill>
              </a:rPr>
              <a:t>Years</a:t>
            </a:r>
            <a:r>
              <a:rPr lang="en-US" sz="3180" b="1" spc="-124" dirty="0">
                <a:solidFill>
                  <a:schemeClr val="accent5">
                    <a:lumMod val="75000"/>
                  </a:schemeClr>
                </a:solidFill>
              </a:rPr>
              <a:t> </a:t>
            </a:r>
            <a:r>
              <a:rPr lang="en-US" sz="3180" b="1" dirty="0">
                <a:solidFill>
                  <a:schemeClr val="accent5">
                    <a:lumMod val="75000"/>
                  </a:schemeClr>
                </a:solidFill>
              </a:rPr>
              <a:t>and</a:t>
            </a:r>
            <a:r>
              <a:rPr lang="en-US" sz="3180" b="1" spc="-119" dirty="0">
                <a:solidFill>
                  <a:schemeClr val="accent5">
                    <a:lumMod val="75000"/>
                  </a:schemeClr>
                </a:solidFill>
              </a:rPr>
              <a:t> </a:t>
            </a:r>
            <a:r>
              <a:rPr lang="en-US" sz="3180" b="1" spc="-26" dirty="0">
                <a:solidFill>
                  <a:schemeClr val="accent5">
                    <a:lumMod val="75000"/>
                  </a:schemeClr>
                </a:solidFill>
              </a:rPr>
              <a:t>Older</a:t>
            </a:r>
            <a:endParaRPr sz="3180" b="1" dirty="0">
              <a:solidFill>
                <a:schemeClr val="accent5">
                  <a:lumMod val="75000"/>
                </a:schemeClr>
              </a:solidFill>
            </a:endParaRPr>
          </a:p>
        </p:txBody>
      </p:sp>
      <p:sp>
        <p:nvSpPr>
          <p:cNvPr id="3" name="object 3"/>
          <p:cNvSpPr txBox="1"/>
          <p:nvPr/>
        </p:nvSpPr>
        <p:spPr>
          <a:xfrm>
            <a:off x="930648" y="1045377"/>
            <a:ext cx="7879976" cy="337238"/>
          </a:xfrm>
          <a:prstGeom prst="rect">
            <a:avLst/>
          </a:prstGeom>
        </p:spPr>
        <p:txBody>
          <a:bodyPr vert="horz" wrap="square" lIns="0" tIns="11206" rIns="0" bIns="0" rtlCol="0">
            <a:spAutoFit/>
          </a:bodyPr>
          <a:lstStyle/>
          <a:p>
            <a:pPr marL="11206" defTabSz="806867">
              <a:spcBef>
                <a:spcPts val="88"/>
              </a:spcBef>
              <a:tabLst>
                <a:tab pos="4648448" algn="l"/>
              </a:tabLst>
            </a:pPr>
            <a:r>
              <a:rPr sz="2118" kern="0" dirty="0">
                <a:solidFill>
                  <a:sysClr val="windowText" lastClr="000000"/>
                </a:solidFill>
                <a:cs typeface="Segoe UI"/>
              </a:rPr>
              <a:t>SLOAN</a:t>
            </a:r>
            <a:r>
              <a:rPr sz="2118" kern="0" spc="-31" dirty="0">
                <a:solidFill>
                  <a:sysClr val="windowText" lastClr="000000"/>
                </a:solidFill>
                <a:cs typeface="Segoe UI"/>
              </a:rPr>
              <a:t> </a:t>
            </a:r>
            <a:r>
              <a:rPr sz="2118" kern="0" dirty="0">
                <a:solidFill>
                  <a:sysClr val="windowText" lastClr="000000"/>
                </a:solidFill>
                <a:cs typeface="Segoe UI"/>
              </a:rPr>
              <a:t>LETTER</a:t>
            </a:r>
            <a:r>
              <a:rPr sz="2118" kern="0" spc="-35" dirty="0">
                <a:solidFill>
                  <a:sysClr val="windowText" lastClr="000000"/>
                </a:solidFill>
                <a:cs typeface="Segoe UI"/>
              </a:rPr>
              <a:t> </a:t>
            </a:r>
            <a:r>
              <a:rPr sz="2118" kern="0" spc="-9" dirty="0">
                <a:solidFill>
                  <a:sysClr val="windowText" lastClr="000000"/>
                </a:solidFill>
                <a:cs typeface="Segoe UI"/>
              </a:rPr>
              <a:t>(</a:t>
            </a:r>
            <a:r>
              <a:rPr sz="2118" kern="0" spc="-9" dirty="0">
                <a:solidFill>
                  <a:srgbClr val="EF7E08"/>
                </a:solidFill>
                <a:cs typeface="Segoe UI"/>
              </a:rPr>
              <a:t>PREFERRED</a:t>
            </a:r>
            <a:r>
              <a:rPr sz="2118" kern="0" spc="-9" dirty="0">
                <a:solidFill>
                  <a:sysClr val="windowText" lastClr="000000"/>
                </a:solidFill>
                <a:cs typeface="Segoe UI"/>
              </a:rPr>
              <a:t>)</a:t>
            </a:r>
            <a:r>
              <a:rPr sz="2118" kern="0" dirty="0">
                <a:solidFill>
                  <a:sysClr val="windowText" lastClr="000000"/>
                </a:solidFill>
                <a:cs typeface="Segoe UI"/>
              </a:rPr>
              <a:t>	</a:t>
            </a:r>
            <a:r>
              <a:rPr lang="en-US" sz="2118" kern="0" dirty="0">
                <a:solidFill>
                  <a:sysClr val="windowText" lastClr="000000"/>
                </a:solidFill>
                <a:cs typeface="Segoe UI"/>
              </a:rPr>
              <a:t>    </a:t>
            </a:r>
            <a:r>
              <a:rPr sz="2118" kern="0" dirty="0">
                <a:solidFill>
                  <a:sysClr val="windowText" lastClr="000000"/>
                </a:solidFill>
                <a:cs typeface="Segoe UI"/>
              </a:rPr>
              <a:t>LEA</a:t>
            </a:r>
            <a:r>
              <a:rPr sz="2118" kern="0" spc="-9" dirty="0">
                <a:solidFill>
                  <a:sysClr val="windowText" lastClr="000000"/>
                </a:solidFill>
                <a:cs typeface="Segoe UI"/>
              </a:rPr>
              <a:t> NUMBERS</a:t>
            </a:r>
            <a:endParaRPr sz="2118" kern="0" dirty="0">
              <a:solidFill>
                <a:sysClr val="windowText" lastClr="000000"/>
              </a:solidFill>
              <a:cs typeface="Segoe UI"/>
            </a:endParaRPr>
          </a:p>
        </p:txBody>
      </p:sp>
      <p:sp>
        <p:nvSpPr>
          <p:cNvPr id="4" name="object 4"/>
          <p:cNvSpPr txBox="1"/>
          <p:nvPr/>
        </p:nvSpPr>
        <p:spPr>
          <a:xfrm>
            <a:off x="987063" y="4983572"/>
            <a:ext cx="1323975" cy="228054"/>
          </a:xfrm>
          <a:prstGeom prst="rect">
            <a:avLst/>
          </a:prstGeom>
        </p:spPr>
        <p:txBody>
          <a:bodyPr vert="horz" wrap="square" lIns="0" tIns="10646" rIns="0" bIns="0" rtlCol="0">
            <a:spAutoFit/>
          </a:bodyPr>
          <a:lstStyle/>
          <a:p>
            <a:pPr marL="11206" defTabSz="806867">
              <a:spcBef>
                <a:spcPts val="84"/>
              </a:spcBef>
            </a:pPr>
            <a:r>
              <a:rPr sz="1412" b="1" kern="0" spc="-9" dirty="0">
                <a:solidFill>
                  <a:srgbClr val="EF7E08"/>
                </a:solidFill>
                <a:latin typeface="Segoe UI"/>
                <a:cs typeface="Segoe UI"/>
              </a:rPr>
              <a:t>Response</a:t>
            </a:r>
            <a:r>
              <a:rPr sz="1412" b="1" kern="0" spc="-49" dirty="0">
                <a:solidFill>
                  <a:srgbClr val="EF7E08"/>
                </a:solidFill>
                <a:latin typeface="Segoe UI"/>
                <a:cs typeface="Segoe UI"/>
              </a:rPr>
              <a:t> </a:t>
            </a:r>
            <a:r>
              <a:rPr sz="1412" b="1" kern="0" spc="-18" dirty="0">
                <a:solidFill>
                  <a:srgbClr val="EF7E08"/>
                </a:solidFill>
                <a:latin typeface="Segoe UI"/>
                <a:cs typeface="Segoe UI"/>
              </a:rPr>
              <a:t>panel</a:t>
            </a:r>
            <a:endParaRPr sz="1412" kern="0" dirty="0">
              <a:solidFill>
                <a:sysClr val="windowText" lastClr="000000"/>
              </a:solidFill>
              <a:latin typeface="Segoe UI"/>
              <a:cs typeface="Segoe UI"/>
            </a:endParaRPr>
          </a:p>
        </p:txBody>
      </p:sp>
      <p:sp>
        <p:nvSpPr>
          <p:cNvPr id="5" name="object 5"/>
          <p:cNvSpPr txBox="1"/>
          <p:nvPr/>
        </p:nvSpPr>
        <p:spPr>
          <a:xfrm>
            <a:off x="5908338" y="4958219"/>
            <a:ext cx="1323975" cy="228054"/>
          </a:xfrm>
          <a:prstGeom prst="rect">
            <a:avLst/>
          </a:prstGeom>
        </p:spPr>
        <p:txBody>
          <a:bodyPr vert="horz" wrap="square" lIns="0" tIns="10646" rIns="0" bIns="0" rtlCol="0">
            <a:spAutoFit/>
          </a:bodyPr>
          <a:lstStyle/>
          <a:p>
            <a:pPr marL="11206" defTabSz="806867">
              <a:spcBef>
                <a:spcPts val="84"/>
              </a:spcBef>
            </a:pPr>
            <a:r>
              <a:rPr sz="1412" b="1" kern="0" spc="-9" dirty="0">
                <a:solidFill>
                  <a:srgbClr val="EF7E08"/>
                </a:solidFill>
                <a:cs typeface="Segoe UI"/>
              </a:rPr>
              <a:t>Response</a:t>
            </a:r>
            <a:r>
              <a:rPr sz="1412" b="1" kern="0" spc="-49" dirty="0">
                <a:solidFill>
                  <a:srgbClr val="EF7E08"/>
                </a:solidFill>
                <a:cs typeface="Segoe UI"/>
              </a:rPr>
              <a:t> </a:t>
            </a:r>
            <a:r>
              <a:rPr sz="1412" b="1" kern="0" spc="-18" dirty="0">
                <a:solidFill>
                  <a:srgbClr val="EF7E08"/>
                </a:solidFill>
                <a:cs typeface="Segoe UI"/>
              </a:rPr>
              <a:t>panel</a:t>
            </a:r>
            <a:endParaRPr sz="1412" kern="0" dirty="0">
              <a:solidFill>
                <a:sysClr val="windowText" lastClr="000000"/>
              </a:solidFill>
              <a:cs typeface="Segoe UI"/>
            </a:endParaRPr>
          </a:p>
        </p:txBody>
      </p:sp>
      <p:grpSp>
        <p:nvGrpSpPr>
          <p:cNvPr id="6" name="object 6"/>
          <p:cNvGrpSpPr/>
          <p:nvPr/>
        </p:nvGrpSpPr>
        <p:grpSpPr>
          <a:xfrm>
            <a:off x="780377" y="1426318"/>
            <a:ext cx="4566957" cy="3446929"/>
            <a:chOff x="848867" y="1656588"/>
            <a:chExt cx="5175885" cy="3906520"/>
          </a:xfrm>
        </p:grpSpPr>
        <p:pic>
          <p:nvPicPr>
            <p:cNvPr id="7" name="object 7"/>
            <p:cNvPicPr/>
            <p:nvPr/>
          </p:nvPicPr>
          <p:blipFill>
            <a:blip r:embed="rId3" cstate="print"/>
            <a:stretch>
              <a:fillRect/>
            </a:stretch>
          </p:blipFill>
          <p:spPr>
            <a:xfrm>
              <a:off x="848867" y="1667268"/>
              <a:ext cx="2779775" cy="2481059"/>
            </a:xfrm>
            <a:prstGeom prst="rect">
              <a:avLst/>
            </a:prstGeom>
          </p:spPr>
        </p:pic>
        <p:pic>
          <p:nvPicPr>
            <p:cNvPr id="8" name="object 8"/>
            <p:cNvPicPr/>
            <p:nvPr/>
          </p:nvPicPr>
          <p:blipFill>
            <a:blip r:embed="rId4" cstate="print"/>
            <a:stretch>
              <a:fillRect/>
            </a:stretch>
          </p:blipFill>
          <p:spPr>
            <a:xfrm>
              <a:off x="949451" y="1764792"/>
              <a:ext cx="2578607" cy="2285999"/>
            </a:xfrm>
            <a:prstGeom prst="rect">
              <a:avLst/>
            </a:prstGeom>
          </p:spPr>
        </p:pic>
        <p:sp>
          <p:nvSpPr>
            <p:cNvPr id="9" name="object 9"/>
            <p:cNvSpPr/>
            <p:nvPr/>
          </p:nvSpPr>
          <p:spPr>
            <a:xfrm>
              <a:off x="944689" y="1760029"/>
              <a:ext cx="2588260" cy="2295525"/>
            </a:xfrm>
            <a:custGeom>
              <a:avLst/>
              <a:gdLst/>
              <a:ahLst/>
              <a:cxnLst/>
              <a:rect l="l" t="t" r="r" b="b"/>
              <a:pathLst>
                <a:path w="2588260" h="2295525">
                  <a:moveTo>
                    <a:pt x="0" y="0"/>
                  </a:moveTo>
                  <a:lnTo>
                    <a:pt x="2588133" y="0"/>
                  </a:lnTo>
                  <a:lnTo>
                    <a:pt x="2588133" y="2295525"/>
                  </a:lnTo>
                  <a:lnTo>
                    <a:pt x="0" y="2295525"/>
                  </a:lnTo>
                  <a:lnTo>
                    <a:pt x="0" y="0"/>
                  </a:lnTo>
                  <a:close/>
                </a:path>
              </a:pathLst>
            </a:custGeom>
            <a:ln w="9525">
              <a:solidFill>
                <a:srgbClr val="4F81BC"/>
              </a:solidFill>
            </a:ln>
          </p:spPr>
          <p:txBody>
            <a:bodyPr wrap="square" lIns="0" tIns="0" rIns="0" bIns="0" rtlCol="0"/>
            <a:lstStyle/>
            <a:p>
              <a:pPr defTabSz="806867"/>
              <a:endParaRPr sz="1588" kern="0" dirty="0">
                <a:solidFill>
                  <a:sysClr val="windowText" lastClr="000000"/>
                </a:solidFill>
              </a:endParaRPr>
            </a:p>
          </p:txBody>
        </p:sp>
        <p:pic>
          <p:nvPicPr>
            <p:cNvPr id="10" name="object 10"/>
            <p:cNvPicPr/>
            <p:nvPr/>
          </p:nvPicPr>
          <p:blipFill>
            <a:blip r:embed="rId5" cstate="print"/>
            <a:stretch>
              <a:fillRect/>
            </a:stretch>
          </p:blipFill>
          <p:spPr>
            <a:xfrm>
              <a:off x="3595116" y="1656588"/>
              <a:ext cx="2429255" cy="3649979"/>
            </a:xfrm>
            <a:prstGeom prst="rect">
              <a:avLst/>
            </a:prstGeom>
          </p:spPr>
        </p:pic>
        <p:pic>
          <p:nvPicPr>
            <p:cNvPr id="11" name="object 11"/>
            <p:cNvPicPr/>
            <p:nvPr/>
          </p:nvPicPr>
          <p:blipFill>
            <a:blip r:embed="rId6" cstate="print"/>
            <a:stretch>
              <a:fillRect/>
            </a:stretch>
          </p:blipFill>
          <p:spPr>
            <a:xfrm>
              <a:off x="3683508" y="1757172"/>
              <a:ext cx="2252459" cy="3448811"/>
            </a:xfrm>
            <a:prstGeom prst="rect">
              <a:avLst/>
            </a:prstGeom>
          </p:spPr>
        </p:pic>
        <p:pic>
          <p:nvPicPr>
            <p:cNvPr id="12" name="object 12"/>
            <p:cNvPicPr/>
            <p:nvPr/>
          </p:nvPicPr>
          <p:blipFill>
            <a:blip r:embed="rId7" cstate="print"/>
            <a:stretch>
              <a:fillRect/>
            </a:stretch>
          </p:blipFill>
          <p:spPr>
            <a:xfrm>
              <a:off x="1034795" y="4488179"/>
              <a:ext cx="1597151" cy="1074419"/>
            </a:xfrm>
            <a:prstGeom prst="rect">
              <a:avLst/>
            </a:prstGeom>
          </p:spPr>
        </p:pic>
        <p:pic>
          <p:nvPicPr>
            <p:cNvPr id="13" name="object 13"/>
            <p:cNvPicPr/>
            <p:nvPr/>
          </p:nvPicPr>
          <p:blipFill>
            <a:blip r:embed="rId8" cstate="print"/>
            <a:stretch>
              <a:fillRect/>
            </a:stretch>
          </p:blipFill>
          <p:spPr>
            <a:xfrm>
              <a:off x="1114043" y="4562855"/>
              <a:ext cx="1438643" cy="925067"/>
            </a:xfrm>
            <a:prstGeom prst="rect">
              <a:avLst/>
            </a:prstGeom>
          </p:spPr>
        </p:pic>
      </p:grpSp>
      <p:grpSp>
        <p:nvGrpSpPr>
          <p:cNvPr id="14" name="object 14"/>
          <p:cNvGrpSpPr/>
          <p:nvPr/>
        </p:nvGrpSpPr>
        <p:grpSpPr>
          <a:xfrm>
            <a:off x="5780831" y="1453916"/>
            <a:ext cx="4496921" cy="3438525"/>
            <a:chOff x="6205728" y="1668779"/>
            <a:chExt cx="5096510" cy="3896995"/>
          </a:xfrm>
        </p:grpSpPr>
        <p:pic>
          <p:nvPicPr>
            <p:cNvPr id="15" name="object 15"/>
            <p:cNvPicPr/>
            <p:nvPr/>
          </p:nvPicPr>
          <p:blipFill>
            <a:blip r:embed="rId9" cstate="print"/>
            <a:stretch>
              <a:fillRect/>
            </a:stretch>
          </p:blipFill>
          <p:spPr>
            <a:xfrm>
              <a:off x="6205728" y="1676399"/>
              <a:ext cx="2750819" cy="2653283"/>
            </a:xfrm>
            <a:prstGeom prst="rect">
              <a:avLst/>
            </a:prstGeom>
          </p:spPr>
        </p:pic>
        <p:pic>
          <p:nvPicPr>
            <p:cNvPr id="16" name="object 16"/>
            <p:cNvPicPr/>
            <p:nvPr/>
          </p:nvPicPr>
          <p:blipFill>
            <a:blip r:embed="rId10" cstate="print"/>
            <a:stretch>
              <a:fillRect/>
            </a:stretch>
          </p:blipFill>
          <p:spPr>
            <a:xfrm>
              <a:off x="6297168" y="1766315"/>
              <a:ext cx="2567939" cy="2473451"/>
            </a:xfrm>
            <a:prstGeom prst="rect">
              <a:avLst/>
            </a:prstGeom>
          </p:spPr>
        </p:pic>
        <p:pic>
          <p:nvPicPr>
            <p:cNvPr id="17" name="object 17"/>
            <p:cNvPicPr/>
            <p:nvPr/>
          </p:nvPicPr>
          <p:blipFill>
            <a:blip r:embed="rId11" cstate="print"/>
            <a:stretch>
              <a:fillRect/>
            </a:stretch>
          </p:blipFill>
          <p:spPr>
            <a:xfrm>
              <a:off x="8929116" y="1668779"/>
              <a:ext cx="2372867" cy="3683507"/>
            </a:xfrm>
            <a:prstGeom prst="rect">
              <a:avLst/>
            </a:prstGeom>
          </p:spPr>
        </p:pic>
        <p:pic>
          <p:nvPicPr>
            <p:cNvPr id="18" name="object 18"/>
            <p:cNvPicPr/>
            <p:nvPr/>
          </p:nvPicPr>
          <p:blipFill>
            <a:blip r:embed="rId12" cstate="print"/>
            <a:stretch>
              <a:fillRect/>
            </a:stretch>
          </p:blipFill>
          <p:spPr>
            <a:xfrm>
              <a:off x="9015984" y="1769363"/>
              <a:ext cx="2199131" cy="3482339"/>
            </a:xfrm>
            <a:prstGeom prst="rect">
              <a:avLst/>
            </a:prstGeom>
          </p:spPr>
        </p:pic>
        <p:pic>
          <p:nvPicPr>
            <p:cNvPr id="19" name="object 19"/>
            <p:cNvPicPr/>
            <p:nvPr/>
          </p:nvPicPr>
          <p:blipFill>
            <a:blip r:embed="rId13" cstate="print"/>
            <a:stretch>
              <a:fillRect/>
            </a:stretch>
          </p:blipFill>
          <p:spPr>
            <a:xfrm>
              <a:off x="6309360" y="4466844"/>
              <a:ext cx="1114043" cy="1098803"/>
            </a:xfrm>
            <a:prstGeom prst="rect">
              <a:avLst/>
            </a:prstGeom>
          </p:spPr>
        </p:pic>
        <p:pic>
          <p:nvPicPr>
            <p:cNvPr id="20" name="object 20"/>
            <p:cNvPicPr/>
            <p:nvPr/>
          </p:nvPicPr>
          <p:blipFill>
            <a:blip r:embed="rId14" cstate="print"/>
            <a:stretch>
              <a:fillRect/>
            </a:stretch>
          </p:blipFill>
          <p:spPr>
            <a:xfrm>
              <a:off x="6384036" y="4541520"/>
              <a:ext cx="964691" cy="949451"/>
            </a:xfrm>
            <a:prstGeom prst="rect">
              <a:avLst/>
            </a:prstGeom>
          </p:spPr>
        </p:pic>
      </p:grpSp>
      <p:sp>
        <p:nvSpPr>
          <p:cNvPr id="21" name="object 21"/>
          <p:cNvSpPr/>
          <p:nvPr/>
        </p:nvSpPr>
        <p:spPr>
          <a:xfrm>
            <a:off x="5515255" y="1110950"/>
            <a:ext cx="0" cy="4464424"/>
          </a:xfrm>
          <a:custGeom>
            <a:avLst/>
            <a:gdLst/>
            <a:ahLst/>
            <a:cxnLst/>
            <a:rect l="l" t="t" r="r" b="b"/>
            <a:pathLst>
              <a:path h="5059680">
                <a:moveTo>
                  <a:pt x="0" y="0"/>
                </a:moveTo>
                <a:lnTo>
                  <a:pt x="0" y="5059362"/>
                </a:lnTo>
              </a:path>
            </a:pathLst>
          </a:custGeom>
          <a:ln w="28575">
            <a:solidFill>
              <a:srgbClr val="EF7E08"/>
            </a:solidFill>
          </a:ln>
        </p:spPr>
        <p:txBody>
          <a:bodyPr wrap="square" lIns="0" tIns="0" rIns="0" bIns="0" rtlCol="0"/>
          <a:lstStyle/>
          <a:p>
            <a:pPr defTabSz="806867"/>
            <a:endParaRPr sz="1588" kern="0" dirty="0">
              <a:solidFill>
                <a:sysClr val="windowText" lastClr="000000"/>
              </a:solidFill>
            </a:endParaRPr>
          </a:p>
        </p:txBody>
      </p:sp>
      <p:sp>
        <p:nvSpPr>
          <p:cNvPr id="22" name="object 22"/>
          <p:cNvSpPr txBox="1">
            <a:spLocks noGrp="1"/>
          </p:cNvSpPr>
          <p:nvPr>
            <p:ph type="sldNum" sz="quarter" idx="7"/>
          </p:nvPr>
        </p:nvSpPr>
        <p:spPr>
          <a:xfrm>
            <a:off x="10939016" y="5765697"/>
            <a:ext cx="232918" cy="285335"/>
          </a:xfrm>
          <a:prstGeom prst="rect">
            <a:avLst/>
          </a:prstGeom>
        </p:spPr>
        <p:txBody>
          <a:bodyPr vert="horz" wrap="square" lIns="0" tIns="0" rIns="0" bIns="0" rtlCol="0">
            <a:spAutoFit/>
          </a:bodyPr>
          <a:lstStyle>
            <a:defPPr>
              <a:defRPr lang="en-US"/>
            </a:defPPr>
            <a:lvl1pPr marL="0" algn="l" defTabSz="914400" rtl="0" eaLnBrk="1" latinLnBrk="0" hangingPunct="1">
              <a:defRPr sz="927"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spcBef>
                <a:spcPts val="168"/>
              </a:spcBef>
            </a:pPr>
            <a:fld id="{81D60167-4931-47E6-BA6A-407CBD079E47}" type="slidenum">
              <a:rPr lang="en-US" smtClean="0"/>
              <a:pPr marL="96376">
                <a:spcBef>
                  <a:spcPts val="168"/>
                </a:spcBef>
              </a:pPr>
              <a:t>9</a:t>
            </a:fld>
            <a:endParaRPr kern="0" spc="-22" dirty="0">
              <a:solidFill>
                <a:prstClr val="white"/>
              </a:solidFill>
            </a:endParaRPr>
          </a:p>
        </p:txBody>
      </p:sp>
      <p:sp>
        <p:nvSpPr>
          <p:cNvPr id="23" name="object 23"/>
          <p:cNvSpPr txBox="1">
            <a:spLocks noGrp="1"/>
          </p:cNvSpPr>
          <p:nvPr>
            <p:ph type="dt" sz="half" idx="6"/>
          </p:nvPr>
        </p:nvSpPr>
        <p:spPr>
          <a:xfrm>
            <a:off x="1040766" y="5778510"/>
            <a:ext cx="542288"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defTabSz="806867">
              <a:spcBef>
                <a:spcPts val="150"/>
              </a:spcBef>
            </a:pPr>
            <a:r>
              <a:rPr lang="en-US" spc="-9"/>
              <a:t>2/15/2024</a:t>
            </a:r>
            <a:endParaRPr kern="0" spc="-9" dirty="0">
              <a:solidFill>
                <a:prstClr val="white"/>
              </a:solidFill>
            </a:endParaRPr>
          </a:p>
        </p:txBody>
      </p:sp>
      <p:sp>
        <p:nvSpPr>
          <p:cNvPr id="24" name="object 24"/>
          <p:cNvSpPr txBox="1">
            <a:spLocks noGrp="1"/>
          </p:cNvSpPr>
          <p:nvPr>
            <p:ph type="ftr" sz="quarter" idx="5"/>
          </p:nvPr>
        </p:nvSpPr>
        <p:spPr>
          <a:xfrm>
            <a:off x="3147204" y="5778510"/>
            <a:ext cx="4141199" cy="122213"/>
          </a:xfrm>
          <a:prstGeom prst="rect">
            <a:avLst/>
          </a:prstGeom>
        </p:spPr>
        <p:txBody>
          <a:bodyPr vert="horz" wrap="square" lIns="0" tIns="0" rIns="0" bIns="0" rtlCol="0">
            <a:spAutoFit/>
          </a:bodyPr>
          <a:lstStyle>
            <a:defPPr>
              <a:defRPr lang="en-US"/>
            </a:defPPr>
            <a:lvl1pPr marL="0" algn="l" defTabSz="914400" rtl="0" eaLnBrk="1" latinLnBrk="0" hangingPunct="1">
              <a:defRPr sz="794" b="0"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2658" defTabSz="806867">
              <a:spcBef>
                <a:spcPts val="150"/>
              </a:spcBef>
            </a:pPr>
            <a:r>
              <a:rPr lang="en-US"/>
              <a:t>SCCPHD: CHDP</a:t>
            </a:r>
            <a:r>
              <a:rPr lang="en-US" spc="-18"/>
              <a:t> </a:t>
            </a:r>
            <a:r>
              <a:rPr lang="en-US"/>
              <a:t>PEDIATRIC</a:t>
            </a:r>
            <a:r>
              <a:rPr lang="en-US" spc="-22"/>
              <a:t> </a:t>
            </a:r>
            <a:r>
              <a:rPr lang="en-US"/>
              <a:t>VISION</a:t>
            </a:r>
            <a:r>
              <a:rPr lang="en-US" spc="-13"/>
              <a:t> </a:t>
            </a:r>
            <a:r>
              <a:rPr lang="en-US" spc="-9"/>
              <a:t>SCREENING</a:t>
            </a:r>
            <a:endParaRPr kern="0" spc="-9" dirty="0">
              <a:solidFill>
                <a:prstClr val="white"/>
              </a:solidFill>
            </a:endParaRPr>
          </a:p>
        </p:txBody>
      </p:sp>
    </p:spTree>
    <p:extLst>
      <p:ext uri="{BB962C8B-B14F-4D97-AF65-F5344CB8AC3E}">
        <p14:creationId xmlns:p14="http://schemas.microsoft.com/office/powerpoint/2010/main" val="30054821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1a2c64-cf20-4d65-8afb-5162d1ec5ba2">
      <Terms xmlns="http://schemas.microsoft.com/office/infopath/2007/PartnerControls"/>
    </lcf76f155ced4ddcb4097134ff3c332f>
    <TaxCatchAll xmlns="18b93748-8531-49b4-9948-ac8d35e6d2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F101C779730544B1BAE69DAFE05706" ma:contentTypeVersion="13" ma:contentTypeDescription="Create a new document." ma:contentTypeScope="" ma:versionID="1d8da707cb06f74c7b55ae563a6c6373">
  <xsd:schema xmlns:xsd="http://www.w3.org/2001/XMLSchema" xmlns:xs="http://www.w3.org/2001/XMLSchema" xmlns:p="http://schemas.microsoft.com/office/2006/metadata/properties" xmlns:ns2="9b1a2c64-cf20-4d65-8afb-5162d1ec5ba2" xmlns:ns3="18b93748-8531-49b4-9948-ac8d35e6d24a" targetNamespace="http://schemas.microsoft.com/office/2006/metadata/properties" ma:root="true" ma:fieldsID="27d8c8f692eb782f99b0fa12fa5acec9" ns2:_="" ns3:_="">
    <xsd:import namespace="9b1a2c64-cf20-4d65-8afb-5162d1ec5ba2"/>
    <xsd:import namespace="18b93748-8531-49b4-9948-ac8d35e6d24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a2c64-cf20-4d65-8afb-5162d1ec5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0142ab8-4383-4632-ae24-e5a61fa649c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b93748-8531-49b4-9948-ac8d35e6d2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f0d310-73db-48ef-af2c-4022d4c9305a}" ma:internalName="TaxCatchAll" ma:showField="CatchAllData" ma:web="18b93748-8531-49b4-9948-ac8d35e6d2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4030F-B9D5-454C-9BDC-32082DCA827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5F15444-44D2-4A46-9858-6AEB3E4F55D9}"/>
</file>

<file path=customXml/itemProps3.xml><?xml version="1.0" encoding="utf-8"?>
<ds:datastoreItem xmlns:ds="http://schemas.openxmlformats.org/officeDocument/2006/customXml" ds:itemID="{FA2ABF58-C84E-4B0C-B4B1-60D7206C1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80</TotalTime>
  <Words>5274</Words>
  <Application>Microsoft Office PowerPoint</Application>
  <PresentationFormat>Widescreen</PresentationFormat>
  <Paragraphs>828</Paragraphs>
  <Slides>53</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Aptos</vt:lpstr>
      <vt:lpstr>Arial</vt:lpstr>
      <vt:lpstr>Calibri</vt:lpstr>
      <vt:lpstr>Segoe UI</vt:lpstr>
      <vt:lpstr>Segoe UI Black</vt:lpstr>
      <vt:lpstr>Times New Roman</vt:lpstr>
      <vt:lpstr>Wingdings</vt:lpstr>
      <vt:lpstr>Wingdings 3</vt:lpstr>
      <vt:lpstr>Facet</vt:lpstr>
      <vt:lpstr>Pediatric Vision Screening </vt:lpstr>
      <vt:lpstr>County Collaboration</vt:lpstr>
      <vt:lpstr>Learning Objectives</vt:lpstr>
      <vt:lpstr>Why Perform Vision Screening?</vt:lpstr>
      <vt:lpstr>Why Perform Vision Screening?</vt:lpstr>
      <vt:lpstr>Why Perform Vision Screening?</vt:lpstr>
      <vt:lpstr>ABC Signs of Possible Vision Problems</vt:lpstr>
      <vt:lpstr>Recommended Chart Types: Ages 3 to under 6 Years</vt:lpstr>
      <vt:lpstr>Recommended Chart Types: 6 Years and Older</vt:lpstr>
      <vt:lpstr>Vision Screening Charts NOT Recommended</vt:lpstr>
      <vt:lpstr>Understanding the Eye Chart</vt:lpstr>
      <vt:lpstr>Occluders</vt:lpstr>
      <vt:lpstr>VA Screening Method: Threshold Screening</vt:lpstr>
      <vt:lpstr>VA Screening Method:  Critical Line Screening</vt:lpstr>
      <vt:lpstr>Age-Dependent Pass/Fail Guidelines (Referral Criteria)</vt:lpstr>
      <vt:lpstr>Key Points</vt:lpstr>
      <vt:lpstr>Untestable Children</vt:lpstr>
      <vt:lpstr>AAPOS Vision Screening Kits</vt:lpstr>
      <vt:lpstr>What is the Difference Between Vision Screening with Eye Charts and Vision Screening with Devices?</vt:lpstr>
      <vt:lpstr>Instrument-Based Vision Screening</vt:lpstr>
      <vt:lpstr>Common Vision Screening Instruments</vt:lpstr>
      <vt:lpstr>American Academy of Pediatrics (AAP)  Policy Statement</vt:lpstr>
      <vt:lpstr>Common Refractive Errors in Children</vt:lpstr>
      <vt:lpstr>Eye Anatomy</vt:lpstr>
      <vt:lpstr>Amblyopia</vt:lpstr>
      <vt:lpstr>Amblyopia</vt:lpstr>
      <vt:lpstr>Common Causes of Amblyopia</vt:lpstr>
      <vt:lpstr>Amblyopia: Common Causes</vt:lpstr>
      <vt:lpstr>Common Causes of Amblyopia</vt:lpstr>
      <vt:lpstr>Common Causes of Amblyopia</vt:lpstr>
      <vt:lpstr>Common Causes of Amblyopia</vt:lpstr>
      <vt:lpstr>Amblyopia: Treatment</vt:lpstr>
      <vt:lpstr>Screening Early is Best</vt:lpstr>
      <vt:lpstr>Newborn to 35 Months (0-3 Years)</vt:lpstr>
      <vt:lpstr>36 to 47 Months (3 Years)</vt:lpstr>
      <vt:lpstr>48 to 59 Months (4 Years)</vt:lpstr>
      <vt:lpstr>60 to 71 Months (5 Years)</vt:lpstr>
      <vt:lpstr>72 Months and Older (6+ Years)</vt:lpstr>
      <vt:lpstr>Automatic Referral for Eye Exam</vt:lpstr>
      <vt:lpstr>Automatic Referral for Eye Exam</vt:lpstr>
      <vt:lpstr>Follow-Up</vt:lpstr>
      <vt:lpstr>Acknowledgments</vt:lpstr>
      <vt:lpstr>References and Links</vt:lpstr>
      <vt:lpstr>Post Test and Practice</vt:lpstr>
      <vt:lpstr>Post-Test</vt:lpstr>
      <vt:lpstr>Post-Test</vt:lpstr>
      <vt:lpstr>Post-Test</vt:lpstr>
      <vt:lpstr>Post-Test</vt:lpstr>
      <vt:lpstr>Practice: Chart Selection</vt:lpstr>
      <vt:lpstr>Practice: Chart Selection</vt:lpstr>
      <vt:lpstr>Practice: Documentation</vt:lpstr>
      <vt:lpstr>PowerPoint Presentation</vt:lpstr>
      <vt:lpstr>PowerPoint Presentation</vt:lpstr>
    </vt:vector>
  </TitlesOfParts>
  <Company>Centene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Harms</dc:creator>
  <cp:lastModifiedBy>Jose Lasam</cp:lastModifiedBy>
  <cp:revision>4</cp:revision>
  <dcterms:created xsi:type="dcterms:W3CDTF">2025-01-28T21:38:52Z</dcterms:created>
  <dcterms:modified xsi:type="dcterms:W3CDTF">2025-08-28T21:19:56Z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b638e0-f50f-48bd-992f-bcb55031a99f_Enabled">
    <vt:lpwstr>true</vt:lpwstr>
  </property>
  <property fmtid="{D5CDD505-2E9C-101B-9397-08002B2CF9AE}" pid="3" name="MSIP_Label_b0b638e0-f50f-48bd-992f-bcb55031a99f_SetDate">
    <vt:lpwstr>2025-01-28T21:45:17Z</vt:lpwstr>
  </property>
  <property fmtid="{D5CDD505-2E9C-101B-9397-08002B2CF9AE}" pid="4" name="MSIP_Label_b0b638e0-f50f-48bd-992f-bcb55031a99f_Method">
    <vt:lpwstr>Standard</vt:lpwstr>
  </property>
  <property fmtid="{D5CDD505-2E9C-101B-9397-08002B2CF9AE}" pid="5" name="MSIP_Label_b0b638e0-f50f-48bd-992f-bcb55031a99f_Name">
    <vt:lpwstr>Confidential Default</vt:lpwstr>
  </property>
  <property fmtid="{D5CDD505-2E9C-101B-9397-08002B2CF9AE}" pid="6" name="MSIP_Label_b0b638e0-f50f-48bd-992f-bcb55031a99f_SiteId">
    <vt:lpwstr>f45ccc07-e57e-4d15-bf6f-f6cbccd2d395</vt:lpwstr>
  </property>
  <property fmtid="{D5CDD505-2E9C-101B-9397-08002B2CF9AE}" pid="7" name="MSIP_Label_b0b638e0-f50f-48bd-992f-bcb55031a99f_ActionId">
    <vt:lpwstr>36b7ea1f-65a3-47df-a38a-869fd577c09c</vt:lpwstr>
  </property>
  <property fmtid="{D5CDD505-2E9C-101B-9397-08002B2CF9AE}" pid="8" name="MSIP_Label_b0b638e0-f50f-48bd-992f-bcb55031a99f_ContentBits">
    <vt:lpwstr>0</vt:lpwstr>
  </property>
  <property fmtid="{D5CDD505-2E9C-101B-9397-08002B2CF9AE}" pid="9" name="ContentTypeId">
    <vt:lpwstr>0x010100DCF101C779730544B1BAE69DAFE05706</vt:lpwstr>
  </property>
</Properties>
</file>