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12192000" cy="6858000"/>
  <p:embeddedFontLst>
    <p:embeddedFont>
      <p:font typeface="Century Gothic" panose="020B0502020202020204" pitchFamily="34" charset="0"/>
      <p:regular r:id="rId19"/>
      <p:bold r:id="rId20"/>
      <p:italic r:id="rId21"/>
      <p:boldItalic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7" roundtripDataSignature="AMtx7miy2rAx2Ca02eqgGIxC9UklPCFxl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64CDBDD-0E45-43C0-996D-6678A8EDE712}">
  <a:tblStyle styleId="{764CDBDD-0E45-43C0-996D-6678A8EDE712}" styleName="Table_0">
    <a:wholeTbl>
      <a:tcTxStyle b="off" i="off">
        <a:font>
          <a:latin typeface="Calibri"/>
          <a:ea typeface="Calibri"/>
          <a:cs typeface="Calibri"/>
        </a:font>
        <a:schemeClr val="dk1"/>
      </a:tcTxStyle>
      <a:tcStyle>
        <a:tcBdr>
          <a:left>
            <a:ln w="9525" cap="flat" cmpd="sng">
              <a:solidFill>
                <a:srgbClr val="000000">
                  <a:alpha val="0"/>
                </a:srgbClr>
              </a:solidFill>
              <a:prstDash val="solid"/>
              <a:round/>
              <a:headEnd type="none" w="sm" len="sm"/>
              <a:tailEnd type="none" w="sm" len="sm"/>
            </a:ln>
          </a:left>
          <a:right>
            <a:ln w="9525" cap="flat" cmpd="sng">
              <a:solidFill>
                <a:srgbClr val="000000">
                  <a:alpha val="0"/>
                </a:srgbClr>
              </a:solidFill>
              <a:prstDash val="solid"/>
              <a:round/>
              <a:headEnd type="none" w="sm" len="sm"/>
              <a:tailEnd type="none" w="sm" len="sm"/>
            </a:ln>
          </a:right>
          <a:top>
            <a:ln w="9525" cap="flat" cmpd="sng">
              <a:solidFill>
                <a:srgbClr val="000000">
                  <a:alpha val="0"/>
                </a:srgbClr>
              </a:solidFill>
              <a:prstDash val="solid"/>
              <a:round/>
              <a:headEnd type="none" w="sm" len="sm"/>
              <a:tailEnd type="none" w="sm" len="sm"/>
            </a:ln>
          </a:top>
          <a:bottom>
            <a:ln w="9525" cap="flat" cmpd="sng">
              <a:solidFill>
                <a:srgbClr val="000000">
                  <a:alpha val="0"/>
                </a:srgbClr>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FFFFFF">
              <a:alpha val="0"/>
            </a:srgbClr>
          </a:solidFill>
        </a:fill>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font" Target="fonts/font3.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2.fntdata"/><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1.fntdata"/><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4.fntdata"/><Relationship Id="rId27" Type="http://customschemas.google.com/relationships/presentationmetadata" Target="metadata"/><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032400" y="514350"/>
            <a:ext cx="8128400"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Google Shape;44;p1:notes"/>
          <p:cNvSpPr txBox="1">
            <a:spLocks noGrp="1"/>
          </p:cNvSpPr>
          <p:nvPr>
            <p:ph type="body" idx="1"/>
          </p:nvPr>
        </p:nvSpPr>
        <p:spPr>
          <a:xfrm>
            <a:off x="0" y="0"/>
            <a:ext cx="3000000" cy="3000000"/>
          </a:xfrm>
          <a:prstGeom prst="rect">
            <a:avLst/>
          </a:prstGeom>
          <a:noFill/>
          <a:ln>
            <a:noFill/>
          </a:ln>
        </p:spPr>
        <p:txBody>
          <a:bodyPr spcFirstLastPara="1" wrap="square" lIns="91425" tIns="45700" rIns="91425" bIns="45700" anchor="t" anchorCtr="0">
            <a:normAutofit/>
          </a:bodyPr>
          <a:lstStyle/>
          <a:p>
            <a:pPr marL="0" marR="0" lvl="0" indent="0" algn="l" rtl="0">
              <a:lnSpc>
                <a:spcPct val="80000"/>
              </a:lnSpc>
              <a:spcBef>
                <a:spcPts val="0"/>
              </a:spcBef>
              <a:spcAft>
                <a:spcPts val="0"/>
              </a:spcAft>
              <a:buNone/>
            </a:pPr>
            <a:endParaRPr sz="300">
              <a:solidFill>
                <a:schemeClr val="dk1"/>
              </a:solidFill>
              <a:latin typeface="Calibri"/>
              <a:ea typeface="Calibri"/>
              <a:cs typeface="Calibri"/>
              <a:sym typeface="Calibri"/>
            </a:endParaRPr>
          </a:p>
        </p:txBody>
      </p:sp>
      <p:sp>
        <p:nvSpPr>
          <p:cNvPr id="45" name="Google Shape;45;p1: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10:notes"/>
          <p:cNvSpPr txBox="1">
            <a:spLocks noGrp="1"/>
          </p:cNvSpPr>
          <p:nvPr>
            <p:ph type="body" idx="1"/>
          </p:nvPr>
        </p:nvSpPr>
        <p:spPr>
          <a:xfrm>
            <a:off x="0" y="0"/>
            <a:ext cx="3000000" cy="3000000"/>
          </a:xfrm>
          <a:prstGeom prst="rect">
            <a:avLst/>
          </a:prstGeom>
          <a:noFill/>
          <a:ln>
            <a:noFill/>
          </a:ln>
        </p:spPr>
        <p:txBody>
          <a:bodyPr spcFirstLastPara="1" wrap="square" lIns="91425" tIns="45700" rIns="91425" bIns="45700" anchor="t" anchorCtr="0">
            <a:normAutofit/>
          </a:bodyPr>
          <a:lstStyle/>
          <a:p>
            <a:pPr marL="0" marR="0" lvl="0" indent="0" algn="l" rtl="0">
              <a:lnSpc>
                <a:spcPct val="80000"/>
              </a:lnSpc>
              <a:spcBef>
                <a:spcPts val="0"/>
              </a:spcBef>
              <a:spcAft>
                <a:spcPts val="0"/>
              </a:spcAft>
              <a:buNone/>
            </a:pPr>
            <a:endParaRPr sz="300">
              <a:solidFill>
                <a:schemeClr val="dk1"/>
              </a:solidFill>
              <a:latin typeface="Calibri"/>
              <a:ea typeface="Calibri"/>
              <a:cs typeface="Calibri"/>
              <a:sym typeface="Calibri"/>
            </a:endParaRPr>
          </a:p>
        </p:txBody>
      </p:sp>
      <p:sp>
        <p:nvSpPr>
          <p:cNvPr id="143" name="Google Shape;143;p10:notes"/>
          <p:cNvSpPr>
            <a:spLocks noGrp="1" noRot="1" noChangeAspect="1"/>
          </p:cNvSpPr>
          <p:nvPr>
            <p:ph type="sldImg" idx="2"/>
          </p:nvPr>
        </p:nvSpPr>
        <p:spPr>
          <a:xfrm>
            <a:off x="2032400" y="514350"/>
            <a:ext cx="8128400"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11:notes"/>
          <p:cNvSpPr txBox="1">
            <a:spLocks noGrp="1"/>
          </p:cNvSpPr>
          <p:nvPr>
            <p:ph type="body" idx="1"/>
          </p:nvPr>
        </p:nvSpPr>
        <p:spPr>
          <a:xfrm>
            <a:off x="0" y="0"/>
            <a:ext cx="3000000" cy="3000000"/>
          </a:xfrm>
          <a:prstGeom prst="rect">
            <a:avLst/>
          </a:prstGeom>
          <a:noFill/>
          <a:ln>
            <a:noFill/>
          </a:ln>
        </p:spPr>
        <p:txBody>
          <a:bodyPr spcFirstLastPara="1" wrap="square" lIns="91425" tIns="45700" rIns="91425" bIns="45700" anchor="t" anchorCtr="0">
            <a:normAutofit/>
          </a:bodyPr>
          <a:lstStyle/>
          <a:p>
            <a:pPr marL="0" marR="0" lvl="0" indent="0" algn="l" rtl="0">
              <a:lnSpc>
                <a:spcPct val="80000"/>
              </a:lnSpc>
              <a:spcBef>
                <a:spcPts val="0"/>
              </a:spcBef>
              <a:spcAft>
                <a:spcPts val="0"/>
              </a:spcAft>
              <a:buNone/>
            </a:pPr>
            <a:endParaRPr sz="300">
              <a:solidFill>
                <a:schemeClr val="dk1"/>
              </a:solidFill>
              <a:latin typeface="Calibri"/>
              <a:ea typeface="Calibri"/>
              <a:cs typeface="Calibri"/>
              <a:sym typeface="Calibri"/>
            </a:endParaRPr>
          </a:p>
        </p:txBody>
      </p:sp>
      <p:sp>
        <p:nvSpPr>
          <p:cNvPr id="153" name="Google Shape;153;p11:notes"/>
          <p:cNvSpPr>
            <a:spLocks noGrp="1" noRot="1" noChangeAspect="1"/>
          </p:cNvSpPr>
          <p:nvPr>
            <p:ph type="sldImg" idx="2"/>
          </p:nvPr>
        </p:nvSpPr>
        <p:spPr>
          <a:xfrm>
            <a:off x="2032400" y="514350"/>
            <a:ext cx="8128400"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p12:notes"/>
          <p:cNvSpPr txBox="1">
            <a:spLocks noGrp="1"/>
          </p:cNvSpPr>
          <p:nvPr>
            <p:ph type="body" idx="1"/>
          </p:nvPr>
        </p:nvSpPr>
        <p:spPr>
          <a:xfrm>
            <a:off x="0" y="0"/>
            <a:ext cx="3000000" cy="3000000"/>
          </a:xfrm>
          <a:prstGeom prst="rect">
            <a:avLst/>
          </a:prstGeom>
          <a:noFill/>
          <a:ln>
            <a:noFill/>
          </a:ln>
        </p:spPr>
        <p:txBody>
          <a:bodyPr spcFirstLastPara="1" wrap="square" lIns="91425" tIns="45700" rIns="91425" bIns="45700" anchor="t" anchorCtr="0">
            <a:normAutofit/>
          </a:bodyPr>
          <a:lstStyle/>
          <a:p>
            <a:pPr marL="0" marR="0" lvl="0" indent="0" algn="l" rtl="0">
              <a:lnSpc>
                <a:spcPct val="80000"/>
              </a:lnSpc>
              <a:spcBef>
                <a:spcPts val="0"/>
              </a:spcBef>
              <a:spcAft>
                <a:spcPts val="0"/>
              </a:spcAft>
              <a:buNone/>
            </a:pPr>
            <a:endParaRPr sz="300">
              <a:solidFill>
                <a:schemeClr val="dk1"/>
              </a:solidFill>
              <a:latin typeface="Calibri"/>
              <a:ea typeface="Calibri"/>
              <a:cs typeface="Calibri"/>
              <a:sym typeface="Calibri"/>
            </a:endParaRPr>
          </a:p>
        </p:txBody>
      </p:sp>
      <p:sp>
        <p:nvSpPr>
          <p:cNvPr id="163" name="Google Shape;163;p12:notes"/>
          <p:cNvSpPr>
            <a:spLocks noGrp="1" noRot="1" noChangeAspect="1"/>
          </p:cNvSpPr>
          <p:nvPr>
            <p:ph type="sldImg" idx="2"/>
          </p:nvPr>
        </p:nvSpPr>
        <p:spPr>
          <a:xfrm>
            <a:off x="2032400" y="514350"/>
            <a:ext cx="8128400"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p13:notes"/>
          <p:cNvSpPr txBox="1">
            <a:spLocks noGrp="1"/>
          </p:cNvSpPr>
          <p:nvPr>
            <p:ph type="body" idx="1"/>
          </p:nvPr>
        </p:nvSpPr>
        <p:spPr>
          <a:xfrm>
            <a:off x="0" y="0"/>
            <a:ext cx="3000000" cy="3000000"/>
          </a:xfrm>
          <a:prstGeom prst="rect">
            <a:avLst/>
          </a:prstGeom>
          <a:noFill/>
          <a:ln>
            <a:noFill/>
          </a:ln>
        </p:spPr>
        <p:txBody>
          <a:bodyPr spcFirstLastPara="1" wrap="square" lIns="91425" tIns="45700" rIns="91425" bIns="45700" anchor="t" anchorCtr="0">
            <a:normAutofit/>
          </a:bodyPr>
          <a:lstStyle/>
          <a:p>
            <a:pPr marL="0" marR="0" lvl="0" indent="0" algn="l" rtl="0">
              <a:lnSpc>
                <a:spcPct val="80000"/>
              </a:lnSpc>
              <a:spcBef>
                <a:spcPts val="0"/>
              </a:spcBef>
              <a:spcAft>
                <a:spcPts val="0"/>
              </a:spcAft>
              <a:buNone/>
            </a:pPr>
            <a:endParaRPr sz="300">
              <a:solidFill>
                <a:schemeClr val="dk1"/>
              </a:solidFill>
              <a:latin typeface="Calibri"/>
              <a:ea typeface="Calibri"/>
              <a:cs typeface="Calibri"/>
              <a:sym typeface="Calibri"/>
            </a:endParaRPr>
          </a:p>
        </p:txBody>
      </p:sp>
      <p:sp>
        <p:nvSpPr>
          <p:cNvPr id="173" name="Google Shape;173;p13:notes"/>
          <p:cNvSpPr>
            <a:spLocks noGrp="1" noRot="1" noChangeAspect="1"/>
          </p:cNvSpPr>
          <p:nvPr>
            <p:ph type="sldImg" idx="2"/>
          </p:nvPr>
        </p:nvSpPr>
        <p:spPr>
          <a:xfrm>
            <a:off x="2032400" y="514350"/>
            <a:ext cx="8128400"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p14:notes"/>
          <p:cNvSpPr txBox="1">
            <a:spLocks noGrp="1"/>
          </p:cNvSpPr>
          <p:nvPr>
            <p:ph type="body" idx="1"/>
          </p:nvPr>
        </p:nvSpPr>
        <p:spPr>
          <a:xfrm>
            <a:off x="0" y="0"/>
            <a:ext cx="3000000" cy="3000000"/>
          </a:xfrm>
          <a:prstGeom prst="rect">
            <a:avLst/>
          </a:prstGeom>
          <a:noFill/>
          <a:ln>
            <a:noFill/>
          </a:ln>
        </p:spPr>
        <p:txBody>
          <a:bodyPr spcFirstLastPara="1" wrap="square" lIns="91425" tIns="45700" rIns="91425" bIns="45700" anchor="t" anchorCtr="0">
            <a:normAutofit/>
          </a:bodyPr>
          <a:lstStyle/>
          <a:p>
            <a:pPr marL="0" marR="0" lvl="0" indent="0" algn="l" rtl="0">
              <a:lnSpc>
                <a:spcPct val="80000"/>
              </a:lnSpc>
              <a:spcBef>
                <a:spcPts val="0"/>
              </a:spcBef>
              <a:spcAft>
                <a:spcPts val="0"/>
              </a:spcAft>
              <a:buNone/>
            </a:pPr>
            <a:endParaRPr sz="300">
              <a:solidFill>
                <a:schemeClr val="dk1"/>
              </a:solidFill>
              <a:latin typeface="Calibri"/>
              <a:ea typeface="Calibri"/>
              <a:cs typeface="Calibri"/>
              <a:sym typeface="Calibri"/>
            </a:endParaRPr>
          </a:p>
        </p:txBody>
      </p:sp>
      <p:sp>
        <p:nvSpPr>
          <p:cNvPr id="183" name="Google Shape;183;p14:notes"/>
          <p:cNvSpPr>
            <a:spLocks noGrp="1" noRot="1" noChangeAspect="1"/>
          </p:cNvSpPr>
          <p:nvPr>
            <p:ph type="sldImg" idx="2"/>
          </p:nvPr>
        </p:nvSpPr>
        <p:spPr>
          <a:xfrm>
            <a:off x="2032400" y="514350"/>
            <a:ext cx="8128400"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p15:notes"/>
          <p:cNvSpPr txBox="1">
            <a:spLocks noGrp="1"/>
          </p:cNvSpPr>
          <p:nvPr>
            <p:ph type="body" idx="1"/>
          </p:nvPr>
        </p:nvSpPr>
        <p:spPr>
          <a:xfrm>
            <a:off x="0" y="0"/>
            <a:ext cx="3000000" cy="3000000"/>
          </a:xfrm>
          <a:prstGeom prst="rect">
            <a:avLst/>
          </a:prstGeom>
          <a:noFill/>
          <a:ln>
            <a:noFill/>
          </a:ln>
        </p:spPr>
        <p:txBody>
          <a:bodyPr spcFirstLastPara="1" wrap="square" lIns="91425" tIns="45700" rIns="91425" bIns="45700" anchor="t" anchorCtr="0">
            <a:normAutofit/>
          </a:bodyPr>
          <a:lstStyle/>
          <a:p>
            <a:pPr marL="0" marR="0" lvl="0" indent="0" algn="l" rtl="0">
              <a:lnSpc>
                <a:spcPct val="80000"/>
              </a:lnSpc>
              <a:spcBef>
                <a:spcPts val="0"/>
              </a:spcBef>
              <a:spcAft>
                <a:spcPts val="0"/>
              </a:spcAft>
              <a:buNone/>
            </a:pPr>
            <a:endParaRPr sz="300">
              <a:solidFill>
                <a:schemeClr val="dk1"/>
              </a:solidFill>
              <a:latin typeface="Calibri"/>
              <a:ea typeface="Calibri"/>
              <a:cs typeface="Calibri"/>
              <a:sym typeface="Calibri"/>
            </a:endParaRPr>
          </a:p>
        </p:txBody>
      </p:sp>
      <p:sp>
        <p:nvSpPr>
          <p:cNvPr id="193" name="Google Shape;193;p15:notes"/>
          <p:cNvSpPr>
            <a:spLocks noGrp="1" noRot="1" noChangeAspect="1"/>
          </p:cNvSpPr>
          <p:nvPr>
            <p:ph type="sldImg" idx="2"/>
          </p:nvPr>
        </p:nvSpPr>
        <p:spPr>
          <a:xfrm>
            <a:off x="2032400" y="514350"/>
            <a:ext cx="8128400"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p16:notes"/>
          <p:cNvSpPr txBox="1">
            <a:spLocks noGrp="1"/>
          </p:cNvSpPr>
          <p:nvPr>
            <p:ph type="body" idx="1"/>
          </p:nvPr>
        </p:nvSpPr>
        <p:spPr>
          <a:xfrm>
            <a:off x="0" y="0"/>
            <a:ext cx="3000000" cy="3000000"/>
          </a:xfrm>
          <a:prstGeom prst="rect">
            <a:avLst/>
          </a:prstGeom>
          <a:noFill/>
          <a:ln>
            <a:noFill/>
          </a:ln>
        </p:spPr>
        <p:txBody>
          <a:bodyPr spcFirstLastPara="1" wrap="square" lIns="91425" tIns="45700" rIns="91425" bIns="45700" anchor="t" anchorCtr="0">
            <a:normAutofit/>
          </a:bodyPr>
          <a:lstStyle/>
          <a:p>
            <a:pPr marL="0" marR="0" lvl="0" indent="0" algn="l" rtl="0">
              <a:lnSpc>
                <a:spcPct val="80000"/>
              </a:lnSpc>
              <a:spcBef>
                <a:spcPts val="0"/>
              </a:spcBef>
              <a:spcAft>
                <a:spcPts val="0"/>
              </a:spcAft>
              <a:buNone/>
            </a:pPr>
            <a:endParaRPr sz="300">
              <a:solidFill>
                <a:schemeClr val="dk1"/>
              </a:solidFill>
              <a:latin typeface="Calibri"/>
              <a:ea typeface="Calibri"/>
              <a:cs typeface="Calibri"/>
              <a:sym typeface="Calibri"/>
            </a:endParaRPr>
          </a:p>
        </p:txBody>
      </p:sp>
      <p:sp>
        <p:nvSpPr>
          <p:cNvPr id="204" name="Google Shape;204;p16: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2:notes"/>
          <p:cNvSpPr txBox="1">
            <a:spLocks noGrp="1"/>
          </p:cNvSpPr>
          <p:nvPr>
            <p:ph type="body" idx="1"/>
          </p:nvPr>
        </p:nvSpPr>
        <p:spPr>
          <a:xfrm>
            <a:off x="0" y="0"/>
            <a:ext cx="3000000" cy="3000000"/>
          </a:xfrm>
          <a:prstGeom prst="rect">
            <a:avLst/>
          </a:prstGeom>
          <a:noFill/>
          <a:ln>
            <a:noFill/>
          </a:ln>
        </p:spPr>
        <p:txBody>
          <a:bodyPr spcFirstLastPara="1" wrap="square" lIns="91425" tIns="45700" rIns="91425" bIns="45700" anchor="t" anchorCtr="0">
            <a:normAutofit/>
          </a:bodyPr>
          <a:lstStyle/>
          <a:p>
            <a:pPr marL="0" marR="0" lvl="0" indent="0" algn="l" rtl="0">
              <a:lnSpc>
                <a:spcPct val="80000"/>
              </a:lnSpc>
              <a:spcBef>
                <a:spcPts val="0"/>
              </a:spcBef>
              <a:spcAft>
                <a:spcPts val="0"/>
              </a:spcAft>
              <a:buNone/>
            </a:pPr>
            <a:endParaRPr sz="300">
              <a:solidFill>
                <a:schemeClr val="dk1"/>
              </a:solidFill>
              <a:latin typeface="Calibri"/>
              <a:ea typeface="Calibri"/>
              <a:cs typeface="Calibri"/>
              <a:sym typeface="Calibri"/>
            </a:endParaRPr>
          </a:p>
        </p:txBody>
      </p:sp>
      <p:sp>
        <p:nvSpPr>
          <p:cNvPr id="52" name="Google Shape;52;p2:notes"/>
          <p:cNvSpPr>
            <a:spLocks noGrp="1" noRot="1" noChangeAspect="1"/>
          </p:cNvSpPr>
          <p:nvPr>
            <p:ph type="sldImg" idx="2"/>
          </p:nvPr>
        </p:nvSpPr>
        <p:spPr>
          <a:xfrm>
            <a:off x="2032400" y="514350"/>
            <a:ext cx="8128400"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3:notes"/>
          <p:cNvSpPr txBox="1">
            <a:spLocks noGrp="1"/>
          </p:cNvSpPr>
          <p:nvPr>
            <p:ph type="body" idx="1"/>
          </p:nvPr>
        </p:nvSpPr>
        <p:spPr>
          <a:xfrm>
            <a:off x="0" y="0"/>
            <a:ext cx="3000000" cy="3000000"/>
          </a:xfrm>
          <a:prstGeom prst="rect">
            <a:avLst/>
          </a:prstGeom>
          <a:noFill/>
          <a:ln>
            <a:noFill/>
          </a:ln>
        </p:spPr>
        <p:txBody>
          <a:bodyPr spcFirstLastPara="1" wrap="square" lIns="91425" tIns="45700" rIns="91425" bIns="45700" anchor="t" anchorCtr="0">
            <a:normAutofit/>
          </a:bodyPr>
          <a:lstStyle/>
          <a:p>
            <a:pPr marL="0" marR="0" lvl="0" indent="0" algn="l" rtl="0">
              <a:lnSpc>
                <a:spcPct val="80000"/>
              </a:lnSpc>
              <a:spcBef>
                <a:spcPts val="0"/>
              </a:spcBef>
              <a:spcAft>
                <a:spcPts val="0"/>
              </a:spcAft>
              <a:buNone/>
            </a:pPr>
            <a:endParaRPr sz="300">
              <a:solidFill>
                <a:schemeClr val="dk1"/>
              </a:solidFill>
              <a:latin typeface="Calibri"/>
              <a:ea typeface="Calibri"/>
              <a:cs typeface="Calibri"/>
              <a:sym typeface="Calibri"/>
            </a:endParaRPr>
          </a:p>
        </p:txBody>
      </p:sp>
      <p:sp>
        <p:nvSpPr>
          <p:cNvPr id="70" name="Google Shape;70;p3:notes"/>
          <p:cNvSpPr>
            <a:spLocks noGrp="1" noRot="1" noChangeAspect="1"/>
          </p:cNvSpPr>
          <p:nvPr>
            <p:ph type="sldImg" idx="2"/>
          </p:nvPr>
        </p:nvSpPr>
        <p:spPr>
          <a:xfrm>
            <a:off x="2032400" y="514350"/>
            <a:ext cx="8128400"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p4:notes"/>
          <p:cNvSpPr txBox="1">
            <a:spLocks noGrp="1"/>
          </p:cNvSpPr>
          <p:nvPr>
            <p:ph type="body" idx="1"/>
          </p:nvPr>
        </p:nvSpPr>
        <p:spPr>
          <a:xfrm>
            <a:off x="0" y="0"/>
            <a:ext cx="3000000" cy="3000000"/>
          </a:xfrm>
          <a:prstGeom prst="rect">
            <a:avLst/>
          </a:prstGeom>
          <a:noFill/>
          <a:ln>
            <a:noFill/>
          </a:ln>
        </p:spPr>
        <p:txBody>
          <a:bodyPr spcFirstLastPara="1" wrap="square" lIns="91425" tIns="45700" rIns="91425" bIns="45700" anchor="t" anchorCtr="0">
            <a:normAutofit/>
          </a:bodyPr>
          <a:lstStyle/>
          <a:p>
            <a:pPr marL="0" marR="0" lvl="0" indent="0" algn="l" rtl="0">
              <a:lnSpc>
                <a:spcPct val="80000"/>
              </a:lnSpc>
              <a:spcBef>
                <a:spcPts val="0"/>
              </a:spcBef>
              <a:spcAft>
                <a:spcPts val="0"/>
              </a:spcAft>
              <a:buNone/>
            </a:pPr>
            <a:endParaRPr sz="300">
              <a:solidFill>
                <a:schemeClr val="dk1"/>
              </a:solidFill>
              <a:latin typeface="Calibri"/>
              <a:ea typeface="Calibri"/>
              <a:cs typeface="Calibri"/>
              <a:sym typeface="Calibri"/>
            </a:endParaRPr>
          </a:p>
        </p:txBody>
      </p:sp>
      <p:sp>
        <p:nvSpPr>
          <p:cNvPr id="81" name="Google Shape;81;p4:notes"/>
          <p:cNvSpPr>
            <a:spLocks noGrp="1" noRot="1" noChangeAspect="1"/>
          </p:cNvSpPr>
          <p:nvPr>
            <p:ph type="sldImg" idx="2"/>
          </p:nvPr>
        </p:nvSpPr>
        <p:spPr>
          <a:xfrm>
            <a:off x="2032400" y="514350"/>
            <a:ext cx="8128400"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5:notes"/>
          <p:cNvSpPr txBox="1">
            <a:spLocks noGrp="1"/>
          </p:cNvSpPr>
          <p:nvPr>
            <p:ph type="body" idx="1"/>
          </p:nvPr>
        </p:nvSpPr>
        <p:spPr>
          <a:xfrm>
            <a:off x="0" y="0"/>
            <a:ext cx="3000000" cy="3000000"/>
          </a:xfrm>
          <a:prstGeom prst="rect">
            <a:avLst/>
          </a:prstGeom>
          <a:noFill/>
          <a:ln>
            <a:noFill/>
          </a:ln>
        </p:spPr>
        <p:txBody>
          <a:bodyPr spcFirstLastPara="1" wrap="square" lIns="91425" tIns="45700" rIns="91425" bIns="45700" anchor="t" anchorCtr="0">
            <a:normAutofit/>
          </a:bodyPr>
          <a:lstStyle/>
          <a:p>
            <a:pPr marL="0" marR="0" lvl="0" indent="0" algn="l" rtl="0">
              <a:lnSpc>
                <a:spcPct val="80000"/>
              </a:lnSpc>
              <a:spcBef>
                <a:spcPts val="0"/>
              </a:spcBef>
              <a:spcAft>
                <a:spcPts val="0"/>
              </a:spcAft>
              <a:buNone/>
            </a:pPr>
            <a:endParaRPr sz="300">
              <a:solidFill>
                <a:schemeClr val="dk1"/>
              </a:solidFill>
              <a:latin typeface="Calibri"/>
              <a:ea typeface="Calibri"/>
              <a:cs typeface="Calibri"/>
              <a:sym typeface="Calibri"/>
            </a:endParaRPr>
          </a:p>
        </p:txBody>
      </p:sp>
      <p:sp>
        <p:nvSpPr>
          <p:cNvPr id="94" name="Google Shape;94;p5:notes"/>
          <p:cNvSpPr>
            <a:spLocks noGrp="1" noRot="1" noChangeAspect="1"/>
          </p:cNvSpPr>
          <p:nvPr>
            <p:ph type="sldImg" idx="2"/>
          </p:nvPr>
        </p:nvSpPr>
        <p:spPr>
          <a:xfrm>
            <a:off x="2032400" y="514350"/>
            <a:ext cx="8128400"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6:notes"/>
          <p:cNvSpPr txBox="1">
            <a:spLocks noGrp="1"/>
          </p:cNvSpPr>
          <p:nvPr>
            <p:ph type="body" idx="1"/>
          </p:nvPr>
        </p:nvSpPr>
        <p:spPr>
          <a:xfrm>
            <a:off x="0" y="0"/>
            <a:ext cx="3000000" cy="3000000"/>
          </a:xfrm>
          <a:prstGeom prst="rect">
            <a:avLst/>
          </a:prstGeom>
          <a:noFill/>
          <a:ln>
            <a:noFill/>
          </a:ln>
        </p:spPr>
        <p:txBody>
          <a:bodyPr spcFirstLastPara="1" wrap="square" lIns="91425" tIns="45700" rIns="91425" bIns="45700" anchor="t" anchorCtr="0">
            <a:normAutofit/>
          </a:bodyPr>
          <a:lstStyle/>
          <a:p>
            <a:pPr marL="0" marR="0" lvl="0" indent="0" algn="l" rtl="0">
              <a:lnSpc>
                <a:spcPct val="80000"/>
              </a:lnSpc>
              <a:spcBef>
                <a:spcPts val="0"/>
              </a:spcBef>
              <a:spcAft>
                <a:spcPts val="0"/>
              </a:spcAft>
              <a:buNone/>
            </a:pPr>
            <a:endParaRPr sz="300">
              <a:solidFill>
                <a:schemeClr val="dk1"/>
              </a:solidFill>
              <a:latin typeface="Calibri"/>
              <a:ea typeface="Calibri"/>
              <a:cs typeface="Calibri"/>
              <a:sym typeface="Calibri"/>
            </a:endParaRPr>
          </a:p>
        </p:txBody>
      </p:sp>
      <p:sp>
        <p:nvSpPr>
          <p:cNvPr id="103" name="Google Shape;103;p6:notes"/>
          <p:cNvSpPr>
            <a:spLocks noGrp="1" noRot="1" noChangeAspect="1"/>
          </p:cNvSpPr>
          <p:nvPr>
            <p:ph type="sldImg" idx="2"/>
          </p:nvPr>
        </p:nvSpPr>
        <p:spPr>
          <a:xfrm>
            <a:off x="2032400" y="514350"/>
            <a:ext cx="8128400"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7:notes"/>
          <p:cNvSpPr txBox="1">
            <a:spLocks noGrp="1"/>
          </p:cNvSpPr>
          <p:nvPr>
            <p:ph type="body" idx="1"/>
          </p:nvPr>
        </p:nvSpPr>
        <p:spPr>
          <a:xfrm>
            <a:off x="0" y="0"/>
            <a:ext cx="3000000" cy="3000000"/>
          </a:xfrm>
          <a:prstGeom prst="rect">
            <a:avLst/>
          </a:prstGeom>
          <a:noFill/>
          <a:ln>
            <a:noFill/>
          </a:ln>
        </p:spPr>
        <p:txBody>
          <a:bodyPr spcFirstLastPara="1" wrap="square" lIns="91425" tIns="45700" rIns="91425" bIns="45700" anchor="t" anchorCtr="0">
            <a:normAutofit/>
          </a:bodyPr>
          <a:lstStyle/>
          <a:p>
            <a:pPr marL="0" marR="0" lvl="0" indent="0" algn="l" rtl="0">
              <a:lnSpc>
                <a:spcPct val="80000"/>
              </a:lnSpc>
              <a:spcBef>
                <a:spcPts val="0"/>
              </a:spcBef>
              <a:spcAft>
                <a:spcPts val="0"/>
              </a:spcAft>
              <a:buNone/>
            </a:pPr>
            <a:endParaRPr sz="300">
              <a:solidFill>
                <a:schemeClr val="dk1"/>
              </a:solidFill>
              <a:latin typeface="Calibri"/>
              <a:ea typeface="Calibri"/>
              <a:cs typeface="Calibri"/>
              <a:sym typeface="Calibri"/>
            </a:endParaRPr>
          </a:p>
        </p:txBody>
      </p:sp>
      <p:sp>
        <p:nvSpPr>
          <p:cNvPr id="112" name="Google Shape;112;p7:notes"/>
          <p:cNvSpPr>
            <a:spLocks noGrp="1" noRot="1" noChangeAspect="1"/>
          </p:cNvSpPr>
          <p:nvPr>
            <p:ph type="sldImg" idx="2"/>
          </p:nvPr>
        </p:nvSpPr>
        <p:spPr>
          <a:xfrm>
            <a:off x="2032400" y="514350"/>
            <a:ext cx="8128400"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8:notes"/>
          <p:cNvSpPr txBox="1">
            <a:spLocks noGrp="1"/>
          </p:cNvSpPr>
          <p:nvPr>
            <p:ph type="body" idx="1"/>
          </p:nvPr>
        </p:nvSpPr>
        <p:spPr>
          <a:xfrm>
            <a:off x="0" y="0"/>
            <a:ext cx="3000000" cy="3000000"/>
          </a:xfrm>
          <a:prstGeom prst="rect">
            <a:avLst/>
          </a:prstGeom>
          <a:noFill/>
          <a:ln>
            <a:noFill/>
          </a:ln>
        </p:spPr>
        <p:txBody>
          <a:bodyPr spcFirstLastPara="1" wrap="square" lIns="91425" tIns="45700" rIns="91425" bIns="45700" anchor="t" anchorCtr="0">
            <a:normAutofit/>
          </a:bodyPr>
          <a:lstStyle/>
          <a:p>
            <a:pPr marL="0" marR="0" lvl="0" indent="0" algn="l" rtl="0">
              <a:lnSpc>
                <a:spcPct val="80000"/>
              </a:lnSpc>
              <a:spcBef>
                <a:spcPts val="0"/>
              </a:spcBef>
              <a:spcAft>
                <a:spcPts val="0"/>
              </a:spcAft>
              <a:buNone/>
            </a:pPr>
            <a:endParaRPr sz="300">
              <a:solidFill>
                <a:schemeClr val="dk1"/>
              </a:solidFill>
              <a:latin typeface="Calibri"/>
              <a:ea typeface="Calibri"/>
              <a:cs typeface="Calibri"/>
              <a:sym typeface="Calibri"/>
            </a:endParaRPr>
          </a:p>
        </p:txBody>
      </p:sp>
      <p:sp>
        <p:nvSpPr>
          <p:cNvPr id="123" name="Google Shape;123;p8:notes"/>
          <p:cNvSpPr>
            <a:spLocks noGrp="1" noRot="1" noChangeAspect="1"/>
          </p:cNvSpPr>
          <p:nvPr>
            <p:ph type="sldImg" idx="2"/>
          </p:nvPr>
        </p:nvSpPr>
        <p:spPr>
          <a:xfrm>
            <a:off x="2032400" y="514350"/>
            <a:ext cx="8128400"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9:notes"/>
          <p:cNvSpPr txBox="1">
            <a:spLocks noGrp="1"/>
          </p:cNvSpPr>
          <p:nvPr>
            <p:ph type="body" idx="1"/>
          </p:nvPr>
        </p:nvSpPr>
        <p:spPr>
          <a:xfrm>
            <a:off x="0" y="0"/>
            <a:ext cx="3000000" cy="3000000"/>
          </a:xfrm>
          <a:prstGeom prst="rect">
            <a:avLst/>
          </a:prstGeom>
          <a:noFill/>
          <a:ln>
            <a:noFill/>
          </a:ln>
        </p:spPr>
        <p:txBody>
          <a:bodyPr spcFirstLastPara="1" wrap="square" lIns="91425" tIns="45700" rIns="91425" bIns="45700" anchor="t" anchorCtr="0">
            <a:normAutofit/>
          </a:bodyPr>
          <a:lstStyle/>
          <a:p>
            <a:pPr marL="0" marR="0" lvl="0" indent="0" algn="l" rtl="0">
              <a:lnSpc>
                <a:spcPct val="80000"/>
              </a:lnSpc>
              <a:spcBef>
                <a:spcPts val="0"/>
              </a:spcBef>
              <a:spcAft>
                <a:spcPts val="0"/>
              </a:spcAft>
              <a:buNone/>
            </a:pPr>
            <a:endParaRPr sz="300">
              <a:solidFill>
                <a:schemeClr val="dk1"/>
              </a:solidFill>
              <a:latin typeface="Calibri"/>
              <a:ea typeface="Calibri"/>
              <a:cs typeface="Calibri"/>
              <a:sym typeface="Calibri"/>
            </a:endParaRPr>
          </a:p>
        </p:txBody>
      </p:sp>
      <p:sp>
        <p:nvSpPr>
          <p:cNvPr id="134" name="Google Shape;134;p9: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Blank" type="obj">
  <p:cSld name="OBJECT">
    <p:bg>
      <p:bgPr>
        <a:solidFill>
          <a:schemeClr val="lt1"/>
        </a:solidFill>
        <a:effectLst/>
      </p:bgPr>
    </p:bg>
    <p:spTree>
      <p:nvGrpSpPr>
        <p:cNvPr id="1" name="Shape 11"/>
        <p:cNvGrpSpPr/>
        <p:nvPr/>
      </p:nvGrpSpPr>
      <p:grpSpPr>
        <a:xfrm>
          <a:off x="0" y="0"/>
          <a:ext cx="0" cy="0"/>
          <a:chOff x="0" y="0"/>
          <a:chExt cx="0" cy="0"/>
        </a:xfrm>
      </p:grpSpPr>
      <p:sp>
        <p:nvSpPr>
          <p:cNvPr id="12" name="Google Shape;12;p18"/>
          <p:cNvSpPr/>
          <p:nvPr/>
        </p:nvSpPr>
        <p:spPr>
          <a:xfrm>
            <a:off x="0" y="0"/>
            <a:ext cx="0" cy="6858000"/>
          </a:xfrm>
          <a:custGeom>
            <a:avLst/>
            <a:gdLst/>
            <a:ahLst/>
            <a:cxnLst/>
            <a:rect l="l" t="t" r="r" b="b"/>
            <a:pathLst>
              <a:path w="120000" h="6858000" extrusionOk="0">
                <a:moveTo>
                  <a:pt x="0" y="6857999"/>
                </a:moveTo>
                <a:lnTo>
                  <a:pt x="0" y="0"/>
                </a:lnTo>
                <a:lnTo>
                  <a:pt x="0" y="6857999"/>
                </a:lnTo>
                <a:close/>
              </a:path>
            </a:pathLst>
          </a:custGeom>
          <a:solidFill>
            <a:srgbClr val="2E5496"/>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 name="Google Shape;13;p18"/>
          <p:cNvSpPr/>
          <p:nvPr/>
        </p:nvSpPr>
        <p:spPr>
          <a:xfrm>
            <a:off x="0" y="0"/>
            <a:ext cx="0" cy="6858000"/>
          </a:xfrm>
          <a:custGeom>
            <a:avLst/>
            <a:gdLst/>
            <a:ahLst/>
            <a:cxnLst/>
            <a:rect l="l" t="t" r="r" b="b"/>
            <a:pathLst>
              <a:path w="120000" h="6858000" extrusionOk="0">
                <a:moveTo>
                  <a:pt x="0" y="6857999"/>
                </a:moveTo>
                <a:lnTo>
                  <a:pt x="0" y="0"/>
                </a:lnTo>
                <a:lnTo>
                  <a:pt x="0" y="6857999"/>
                </a:lnTo>
                <a:close/>
              </a:path>
            </a:pathLst>
          </a:custGeom>
          <a:solidFill>
            <a:srgbClr val="000000"/>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4" name="Google Shape;14;p18"/>
          <p:cNvSpPr/>
          <p:nvPr/>
        </p:nvSpPr>
        <p:spPr>
          <a:xfrm>
            <a:off x="0" y="0"/>
            <a:ext cx="12192000" cy="6858000"/>
          </a:xfrm>
          <a:custGeom>
            <a:avLst/>
            <a:gdLst/>
            <a:ahLst/>
            <a:cxnLst/>
            <a:rect l="l" t="t" r="r" b="b"/>
            <a:pathLst>
              <a:path w="12192000" h="6858000" extrusionOk="0">
                <a:moveTo>
                  <a:pt x="12191999" y="0"/>
                </a:moveTo>
                <a:lnTo>
                  <a:pt x="0" y="0"/>
                </a:lnTo>
                <a:lnTo>
                  <a:pt x="0" y="6857996"/>
                </a:lnTo>
                <a:lnTo>
                  <a:pt x="12191999" y="6857996"/>
                </a:lnTo>
                <a:lnTo>
                  <a:pt x="12191999" y="0"/>
                </a:lnTo>
                <a:close/>
              </a:path>
            </a:pathLst>
          </a:custGeom>
          <a:solidFill>
            <a:srgbClr val="005DB8"/>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5" name="Google Shape;15;p18"/>
          <p:cNvSpPr/>
          <p:nvPr/>
        </p:nvSpPr>
        <p:spPr>
          <a:xfrm>
            <a:off x="0" y="6468616"/>
            <a:ext cx="12191999" cy="389380"/>
          </a:xfrm>
          <a:prstGeom prst="rect">
            <a:avLst/>
          </a:prstGeom>
          <a:blipFill rotWithShape="1">
            <a:blip r:embed="rId2">
              <a:alphaModFix/>
            </a:blip>
            <a:stretch>
              <a:fillRect/>
            </a:stretch>
          </a:blip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 name="Google Shape;16;p18"/>
          <p:cNvSpPr txBox="1">
            <a:spLocks noGrp="1"/>
          </p:cNvSpPr>
          <p:nvPr>
            <p:ph type="ftr" idx="11"/>
          </p:nvPr>
        </p:nvSpPr>
        <p:spPr>
          <a:xfrm>
            <a:off x="4145280" y="6377940"/>
            <a:ext cx="3901439" cy="342900"/>
          </a:xfrm>
          <a:prstGeom prst="rect">
            <a:avLst/>
          </a:prstGeom>
          <a:noFill/>
          <a:ln>
            <a:noFill/>
          </a:ln>
        </p:spPr>
        <p:txBody>
          <a:bodyPr spcFirstLastPara="1" wrap="square" lIns="0" tIns="0" rIns="0" bIns="0" anchor="t" anchorCtr="0">
            <a:sp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18"/>
          <p:cNvSpPr txBox="1">
            <a:spLocks noGrp="1"/>
          </p:cNvSpPr>
          <p:nvPr>
            <p:ph type="dt" idx="10"/>
          </p:nvPr>
        </p:nvSpPr>
        <p:spPr>
          <a:xfrm>
            <a:off x="609600" y="6377940"/>
            <a:ext cx="2804160" cy="34290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18"/>
          <p:cNvSpPr txBox="1">
            <a:spLocks noGrp="1"/>
          </p:cNvSpPr>
          <p:nvPr>
            <p:ph type="sldNum" idx="12"/>
          </p:nvPr>
        </p:nvSpPr>
        <p:spPr>
          <a:xfrm>
            <a:off x="8778240" y="6377940"/>
            <a:ext cx="2804160" cy="342900"/>
          </a:xfrm>
          <a:prstGeom prst="rect">
            <a:avLst/>
          </a:prstGeom>
          <a:noFill/>
          <a:ln>
            <a:noFill/>
          </a:ln>
        </p:spPr>
        <p:txBody>
          <a:bodyPr spcFirstLastPara="1" wrap="square" lIns="0" tIns="0" rIns="0" bIns="0" anchor="t" anchorCtr="0">
            <a:sp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n-US"/>
              <a:t>‹#›</a:t>
            </a:fld>
            <a:endParaRPr sz="1800" b="0" i="0" u="none" strike="noStrike" cap="none">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9"/>
        <p:cNvGrpSpPr/>
        <p:nvPr/>
      </p:nvGrpSpPr>
      <p:grpSpPr>
        <a:xfrm>
          <a:off x="0" y="0"/>
          <a:ext cx="0" cy="0"/>
          <a:chOff x="0" y="0"/>
          <a:chExt cx="0" cy="0"/>
        </a:xfrm>
      </p:grpSpPr>
      <p:sp>
        <p:nvSpPr>
          <p:cNvPr id="20" name="Google Shape;20;p19"/>
          <p:cNvSpPr txBox="1">
            <a:spLocks noGrp="1"/>
          </p:cNvSpPr>
          <p:nvPr>
            <p:ph type="title"/>
          </p:nvPr>
        </p:nvSpPr>
        <p:spPr>
          <a:xfrm>
            <a:off x="191007" y="430182"/>
            <a:ext cx="11809984" cy="381634"/>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sz="2800" b="0" i="0">
                <a:solidFill>
                  <a:schemeClr val="lt1"/>
                </a:solidFill>
                <a:latin typeface="Century Gothic"/>
                <a:ea typeface="Century Gothic"/>
                <a:cs typeface="Century Gothic"/>
                <a:sym typeface="Century Gothic"/>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19"/>
          <p:cNvSpPr txBox="1">
            <a:spLocks noGrp="1"/>
          </p:cNvSpPr>
          <p:nvPr>
            <p:ph type="body" idx="1"/>
          </p:nvPr>
        </p:nvSpPr>
        <p:spPr>
          <a:xfrm>
            <a:off x="191007" y="1562997"/>
            <a:ext cx="11809984" cy="4266565"/>
          </a:xfrm>
          <a:prstGeom prst="rect">
            <a:avLst/>
          </a:prstGeom>
          <a:noFill/>
          <a:ln>
            <a:noFill/>
          </a:ln>
        </p:spPr>
        <p:txBody>
          <a:bodyPr spcFirstLastPara="1" wrap="square" lIns="0" tIns="0" rIns="0" bIns="0" anchor="t" anchorCtr="0">
            <a:spAutoFit/>
          </a:bodyPr>
          <a:lstStyle>
            <a:lvl1pPr marL="457200" lvl="0" indent="-228600" algn="l">
              <a:spcBef>
                <a:spcPts val="0"/>
              </a:spcBef>
              <a:spcAft>
                <a:spcPts val="0"/>
              </a:spcAft>
              <a:buSzPts val="1400"/>
              <a:buNone/>
              <a:defRPr b="0" i="0">
                <a:solidFill>
                  <a:schemeClr val="dk1"/>
                </a:solidFill>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22" name="Google Shape;22;p19"/>
          <p:cNvSpPr txBox="1">
            <a:spLocks noGrp="1"/>
          </p:cNvSpPr>
          <p:nvPr>
            <p:ph type="ftr" idx="11"/>
          </p:nvPr>
        </p:nvSpPr>
        <p:spPr>
          <a:xfrm>
            <a:off x="4145280" y="6377940"/>
            <a:ext cx="3901439" cy="342900"/>
          </a:xfrm>
          <a:prstGeom prst="rect">
            <a:avLst/>
          </a:prstGeom>
          <a:noFill/>
          <a:ln>
            <a:noFill/>
          </a:ln>
        </p:spPr>
        <p:txBody>
          <a:bodyPr spcFirstLastPara="1" wrap="square" lIns="0" tIns="0" rIns="0" bIns="0" anchor="t" anchorCtr="0">
            <a:sp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19"/>
          <p:cNvSpPr txBox="1">
            <a:spLocks noGrp="1"/>
          </p:cNvSpPr>
          <p:nvPr>
            <p:ph type="dt" idx="10"/>
          </p:nvPr>
        </p:nvSpPr>
        <p:spPr>
          <a:xfrm>
            <a:off x="609600" y="6377940"/>
            <a:ext cx="2804160" cy="34290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19"/>
          <p:cNvSpPr txBox="1">
            <a:spLocks noGrp="1"/>
          </p:cNvSpPr>
          <p:nvPr>
            <p:ph type="sldNum" idx="12"/>
          </p:nvPr>
        </p:nvSpPr>
        <p:spPr>
          <a:xfrm>
            <a:off x="8778240" y="6377940"/>
            <a:ext cx="2804160" cy="342900"/>
          </a:xfrm>
          <a:prstGeom prst="rect">
            <a:avLst/>
          </a:prstGeom>
          <a:noFill/>
          <a:ln>
            <a:noFill/>
          </a:ln>
        </p:spPr>
        <p:txBody>
          <a:bodyPr spcFirstLastPara="1" wrap="square" lIns="0" tIns="0" rIns="0" bIns="0" anchor="t" anchorCtr="0">
            <a:sp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n-US"/>
              <a:t>‹#›</a:t>
            </a:fld>
            <a:endParaRPr sz="1800">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25"/>
        <p:cNvGrpSpPr/>
        <p:nvPr/>
      </p:nvGrpSpPr>
      <p:grpSpPr>
        <a:xfrm>
          <a:off x="0" y="0"/>
          <a:ext cx="0" cy="0"/>
          <a:chOff x="0" y="0"/>
          <a:chExt cx="0" cy="0"/>
        </a:xfrm>
      </p:grpSpPr>
      <p:sp>
        <p:nvSpPr>
          <p:cNvPr id="26" name="Google Shape;26;p20"/>
          <p:cNvSpPr txBox="1">
            <a:spLocks noGrp="1"/>
          </p:cNvSpPr>
          <p:nvPr>
            <p:ph type="ctrTitle"/>
          </p:nvPr>
        </p:nvSpPr>
        <p:spPr>
          <a:xfrm>
            <a:off x="914400" y="2125980"/>
            <a:ext cx="10363200" cy="1440179"/>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20"/>
          <p:cNvSpPr txBox="1">
            <a:spLocks noGrp="1"/>
          </p:cNvSpPr>
          <p:nvPr>
            <p:ph type="subTitle" idx="1"/>
          </p:nvPr>
        </p:nvSpPr>
        <p:spPr>
          <a:xfrm>
            <a:off x="1828800" y="3840480"/>
            <a:ext cx="8534399" cy="171450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20"/>
          <p:cNvSpPr txBox="1">
            <a:spLocks noGrp="1"/>
          </p:cNvSpPr>
          <p:nvPr>
            <p:ph type="ftr" idx="11"/>
          </p:nvPr>
        </p:nvSpPr>
        <p:spPr>
          <a:xfrm>
            <a:off x="4145280" y="6377940"/>
            <a:ext cx="3901439" cy="342900"/>
          </a:xfrm>
          <a:prstGeom prst="rect">
            <a:avLst/>
          </a:prstGeom>
          <a:noFill/>
          <a:ln>
            <a:noFill/>
          </a:ln>
        </p:spPr>
        <p:txBody>
          <a:bodyPr spcFirstLastPara="1" wrap="square" lIns="0" tIns="0" rIns="0" bIns="0" anchor="t" anchorCtr="0">
            <a:sp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20"/>
          <p:cNvSpPr txBox="1">
            <a:spLocks noGrp="1"/>
          </p:cNvSpPr>
          <p:nvPr>
            <p:ph type="dt" idx="10"/>
          </p:nvPr>
        </p:nvSpPr>
        <p:spPr>
          <a:xfrm>
            <a:off x="609600" y="6377940"/>
            <a:ext cx="2804160" cy="34290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20"/>
          <p:cNvSpPr txBox="1">
            <a:spLocks noGrp="1"/>
          </p:cNvSpPr>
          <p:nvPr>
            <p:ph type="sldNum" idx="12"/>
          </p:nvPr>
        </p:nvSpPr>
        <p:spPr>
          <a:xfrm>
            <a:off x="8778240" y="6377940"/>
            <a:ext cx="2804160" cy="342900"/>
          </a:xfrm>
          <a:prstGeom prst="rect">
            <a:avLst/>
          </a:prstGeom>
          <a:noFill/>
          <a:ln>
            <a:noFill/>
          </a:ln>
        </p:spPr>
        <p:txBody>
          <a:bodyPr spcFirstLastPara="1" wrap="square" lIns="0" tIns="0" rIns="0" bIns="0" anchor="t" anchorCtr="0">
            <a:sp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n-US"/>
              <a:t>‹#›</a:t>
            </a:fld>
            <a:endParaRPr sz="1800">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31"/>
        <p:cNvGrpSpPr/>
        <p:nvPr/>
      </p:nvGrpSpPr>
      <p:grpSpPr>
        <a:xfrm>
          <a:off x="0" y="0"/>
          <a:ext cx="0" cy="0"/>
          <a:chOff x="0" y="0"/>
          <a:chExt cx="0" cy="0"/>
        </a:xfrm>
      </p:grpSpPr>
      <p:sp>
        <p:nvSpPr>
          <p:cNvPr id="32" name="Google Shape;32;p21"/>
          <p:cNvSpPr txBox="1">
            <a:spLocks noGrp="1"/>
          </p:cNvSpPr>
          <p:nvPr>
            <p:ph type="title"/>
          </p:nvPr>
        </p:nvSpPr>
        <p:spPr>
          <a:xfrm>
            <a:off x="191007" y="430182"/>
            <a:ext cx="11809984" cy="381634"/>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sz="2800" b="0" i="0">
                <a:solidFill>
                  <a:schemeClr val="lt1"/>
                </a:solidFill>
                <a:latin typeface="Century Gothic"/>
                <a:ea typeface="Century Gothic"/>
                <a:cs typeface="Century Gothic"/>
                <a:sym typeface="Century Gothic"/>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21"/>
          <p:cNvSpPr txBox="1">
            <a:spLocks noGrp="1"/>
          </p:cNvSpPr>
          <p:nvPr>
            <p:ph type="body" idx="1"/>
          </p:nvPr>
        </p:nvSpPr>
        <p:spPr>
          <a:xfrm>
            <a:off x="609600" y="1577340"/>
            <a:ext cx="5303520" cy="4526280"/>
          </a:xfrm>
          <a:prstGeom prst="rect">
            <a:avLst/>
          </a:prstGeom>
          <a:noFill/>
          <a:ln>
            <a:noFill/>
          </a:ln>
        </p:spPr>
        <p:txBody>
          <a:bodyPr spcFirstLastPara="1" wrap="square" lIns="0" tIns="0" rIns="0" bIns="0" anchor="t" anchorCtr="0">
            <a:sp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34" name="Google Shape;34;p21"/>
          <p:cNvSpPr txBox="1">
            <a:spLocks noGrp="1"/>
          </p:cNvSpPr>
          <p:nvPr>
            <p:ph type="body" idx="2"/>
          </p:nvPr>
        </p:nvSpPr>
        <p:spPr>
          <a:xfrm>
            <a:off x="6278879" y="1577340"/>
            <a:ext cx="5303520" cy="4526280"/>
          </a:xfrm>
          <a:prstGeom prst="rect">
            <a:avLst/>
          </a:prstGeom>
          <a:noFill/>
          <a:ln>
            <a:noFill/>
          </a:ln>
        </p:spPr>
        <p:txBody>
          <a:bodyPr spcFirstLastPara="1" wrap="square" lIns="0" tIns="0" rIns="0" bIns="0" anchor="t" anchorCtr="0">
            <a:sp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35" name="Google Shape;35;p21"/>
          <p:cNvSpPr txBox="1">
            <a:spLocks noGrp="1"/>
          </p:cNvSpPr>
          <p:nvPr>
            <p:ph type="ftr" idx="11"/>
          </p:nvPr>
        </p:nvSpPr>
        <p:spPr>
          <a:xfrm>
            <a:off x="4145280" y="6377940"/>
            <a:ext cx="3901439" cy="342900"/>
          </a:xfrm>
          <a:prstGeom prst="rect">
            <a:avLst/>
          </a:prstGeom>
          <a:noFill/>
          <a:ln>
            <a:noFill/>
          </a:ln>
        </p:spPr>
        <p:txBody>
          <a:bodyPr spcFirstLastPara="1" wrap="square" lIns="0" tIns="0" rIns="0" bIns="0" anchor="t" anchorCtr="0">
            <a:sp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21"/>
          <p:cNvSpPr txBox="1">
            <a:spLocks noGrp="1"/>
          </p:cNvSpPr>
          <p:nvPr>
            <p:ph type="dt" idx="10"/>
          </p:nvPr>
        </p:nvSpPr>
        <p:spPr>
          <a:xfrm>
            <a:off x="609600" y="6377940"/>
            <a:ext cx="2804160" cy="34290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 name="Google Shape;37;p21"/>
          <p:cNvSpPr txBox="1">
            <a:spLocks noGrp="1"/>
          </p:cNvSpPr>
          <p:nvPr>
            <p:ph type="sldNum" idx="12"/>
          </p:nvPr>
        </p:nvSpPr>
        <p:spPr>
          <a:xfrm>
            <a:off x="8778240" y="6377940"/>
            <a:ext cx="2804160" cy="342900"/>
          </a:xfrm>
          <a:prstGeom prst="rect">
            <a:avLst/>
          </a:prstGeom>
          <a:noFill/>
          <a:ln>
            <a:noFill/>
          </a:ln>
        </p:spPr>
        <p:txBody>
          <a:bodyPr spcFirstLastPara="1" wrap="square" lIns="0" tIns="0" rIns="0" bIns="0" anchor="t" anchorCtr="0">
            <a:sp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n-US"/>
              <a:t>‹#›</a:t>
            </a:fld>
            <a:endParaRPr sz="1800">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38"/>
        <p:cNvGrpSpPr/>
        <p:nvPr/>
      </p:nvGrpSpPr>
      <p:grpSpPr>
        <a:xfrm>
          <a:off x="0" y="0"/>
          <a:ext cx="0" cy="0"/>
          <a:chOff x="0" y="0"/>
          <a:chExt cx="0" cy="0"/>
        </a:xfrm>
      </p:grpSpPr>
      <p:sp>
        <p:nvSpPr>
          <p:cNvPr id="39" name="Google Shape;39;p22"/>
          <p:cNvSpPr txBox="1">
            <a:spLocks noGrp="1"/>
          </p:cNvSpPr>
          <p:nvPr>
            <p:ph type="title"/>
          </p:nvPr>
        </p:nvSpPr>
        <p:spPr>
          <a:xfrm>
            <a:off x="191007" y="430182"/>
            <a:ext cx="11809984" cy="381634"/>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sz="2800" b="0" i="0">
                <a:solidFill>
                  <a:schemeClr val="lt1"/>
                </a:solidFill>
                <a:latin typeface="Century Gothic"/>
                <a:ea typeface="Century Gothic"/>
                <a:cs typeface="Century Gothic"/>
                <a:sym typeface="Century Gothic"/>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0" name="Google Shape;40;p22"/>
          <p:cNvSpPr txBox="1">
            <a:spLocks noGrp="1"/>
          </p:cNvSpPr>
          <p:nvPr>
            <p:ph type="ftr" idx="11"/>
          </p:nvPr>
        </p:nvSpPr>
        <p:spPr>
          <a:xfrm>
            <a:off x="4145280" y="6377940"/>
            <a:ext cx="3901439" cy="342900"/>
          </a:xfrm>
          <a:prstGeom prst="rect">
            <a:avLst/>
          </a:prstGeom>
          <a:noFill/>
          <a:ln>
            <a:noFill/>
          </a:ln>
        </p:spPr>
        <p:txBody>
          <a:bodyPr spcFirstLastPara="1" wrap="square" lIns="0" tIns="0" rIns="0" bIns="0" anchor="t" anchorCtr="0">
            <a:sp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22"/>
          <p:cNvSpPr txBox="1">
            <a:spLocks noGrp="1"/>
          </p:cNvSpPr>
          <p:nvPr>
            <p:ph type="dt" idx="10"/>
          </p:nvPr>
        </p:nvSpPr>
        <p:spPr>
          <a:xfrm>
            <a:off x="609600" y="6377940"/>
            <a:ext cx="2804160" cy="34290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22"/>
          <p:cNvSpPr txBox="1">
            <a:spLocks noGrp="1"/>
          </p:cNvSpPr>
          <p:nvPr>
            <p:ph type="sldNum" idx="12"/>
          </p:nvPr>
        </p:nvSpPr>
        <p:spPr>
          <a:xfrm>
            <a:off x="8778240" y="6377940"/>
            <a:ext cx="2804160" cy="342900"/>
          </a:xfrm>
          <a:prstGeom prst="rect">
            <a:avLst/>
          </a:prstGeom>
          <a:noFill/>
          <a:ln>
            <a:noFill/>
          </a:ln>
        </p:spPr>
        <p:txBody>
          <a:bodyPr spcFirstLastPara="1" wrap="square" lIns="0" tIns="0" rIns="0" bIns="0" anchor="t" anchorCtr="0">
            <a:sp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n-US"/>
              <a:t>‹#›</a:t>
            </a:fld>
            <a:endParaRPr sz="1800">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7"/>
          <p:cNvSpPr txBox="1">
            <a:spLocks noGrp="1"/>
          </p:cNvSpPr>
          <p:nvPr>
            <p:ph type="title"/>
          </p:nvPr>
        </p:nvSpPr>
        <p:spPr>
          <a:xfrm>
            <a:off x="191007" y="430182"/>
            <a:ext cx="11809984" cy="381634"/>
          </a:xfrm>
          <a:prstGeom prst="rect">
            <a:avLst/>
          </a:prstGeom>
          <a:noFill/>
          <a:ln>
            <a:noFill/>
          </a:ln>
        </p:spPr>
        <p:txBody>
          <a:bodyPr spcFirstLastPara="1" wrap="square" lIns="0" tIns="0" rIns="0" bIns="0" anchor="t" anchorCtr="0">
            <a:spAutoFit/>
          </a:bodyPr>
          <a:lstStyle>
            <a:lvl1pPr marR="0" lvl="0" algn="l" rtl="0">
              <a:spcBef>
                <a:spcPts val="0"/>
              </a:spcBef>
              <a:spcAft>
                <a:spcPts val="0"/>
              </a:spcAft>
              <a:buSzPts val="1400"/>
              <a:buNone/>
              <a:defRPr sz="2800" b="0" i="0" u="none" strike="noStrike" cap="none">
                <a:solidFill>
                  <a:schemeClr val="lt1"/>
                </a:solidFill>
                <a:latin typeface="Century Gothic"/>
                <a:ea typeface="Century Gothic"/>
                <a:cs typeface="Century Gothic"/>
                <a:sym typeface="Century Gothic"/>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7"/>
          <p:cNvSpPr txBox="1">
            <a:spLocks noGrp="1"/>
          </p:cNvSpPr>
          <p:nvPr>
            <p:ph type="body" idx="1"/>
          </p:nvPr>
        </p:nvSpPr>
        <p:spPr>
          <a:xfrm>
            <a:off x="191007" y="1562997"/>
            <a:ext cx="11809984" cy="4266565"/>
          </a:xfrm>
          <a:prstGeom prst="rect">
            <a:avLst/>
          </a:prstGeom>
          <a:noFill/>
          <a:ln>
            <a:noFill/>
          </a:ln>
        </p:spPr>
        <p:txBody>
          <a:bodyPr spcFirstLastPara="1" wrap="square" lIns="0" tIns="0" rIns="0" bIns="0" anchor="t" anchorCtr="0">
            <a:spAutoFit/>
          </a:bodyPr>
          <a:lstStyle>
            <a:lvl1pPr marL="457200" marR="0" lvl="0" indent="-22860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800" b="0" i="0" u="none" strike="noStrike" cap="none">
                <a:latin typeface="Calibri"/>
                <a:ea typeface="Calibri"/>
                <a:cs typeface="Calibri"/>
                <a:sym typeface="Calibri"/>
              </a:defRPr>
            </a:lvl2pPr>
            <a:lvl3pPr marL="1371600" marR="0" lvl="2" indent="-228600" algn="l" rtl="0">
              <a:spcBef>
                <a:spcPts val="0"/>
              </a:spcBef>
              <a:spcAft>
                <a:spcPts val="0"/>
              </a:spcAft>
              <a:buSzPts val="1400"/>
              <a:buNone/>
              <a:defRPr sz="1800" b="0" i="0" u="none" strike="noStrike" cap="none">
                <a:latin typeface="Calibri"/>
                <a:ea typeface="Calibri"/>
                <a:cs typeface="Calibri"/>
                <a:sym typeface="Calibri"/>
              </a:defRPr>
            </a:lvl3pPr>
            <a:lvl4pPr marL="1828800" marR="0" lvl="3" indent="-228600" algn="l" rtl="0">
              <a:spcBef>
                <a:spcPts val="0"/>
              </a:spcBef>
              <a:spcAft>
                <a:spcPts val="0"/>
              </a:spcAft>
              <a:buSzPts val="1400"/>
              <a:buNone/>
              <a:defRPr sz="1800" b="0" i="0" u="none" strike="noStrike" cap="none">
                <a:latin typeface="Calibri"/>
                <a:ea typeface="Calibri"/>
                <a:cs typeface="Calibri"/>
                <a:sym typeface="Calibri"/>
              </a:defRPr>
            </a:lvl4pPr>
            <a:lvl5pPr marL="2286000" marR="0" lvl="4" indent="-228600" algn="l" rtl="0">
              <a:spcBef>
                <a:spcPts val="0"/>
              </a:spcBef>
              <a:spcAft>
                <a:spcPts val="0"/>
              </a:spcAft>
              <a:buSzPts val="1400"/>
              <a:buNone/>
              <a:defRPr sz="1800" b="0" i="0" u="none" strike="noStrike" cap="none">
                <a:latin typeface="Calibri"/>
                <a:ea typeface="Calibri"/>
                <a:cs typeface="Calibri"/>
                <a:sym typeface="Calibri"/>
              </a:defRPr>
            </a:lvl5pPr>
            <a:lvl6pPr marL="2743200" marR="0" lvl="5" indent="-228600" algn="l" rtl="0">
              <a:spcBef>
                <a:spcPts val="0"/>
              </a:spcBef>
              <a:spcAft>
                <a:spcPts val="0"/>
              </a:spcAft>
              <a:buSzPts val="1400"/>
              <a:buNone/>
              <a:defRPr sz="1800" b="0" i="0" u="none" strike="noStrike" cap="none">
                <a:latin typeface="Calibri"/>
                <a:ea typeface="Calibri"/>
                <a:cs typeface="Calibri"/>
                <a:sym typeface="Calibri"/>
              </a:defRPr>
            </a:lvl6pPr>
            <a:lvl7pPr marL="3200400" marR="0" lvl="6" indent="-228600" algn="l" rtl="0">
              <a:spcBef>
                <a:spcPts val="0"/>
              </a:spcBef>
              <a:spcAft>
                <a:spcPts val="0"/>
              </a:spcAft>
              <a:buSzPts val="1400"/>
              <a:buNone/>
              <a:defRPr sz="1800" b="0" i="0" u="none" strike="noStrike" cap="none">
                <a:latin typeface="Calibri"/>
                <a:ea typeface="Calibri"/>
                <a:cs typeface="Calibri"/>
                <a:sym typeface="Calibri"/>
              </a:defRPr>
            </a:lvl7pPr>
            <a:lvl8pPr marL="3657600" marR="0" lvl="7" indent="-228600" algn="l" rtl="0">
              <a:spcBef>
                <a:spcPts val="0"/>
              </a:spcBef>
              <a:spcAft>
                <a:spcPts val="0"/>
              </a:spcAft>
              <a:buSzPts val="1400"/>
              <a:buNone/>
              <a:defRPr sz="1800" b="0" i="0" u="none" strike="noStrike" cap="none">
                <a:latin typeface="Calibri"/>
                <a:ea typeface="Calibri"/>
                <a:cs typeface="Calibri"/>
                <a:sym typeface="Calibri"/>
              </a:defRPr>
            </a:lvl8pPr>
            <a:lvl9pPr marL="4114800" marR="0" lvl="8" indent="-228600" algn="l" rtl="0">
              <a:spcBef>
                <a:spcPts val="0"/>
              </a:spcBef>
              <a:spcAft>
                <a:spcPts val="0"/>
              </a:spcAft>
              <a:buSzPts val="1400"/>
              <a:buNone/>
              <a:defRPr sz="1800" b="0" i="0" u="none" strike="noStrike" cap="none">
                <a:latin typeface="Calibri"/>
                <a:ea typeface="Calibri"/>
                <a:cs typeface="Calibri"/>
                <a:sym typeface="Calibri"/>
              </a:defRPr>
            </a:lvl9pPr>
          </a:lstStyle>
          <a:p>
            <a:endParaRPr/>
          </a:p>
        </p:txBody>
      </p:sp>
      <p:sp>
        <p:nvSpPr>
          <p:cNvPr id="8" name="Google Shape;8;p17"/>
          <p:cNvSpPr txBox="1">
            <a:spLocks noGrp="1"/>
          </p:cNvSpPr>
          <p:nvPr>
            <p:ph type="ftr" idx="11"/>
          </p:nvPr>
        </p:nvSpPr>
        <p:spPr>
          <a:xfrm>
            <a:off x="4145280" y="6377940"/>
            <a:ext cx="3901439" cy="342900"/>
          </a:xfrm>
          <a:prstGeom prst="rect">
            <a:avLst/>
          </a:prstGeom>
          <a:noFill/>
          <a:ln>
            <a:noFill/>
          </a:ln>
        </p:spPr>
        <p:txBody>
          <a:bodyPr spcFirstLastPara="1" wrap="square" lIns="0" tIns="0" rIns="0" bIns="0" anchor="t" anchorCtr="0">
            <a:spAutoFit/>
          </a:bodyPr>
          <a:lstStyle>
            <a:lvl1pPr marR="0" lvl="0" algn="ctr" rtl="0">
              <a:spcBef>
                <a:spcPts val="0"/>
              </a:spcBef>
              <a:spcAft>
                <a:spcPts val="0"/>
              </a:spcAft>
              <a:buSzPts val="1400"/>
              <a:buNone/>
              <a:defRPr sz="18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7"/>
          <p:cNvSpPr txBox="1">
            <a:spLocks noGrp="1"/>
          </p:cNvSpPr>
          <p:nvPr>
            <p:ph type="dt" idx="10"/>
          </p:nvPr>
        </p:nvSpPr>
        <p:spPr>
          <a:xfrm>
            <a:off x="609600" y="6377940"/>
            <a:ext cx="2804160" cy="342900"/>
          </a:xfrm>
          <a:prstGeom prst="rect">
            <a:avLst/>
          </a:prstGeom>
          <a:noFill/>
          <a:ln>
            <a:noFill/>
          </a:ln>
        </p:spPr>
        <p:txBody>
          <a:bodyPr spcFirstLastPara="1" wrap="square" lIns="0" tIns="0" rIns="0" bIns="0" anchor="t" anchorCtr="0">
            <a:spAutoFit/>
          </a:bodyPr>
          <a:lstStyle>
            <a:lvl1pPr marR="0" lvl="0" algn="l" rtl="0">
              <a:spcBef>
                <a:spcPts val="0"/>
              </a:spcBef>
              <a:spcAft>
                <a:spcPts val="0"/>
              </a:spcAft>
              <a:buSzPts val="1400"/>
              <a:buNone/>
              <a:defRPr sz="18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7"/>
          <p:cNvSpPr txBox="1">
            <a:spLocks noGrp="1"/>
          </p:cNvSpPr>
          <p:nvPr>
            <p:ph type="sldNum" idx="12"/>
          </p:nvPr>
        </p:nvSpPr>
        <p:spPr>
          <a:xfrm>
            <a:off x="8778240" y="6377940"/>
            <a:ext cx="2804160" cy="342900"/>
          </a:xfrm>
          <a:prstGeom prst="rect">
            <a:avLst/>
          </a:prstGeom>
          <a:noFill/>
          <a:ln>
            <a:noFill/>
          </a:ln>
        </p:spPr>
        <p:txBody>
          <a:bodyPr spcFirstLastPara="1" wrap="square" lIns="0" tIns="0" rIns="0" bIns="0" anchor="t" anchorCtr="0">
            <a:spAutoFit/>
          </a:bodyPr>
          <a:lstStyle>
            <a:lvl1pPr marL="0" marR="0" lvl="0" indent="0" algn="r" rtl="0">
              <a:spcBef>
                <a:spcPts val="0"/>
              </a:spcBef>
              <a:buNone/>
              <a:defRPr sz="1800" b="0" i="0" u="none" strike="noStrike" cap="none">
                <a:solidFill>
                  <a:srgbClr val="888888"/>
                </a:solidFill>
                <a:latin typeface="Calibri"/>
                <a:ea typeface="Calibri"/>
                <a:cs typeface="Calibri"/>
                <a:sym typeface="Calibri"/>
              </a:defRPr>
            </a:lvl1pPr>
            <a:lvl2pPr marL="0" marR="0" lvl="1" indent="0" algn="r" rtl="0">
              <a:spcBef>
                <a:spcPts val="0"/>
              </a:spcBef>
              <a:buNone/>
              <a:defRPr sz="1800" b="0" i="0" u="none" strike="noStrike" cap="none">
                <a:solidFill>
                  <a:srgbClr val="888888"/>
                </a:solidFill>
                <a:latin typeface="Calibri"/>
                <a:ea typeface="Calibri"/>
                <a:cs typeface="Calibri"/>
                <a:sym typeface="Calibri"/>
              </a:defRPr>
            </a:lvl2pPr>
            <a:lvl3pPr marL="0" marR="0" lvl="2" indent="0" algn="r" rtl="0">
              <a:spcBef>
                <a:spcPts val="0"/>
              </a:spcBef>
              <a:buNone/>
              <a:defRPr sz="1800" b="0" i="0" u="none" strike="noStrike" cap="none">
                <a:solidFill>
                  <a:srgbClr val="888888"/>
                </a:solidFill>
                <a:latin typeface="Calibri"/>
                <a:ea typeface="Calibri"/>
                <a:cs typeface="Calibri"/>
                <a:sym typeface="Calibri"/>
              </a:defRPr>
            </a:lvl3pPr>
            <a:lvl4pPr marL="0" marR="0" lvl="3" indent="0" algn="r" rtl="0">
              <a:spcBef>
                <a:spcPts val="0"/>
              </a:spcBef>
              <a:buNone/>
              <a:defRPr sz="1800" b="0" i="0" u="none" strike="noStrike" cap="none">
                <a:solidFill>
                  <a:srgbClr val="888888"/>
                </a:solidFill>
                <a:latin typeface="Calibri"/>
                <a:ea typeface="Calibri"/>
                <a:cs typeface="Calibri"/>
                <a:sym typeface="Calibri"/>
              </a:defRPr>
            </a:lvl4pPr>
            <a:lvl5pPr marL="0" marR="0" lvl="4" indent="0" algn="r" rtl="0">
              <a:spcBef>
                <a:spcPts val="0"/>
              </a:spcBef>
              <a:buNone/>
              <a:defRPr sz="1800" b="0" i="0" u="none" strike="noStrike" cap="none">
                <a:solidFill>
                  <a:srgbClr val="888888"/>
                </a:solidFill>
                <a:latin typeface="Calibri"/>
                <a:ea typeface="Calibri"/>
                <a:cs typeface="Calibri"/>
                <a:sym typeface="Calibri"/>
              </a:defRPr>
            </a:lvl5pPr>
            <a:lvl6pPr marL="0" marR="0" lvl="5" indent="0" algn="r" rtl="0">
              <a:spcBef>
                <a:spcPts val="0"/>
              </a:spcBef>
              <a:buNone/>
              <a:defRPr sz="1800" b="0" i="0" u="none" strike="noStrike" cap="none">
                <a:solidFill>
                  <a:srgbClr val="888888"/>
                </a:solidFill>
                <a:latin typeface="Calibri"/>
                <a:ea typeface="Calibri"/>
                <a:cs typeface="Calibri"/>
                <a:sym typeface="Calibri"/>
              </a:defRPr>
            </a:lvl6pPr>
            <a:lvl7pPr marL="0" marR="0" lvl="6" indent="0" algn="r" rtl="0">
              <a:spcBef>
                <a:spcPts val="0"/>
              </a:spcBef>
              <a:buNone/>
              <a:defRPr sz="1800" b="0" i="0" u="none" strike="noStrike" cap="none">
                <a:solidFill>
                  <a:srgbClr val="888888"/>
                </a:solidFill>
                <a:latin typeface="Calibri"/>
                <a:ea typeface="Calibri"/>
                <a:cs typeface="Calibri"/>
                <a:sym typeface="Calibri"/>
              </a:defRPr>
            </a:lvl7pPr>
            <a:lvl8pPr marL="0" marR="0" lvl="7" indent="0" algn="r" rtl="0">
              <a:spcBef>
                <a:spcPts val="0"/>
              </a:spcBef>
              <a:buNone/>
              <a:defRPr sz="1800" b="0" i="0" u="none" strike="noStrike" cap="none">
                <a:solidFill>
                  <a:srgbClr val="888888"/>
                </a:solidFill>
                <a:latin typeface="Calibri"/>
                <a:ea typeface="Calibri"/>
                <a:cs typeface="Calibri"/>
                <a:sym typeface="Calibri"/>
              </a:defRPr>
            </a:lvl8pPr>
            <a:lvl9pPr marL="0" marR="0" lvl="8" indent="0" algn="r" rtl="0">
              <a:spcBef>
                <a:spcPts val="0"/>
              </a:spcBef>
              <a:buNone/>
              <a:defRPr sz="18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sv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12.jpg"/><Relationship Id="rId5" Type="http://schemas.openxmlformats.org/officeDocument/2006/relationships/image" Target="../media/image14.png"/><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0.jpg"/><Relationship Id="rId5" Type="http://schemas.openxmlformats.org/officeDocument/2006/relationships/image" Target="../media/image9.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2.jpg"/><Relationship Id="rId5" Type="http://schemas.openxmlformats.org/officeDocument/2006/relationships/image" Target="../media/image11.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Google Shape;47;p1"/>
          <p:cNvSpPr txBox="1"/>
          <p:nvPr/>
        </p:nvSpPr>
        <p:spPr>
          <a:xfrm>
            <a:off x="751331" y="3144256"/>
            <a:ext cx="10795635" cy="1189990"/>
          </a:xfrm>
          <a:prstGeom prst="rect">
            <a:avLst/>
          </a:prstGeom>
          <a:noFill/>
          <a:ln>
            <a:noFill/>
          </a:ln>
        </p:spPr>
        <p:txBody>
          <a:bodyPr spcFirstLastPara="1" wrap="square" lIns="0" tIns="0" rIns="0" bIns="0" anchor="t" anchorCtr="0">
            <a:spAutoFit/>
          </a:bodyPr>
          <a:lstStyle/>
          <a:p>
            <a:pPr marL="0" marR="0" lvl="0" indent="0" algn="ctr" rtl="0">
              <a:lnSpc>
                <a:spcPct val="114204"/>
              </a:lnSpc>
              <a:spcBef>
                <a:spcPts val="0"/>
              </a:spcBef>
              <a:spcAft>
                <a:spcPts val="0"/>
              </a:spcAft>
              <a:buNone/>
            </a:pPr>
            <a:r>
              <a:rPr lang="en-US" sz="4400">
                <a:solidFill>
                  <a:srgbClr val="FFFFFF"/>
                </a:solidFill>
                <a:latin typeface="Century Gothic"/>
                <a:ea typeface="Century Gothic"/>
                <a:cs typeface="Century Gothic"/>
                <a:sym typeface="Century Gothic"/>
              </a:rPr>
              <a:t>Senior and Persons with Disabilities (SPD)</a:t>
            </a:r>
            <a:endParaRPr sz="4400">
              <a:solidFill>
                <a:schemeClr val="dk1"/>
              </a:solidFill>
              <a:latin typeface="Century Gothic"/>
              <a:ea typeface="Century Gothic"/>
              <a:cs typeface="Century Gothic"/>
              <a:sym typeface="Century Gothic"/>
            </a:endParaRPr>
          </a:p>
          <a:p>
            <a:pPr marL="0" marR="0" lvl="0" indent="0" algn="ctr" rtl="0">
              <a:lnSpc>
                <a:spcPct val="114204"/>
              </a:lnSpc>
              <a:spcBef>
                <a:spcPts val="0"/>
              </a:spcBef>
              <a:spcAft>
                <a:spcPts val="0"/>
              </a:spcAft>
              <a:buNone/>
            </a:pPr>
            <a:r>
              <a:rPr lang="en-US" sz="4400" b="1">
                <a:solidFill>
                  <a:srgbClr val="FFFFFF"/>
                </a:solidFill>
                <a:latin typeface="Century Gothic"/>
                <a:ea typeface="Century Gothic"/>
                <a:cs typeface="Century Gothic"/>
                <a:sym typeface="Century Gothic"/>
              </a:rPr>
              <a:t>Awareness and Sensitivity Training</a:t>
            </a:r>
            <a:endParaRPr sz="4400">
              <a:solidFill>
                <a:schemeClr val="dk1"/>
              </a:solidFill>
              <a:latin typeface="Century Gothic"/>
              <a:ea typeface="Century Gothic"/>
              <a:cs typeface="Century Gothic"/>
              <a:sym typeface="Century Gothic"/>
            </a:endParaRPr>
          </a:p>
        </p:txBody>
      </p:sp>
      <p:sp>
        <p:nvSpPr>
          <p:cNvPr id="49" name="Google Shape;49;p1"/>
          <p:cNvSpPr txBox="1"/>
          <p:nvPr/>
        </p:nvSpPr>
        <p:spPr>
          <a:xfrm>
            <a:off x="4927853" y="5193419"/>
            <a:ext cx="3020060" cy="330200"/>
          </a:xfrm>
          <a:prstGeom prst="rect">
            <a:avLst/>
          </a:prstGeom>
          <a:noFill/>
          <a:ln>
            <a:noFill/>
          </a:ln>
        </p:spPr>
        <p:txBody>
          <a:bodyPr spcFirstLastPara="1" wrap="square" lIns="0" tIns="0" rIns="0" bIns="0" anchor="t" anchorCtr="0">
            <a:spAutoFit/>
          </a:bodyPr>
          <a:lstStyle/>
          <a:p>
            <a:pPr marL="12700" marR="0" lvl="0" indent="0" algn="l" rtl="0">
              <a:lnSpc>
                <a:spcPct val="100000"/>
              </a:lnSpc>
              <a:spcBef>
                <a:spcPts val="0"/>
              </a:spcBef>
              <a:spcAft>
                <a:spcPts val="0"/>
              </a:spcAft>
              <a:buNone/>
            </a:pPr>
            <a:r>
              <a:rPr lang="en-US" sz="2400" b="1">
                <a:solidFill>
                  <a:srgbClr val="FFFFFF"/>
                </a:solidFill>
                <a:latin typeface="Century Gothic"/>
                <a:ea typeface="Century Gothic"/>
                <a:cs typeface="Century Gothic"/>
                <a:sym typeface="Century Gothic"/>
              </a:rPr>
              <a:t>Cultural &amp; Linguistics</a:t>
            </a:r>
            <a:endParaRPr sz="2400">
              <a:solidFill>
                <a:schemeClr val="dk1"/>
              </a:solidFill>
              <a:latin typeface="Century Gothic"/>
              <a:ea typeface="Century Gothic"/>
              <a:cs typeface="Century Gothic"/>
              <a:sym typeface="Century Gothic"/>
            </a:endParaRPr>
          </a:p>
        </p:txBody>
      </p:sp>
      <p:grpSp>
        <p:nvGrpSpPr>
          <p:cNvPr id="4" name="Group 3">
            <a:extLst>
              <a:ext uri="{FF2B5EF4-FFF2-40B4-BE49-F238E27FC236}">
                <a16:creationId xmlns:a16="http://schemas.microsoft.com/office/drawing/2014/main" id="{69476A2F-2E51-32CD-6C03-F38485A69D46}"/>
              </a:ext>
            </a:extLst>
          </p:cNvPr>
          <p:cNvGrpSpPr/>
          <p:nvPr/>
        </p:nvGrpSpPr>
        <p:grpSpPr>
          <a:xfrm>
            <a:off x="1715598" y="1039302"/>
            <a:ext cx="8760804" cy="1532863"/>
            <a:chOff x="751331" y="844770"/>
            <a:chExt cx="10687078" cy="1869900"/>
          </a:xfrm>
        </p:grpSpPr>
        <p:sp>
          <p:nvSpPr>
            <p:cNvPr id="2" name="Google Shape;46;p1">
              <a:extLst>
                <a:ext uri="{FF2B5EF4-FFF2-40B4-BE49-F238E27FC236}">
                  <a16:creationId xmlns:a16="http://schemas.microsoft.com/office/drawing/2014/main" id="{973AB4B5-2232-97BE-9496-AE6697DDE456}"/>
                </a:ext>
              </a:extLst>
            </p:cNvPr>
            <p:cNvSpPr/>
            <p:nvPr/>
          </p:nvSpPr>
          <p:spPr>
            <a:xfrm>
              <a:off x="751331" y="844770"/>
              <a:ext cx="4670400" cy="1869900"/>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rtl="0">
                <a:spcBef>
                  <a:spcPts val="0"/>
                </a:spcBef>
                <a:spcAft>
                  <a:spcPts val="0"/>
                </a:spcAft>
                <a:buNone/>
              </a:pPr>
              <a:endParaRPr lang="en-US" sz="1800">
                <a:solidFill>
                  <a:schemeClr val="dk1"/>
                </a:solidFill>
                <a:latin typeface="Calibri"/>
                <a:ea typeface="Calibri"/>
                <a:cs typeface="Calibri"/>
                <a:sym typeface="Calibri"/>
              </a:endParaRPr>
            </a:p>
          </p:txBody>
        </p:sp>
        <p:pic>
          <p:nvPicPr>
            <p:cNvPr id="3" name="Graphic 2">
              <a:extLst>
                <a:ext uri="{FF2B5EF4-FFF2-40B4-BE49-F238E27FC236}">
                  <a16:creationId xmlns:a16="http://schemas.microsoft.com/office/drawing/2014/main" id="{A853BDEF-387C-28C8-498C-2FFBFDFC8E4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746552" y="1228316"/>
              <a:ext cx="5691857" cy="1264857"/>
            </a:xfrm>
            <a:prstGeom prst="rect">
              <a:avLst/>
            </a:prstGeom>
          </p:spPr>
        </p:pic>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Shape 144"/>
        <p:cNvGrpSpPr/>
        <p:nvPr/>
      </p:nvGrpSpPr>
      <p:grpSpPr>
        <a:xfrm>
          <a:off x="0" y="0"/>
          <a:ext cx="0" cy="0"/>
          <a:chOff x="0" y="0"/>
          <a:chExt cx="0" cy="0"/>
        </a:xfrm>
      </p:grpSpPr>
      <p:sp>
        <p:nvSpPr>
          <p:cNvPr id="145" name="Google Shape;145;p10"/>
          <p:cNvSpPr/>
          <p:nvPr/>
        </p:nvSpPr>
        <p:spPr>
          <a:xfrm>
            <a:off x="0" y="314706"/>
            <a:ext cx="12192000" cy="593725"/>
          </a:xfrm>
          <a:custGeom>
            <a:avLst/>
            <a:gdLst/>
            <a:ahLst/>
            <a:cxnLst/>
            <a:rect l="l" t="t" r="r" b="b"/>
            <a:pathLst>
              <a:path w="12192000" h="593725" extrusionOk="0">
                <a:moveTo>
                  <a:pt x="0" y="593598"/>
                </a:moveTo>
                <a:lnTo>
                  <a:pt x="12192000" y="593598"/>
                </a:lnTo>
                <a:lnTo>
                  <a:pt x="12192000" y="0"/>
                </a:lnTo>
                <a:lnTo>
                  <a:pt x="0" y="0"/>
                </a:lnTo>
                <a:lnTo>
                  <a:pt x="0" y="593598"/>
                </a:lnTo>
                <a:close/>
              </a:path>
            </a:pathLst>
          </a:custGeom>
          <a:solidFill>
            <a:srgbClr val="BC2F2C"/>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46" name="Google Shape;146;p10"/>
          <p:cNvSpPr/>
          <p:nvPr/>
        </p:nvSpPr>
        <p:spPr>
          <a:xfrm>
            <a:off x="11353800" y="59435"/>
            <a:ext cx="748283" cy="521207"/>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47" name="Google Shape;147;p10"/>
          <p:cNvSpPr txBox="1"/>
          <p:nvPr/>
        </p:nvSpPr>
        <p:spPr>
          <a:xfrm>
            <a:off x="555498" y="1264507"/>
            <a:ext cx="10304145" cy="4693920"/>
          </a:xfrm>
          <a:prstGeom prst="rect">
            <a:avLst/>
          </a:prstGeom>
          <a:noFill/>
          <a:ln>
            <a:noFill/>
          </a:ln>
        </p:spPr>
        <p:txBody>
          <a:bodyPr spcFirstLastPara="1" wrap="square" lIns="0" tIns="0" rIns="0" bIns="0" anchor="t" anchorCtr="0">
            <a:spAutoFit/>
          </a:bodyPr>
          <a:lstStyle/>
          <a:p>
            <a:pPr marL="12700" marR="0" lvl="0" indent="0" algn="l" rtl="0">
              <a:lnSpc>
                <a:spcPct val="100000"/>
              </a:lnSpc>
              <a:spcBef>
                <a:spcPts val="0"/>
              </a:spcBef>
              <a:spcAft>
                <a:spcPts val="0"/>
              </a:spcAft>
              <a:buNone/>
            </a:pPr>
            <a:r>
              <a:rPr lang="en-US" sz="3200" b="1">
                <a:solidFill>
                  <a:srgbClr val="005DB8"/>
                </a:solidFill>
                <a:latin typeface="Century Gothic"/>
                <a:ea typeface="Century Gothic"/>
                <a:cs typeface="Century Gothic"/>
                <a:sym typeface="Century Gothic"/>
              </a:rPr>
              <a:t>Which of the following is the definition of Disability as</a:t>
            </a:r>
            <a:endParaRPr sz="3200">
              <a:solidFill>
                <a:schemeClr val="dk1"/>
              </a:solidFill>
              <a:latin typeface="Century Gothic"/>
              <a:ea typeface="Century Gothic"/>
              <a:cs typeface="Century Gothic"/>
              <a:sym typeface="Century Gothic"/>
            </a:endParaRPr>
          </a:p>
          <a:p>
            <a:pPr marL="12700" marR="0" lvl="0" indent="0" algn="l" rtl="0">
              <a:lnSpc>
                <a:spcPct val="100000"/>
              </a:lnSpc>
              <a:spcBef>
                <a:spcPts val="0"/>
              </a:spcBef>
              <a:spcAft>
                <a:spcPts val="0"/>
              </a:spcAft>
              <a:buNone/>
            </a:pPr>
            <a:r>
              <a:rPr lang="en-US" sz="3200" b="1">
                <a:solidFill>
                  <a:srgbClr val="005DB8"/>
                </a:solidFill>
                <a:latin typeface="Century Gothic"/>
                <a:ea typeface="Century Gothic"/>
                <a:cs typeface="Century Gothic"/>
                <a:sym typeface="Century Gothic"/>
              </a:rPr>
              <a:t>defined by the ADA?</a:t>
            </a:r>
            <a:endParaRPr sz="3200">
              <a:solidFill>
                <a:schemeClr val="dk1"/>
              </a:solidFill>
              <a:latin typeface="Century Gothic"/>
              <a:ea typeface="Century Gothic"/>
              <a:cs typeface="Century Gothic"/>
              <a:sym typeface="Century Gothic"/>
            </a:endParaRPr>
          </a:p>
          <a:p>
            <a:pPr marL="0" marR="0" lvl="0" indent="0" algn="l" rtl="0">
              <a:lnSpc>
                <a:spcPct val="100000"/>
              </a:lnSpc>
              <a:spcBef>
                <a:spcPts val="38"/>
              </a:spcBef>
              <a:spcAft>
                <a:spcPts val="0"/>
              </a:spcAft>
              <a:buNone/>
            </a:pPr>
            <a:endParaRPr sz="3250">
              <a:solidFill>
                <a:schemeClr val="dk1"/>
              </a:solidFill>
              <a:latin typeface="Times New Roman"/>
              <a:ea typeface="Times New Roman"/>
              <a:cs typeface="Times New Roman"/>
              <a:sym typeface="Times New Roman"/>
            </a:endParaRPr>
          </a:p>
          <a:p>
            <a:pPr marL="469900" marR="147955" lvl="0" indent="-457200" algn="l" rtl="0">
              <a:lnSpc>
                <a:spcPct val="150000"/>
              </a:lnSpc>
              <a:spcBef>
                <a:spcPts val="0"/>
              </a:spcBef>
              <a:spcAft>
                <a:spcPts val="0"/>
              </a:spcAft>
              <a:buClr>
                <a:schemeClr val="dk1"/>
              </a:buClr>
              <a:buSzPts val="2400"/>
              <a:buFont typeface="Century Gothic"/>
              <a:buAutoNum type="alphaLcPeriod"/>
            </a:pPr>
            <a:r>
              <a:rPr lang="en-US" sz="2400">
                <a:solidFill>
                  <a:schemeClr val="dk1"/>
                </a:solidFill>
                <a:latin typeface="Century Gothic"/>
                <a:ea typeface="Century Gothic"/>
                <a:cs typeface="Century Gothic"/>
                <a:sym typeface="Century Gothic"/>
              </a:rPr>
              <a:t>Physical or mental impairment that substantially limits one or more major life activities</a:t>
            </a:r>
            <a:endParaRPr sz="2400">
              <a:solidFill>
                <a:schemeClr val="dk1"/>
              </a:solidFill>
              <a:latin typeface="Century Gothic"/>
              <a:ea typeface="Century Gothic"/>
              <a:cs typeface="Century Gothic"/>
              <a:sym typeface="Century Gothic"/>
            </a:endParaRPr>
          </a:p>
          <a:p>
            <a:pPr marL="469900" marR="186690" lvl="0" indent="-457200" algn="l" rtl="0">
              <a:lnSpc>
                <a:spcPct val="180000"/>
              </a:lnSpc>
              <a:spcBef>
                <a:spcPts val="380"/>
              </a:spcBef>
              <a:spcAft>
                <a:spcPts val="0"/>
              </a:spcAft>
              <a:buClr>
                <a:schemeClr val="dk1"/>
              </a:buClr>
              <a:buSzPts val="2400"/>
              <a:buFont typeface="Century Gothic"/>
              <a:buAutoNum type="alphaLcPeriod"/>
            </a:pPr>
            <a:r>
              <a:rPr lang="en-US" sz="2400">
                <a:solidFill>
                  <a:schemeClr val="dk1"/>
                </a:solidFill>
                <a:latin typeface="Century Gothic"/>
                <a:ea typeface="Century Gothic"/>
                <a:cs typeface="Century Gothic"/>
                <a:sym typeface="Century Gothic"/>
              </a:rPr>
              <a:t>Record of physical or mental impairment that substantially limits a major life activity</a:t>
            </a:r>
            <a:endParaRPr sz="2400">
              <a:solidFill>
                <a:schemeClr val="dk1"/>
              </a:solidFill>
              <a:latin typeface="Century Gothic"/>
              <a:ea typeface="Century Gothic"/>
              <a:cs typeface="Century Gothic"/>
              <a:sym typeface="Century Gothic"/>
            </a:endParaRPr>
          </a:p>
          <a:p>
            <a:pPr marL="469900" marR="0" lvl="0" indent="-457200" algn="l" rtl="0">
              <a:lnSpc>
                <a:spcPct val="100000"/>
              </a:lnSpc>
              <a:spcBef>
                <a:spcPts val="1055"/>
              </a:spcBef>
              <a:spcAft>
                <a:spcPts val="0"/>
              </a:spcAft>
              <a:buClr>
                <a:schemeClr val="dk1"/>
              </a:buClr>
              <a:buSzPts val="2400"/>
              <a:buFont typeface="Century Gothic"/>
              <a:buAutoNum type="alphaLcPeriod"/>
            </a:pPr>
            <a:r>
              <a:rPr lang="en-US" sz="2400">
                <a:solidFill>
                  <a:schemeClr val="dk1"/>
                </a:solidFill>
                <a:latin typeface="Century Gothic"/>
                <a:ea typeface="Century Gothic"/>
                <a:cs typeface="Century Gothic"/>
                <a:sym typeface="Century Gothic"/>
              </a:rPr>
              <a:t>Being regarded as having such an impairment</a:t>
            </a:r>
            <a:endParaRPr sz="2400">
              <a:solidFill>
                <a:schemeClr val="dk1"/>
              </a:solidFill>
              <a:latin typeface="Century Gothic"/>
              <a:ea typeface="Century Gothic"/>
              <a:cs typeface="Century Gothic"/>
              <a:sym typeface="Century Gothic"/>
            </a:endParaRPr>
          </a:p>
          <a:p>
            <a:pPr marL="469900" marR="0" lvl="0" indent="-457200" algn="l" rtl="0">
              <a:lnSpc>
                <a:spcPct val="100000"/>
              </a:lnSpc>
              <a:spcBef>
                <a:spcPts val="1440"/>
              </a:spcBef>
              <a:spcAft>
                <a:spcPts val="0"/>
              </a:spcAft>
              <a:buClr>
                <a:schemeClr val="dk1"/>
              </a:buClr>
              <a:buSzPts val="2400"/>
              <a:buFont typeface="Century Gothic"/>
              <a:buAutoNum type="alphaLcPeriod"/>
            </a:pPr>
            <a:r>
              <a:rPr lang="en-US" sz="2400">
                <a:solidFill>
                  <a:schemeClr val="dk1"/>
                </a:solidFill>
                <a:latin typeface="Century Gothic"/>
                <a:ea typeface="Century Gothic"/>
                <a:cs typeface="Century Gothic"/>
                <a:sym typeface="Century Gothic"/>
              </a:rPr>
              <a:t>All of the above</a:t>
            </a:r>
            <a:endParaRPr sz="2400">
              <a:solidFill>
                <a:schemeClr val="dk1"/>
              </a:solidFill>
              <a:latin typeface="Century Gothic"/>
              <a:ea typeface="Century Gothic"/>
              <a:cs typeface="Century Gothic"/>
              <a:sym typeface="Century Gothic"/>
            </a:endParaRPr>
          </a:p>
        </p:txBody>
      </p:sp>
      <p:sp>
        <p:nvSpPr>
          <p:cNvPr id="148" name="Google Shape;148;p10"/>
          <p:cNvSpPr/>
          <p:nvPr/>
        </p:nvSpPr>
        <p:spPr>
          <a:xfrm>
            <a:off x="0" y="6620254"/>
            <a:ext cx="12191999" cy="228598"/>
          </a:xfrm>
          <a:prstGeom prst="rect">
            <a:avLst/>
          </a:prstGeom>
          <a:blipFill rotWithShape="1">
            <a:blip r:embed="rId4">
              <a:alphaModFix/>
            </a:blip>
            <a:stretch>
              <a:fillRect/>
            </a:stretch>
          </a:blip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49" name="Google Shape;149;p10"/>
          <p:cNvSpPr txBox="1">
            <a:spLocks noGrp="1"/>
          </p:cNvSpPr>
          <p:nvPr>
            <p:ph type="title"/>
          </p:nvPr>
        </p:nvSpPr>
        <p:spPr>
          <a:xfrm>
            <a:off x="191007" y="430182"/>
            <a:ext cx="11809984" cy="381634"/>
          </a:xfrm>
          <a:prstGeom prst="rect">
            <a:avLst/>
          </a:prstGeom>
          <a:noFill/>
          <a:ln>
            <a:noFill/>
          </a:ln>
        </p:spPr>
        <p:txBody>
          <a:bodyPr spcFirstLastPara="1" wrap="square" lIns="0" tIns="0" rIns="0" bIns="0" anchor="t" anchorCtr="0">
            <a:spAutoFit/>
          </a:bodyPr>
          <a:lstStyle/>
          <a:p>
            <a:pPr marL="12700" lvl="0" indent="0" algn="l" rtl="0">
              <a:lnSpc>
                <a:spcPct val="100000"/>
              </a:lnSpc>
              <a:spcBef>
                <a:spcPts val="0"/>
              </a:spcBef>
              <a:spcAft>
                <a:spcPts val="0"/>
              </a:spcAft>
              <a:buNone/>
            </a:pPr>
            <a:r>
              <a:rPr lang="en-US"/>
              <a:t>Quiz Time</a:t>
            </a:r>
            <a:endParaRPr/>
          </a:p>
        </p:txBody>
      </p:sp>
      <p:sp>
        <p:nvSpPr>
          <p:cNvPr id="150" name="Google Shape;150;p10"/>
          <p:cNvSpPr/>
          <p:nvPr/>
        </p:nvSpPr>
        <p:spPr>
          <a:xfrm>
            <a:off x="9768840" y="4841747"/>
            <a:ext cx="1654302" cy="1379982"/>
          </a:xfrm>
          <a:prstGeom prst="rect">
            <a:avLst/>
          </a:prstGeom>
          <a:blipFill rotWithShape="1">
            <a:blip r:embed="rId5">
              <a:alphaModFix/>
            </a:blip>
            <a:stretch>
              <a:fillRect/>
            </a:stretch>
          </a:blip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Shape 154"/>
        <p:cNvGrpSpPr/>
        <p:nvPr/>
      </p:nvGrpSpPr>
      <p:grpSpPr>
        <a:xfrm>
          <a:off x="0" y="0"/>
          <a:ext cx="0" cy="0"/>
          <a:chOff x="0" y="0"/>
          <a:chExt cx="0" cy="0"/>
        </a:xfrm>
      </p:grpSpPr>
      <p:sp>
        <p:nvSpPr>
          <p:cNvPr id="155" name="Google Shape;155;p11"/>
          <p:cNvSpPr/>
          <p:nvPr/>
        </p:nvSpPr>
        <p:spPr>
          <a:xfrm>
            <a:off x="0" y="314706"/>
            <a:ext cx="12192000" cy="593725"/>
          </a:xfrm>
          <a:custGeom>
            <a:avLst/>
            <a:gdLst/>
            <a:ahLst/>
            <a:cxnLst/>
            <a:rect l="l" t="t" r="r" b="b"/>
            <a:pathLst>
              <a:path w="12192000" h="593725" extrusionOk="0">
                <a:moveTo>
                  <a:pt x="0" y="593598"/>
                </a:moveTo>
                <a:lnTo>
                  <a:pt x="12192000" y="593598"/>
                </a:lnTo>
                <a:lnTo>
                  <a:pt x="12192000" y="0"/>
                </a:lnTo>
                <a:lnTo>
                  <a:pt x="0" y="0"/>
                </a:lnTo>
                <a:lnTo>
                  <a:pt x="0" y="593598"/>
                </a:lnTo>
                <a:close/>
              </a:path>
            </a:pathLst>
          </a:custGeom>
          <a:solidFill>
            <a:srgbClr val="BC2F2C"/>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56" name="Google Shape;156;p11"/>
          <p:cNvSpPr/>
          <p:nvPr/>
        </p:nvSpPr>
        <p:spPr>
          <a:xfrm>
            <a:off x="11353800" y="59435"/>
            <a:ext cx="748283" cy="521207"/>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57" name="Google Shape;157;p11"/>
          <p:cNvSpPr txBox="1"/>
          <p:nvPr/>
        </p:nvSpPr>
        <p:spPr>
          <a:xfrm>
            <a:off x="573786" y="1725217"/>
            <a:ext cx="7371080" cy="2105025"/>
          </a:xfrm>
          <a:prstGeom prst="rect">
            <a:avLst/>
          </a:prstGeom>
          <a:noFill/>
          <a:ln>
            <a:noFill/>
          </a:ln>
        </p:spPr>
        <p:txBody>
          <a:bodyPr spcFirstLastPara="1" wrap="square" lIns="0" tIns="0" rIns="0" bIns="0" anchor="t" anchorCtr="0">
            <a:spAutoFit/>
          </a:bodyPr>
          <a:lstStyle/>
          <a:p>
            <a:pPr marL="12700" marR="0" lvl="0" indent="0" algn="l" rtl="0">
              <a:lnSpc>
                <a:spcPct val="100000"/>
              </a:lnSpc>
              <a:spcBef>
                <a:spcPts val="0"/>
              </a:spcBef>
              <a:spcAft>
                <a:spcPts val="0"/>
              </a:spcAft>
              <a:buNone/>
            </a:pPr>
            <a:r>
              <a:rPr lang="en-US" sz="3200" b="1">
                <a:solidFill>
                  <a:srgbClr val="005DB8"/>
                </a:solidFill>
                <a:latin typeface="Century Gothic"/>
                <a:ea typeface="Century Gothic"/>
                <a:cs typeface="Century Gothic"/>
                <a:sym typeface="Century Gothic"/>
              </a:rPr>
              <a:t>Seniors are adults 65 years and older.</a:t>
            </a:r>
            <a:endParaRPr sz="3200">
              <a:solidFill>
                <a:schemeClr val="dk1"/>
              </a:solidFill>
              <a:latin typeface="Century Gothic"/>
              <a:ea typeface="Century Gothic"/>
              <a:cs typeface="Century Gothic"/>
              <a:sym typeface="Century Gothic"/>
            </a:endParaRPr>
          </a:p>
          <a:p>
            <a:pPr marL="0" marR="0" lvl="0" indent="0" algn="l" rtl="0">
              <a:lnSpc>
                <a:spcPct val="100000"/>
              </a:lnSpc>
              <a:spcBef>
                <a:spcPts val="0"/>
              </a:spcBef>
              <a:spcAft>
                <a:spcPts val="0"/>
              </a:spcAft>
              <a:buNone/>
            </a:pPr>
            <a:endParaRPr sz="3200">
              <a:solidFill>
                <a:schemeClr val="dk1"/>
              </a:solidFill>
              <a:latin typeface="Times New Roman"/>
              <a:ea typeface="Times New Roman"/>
              <a:cs typeface="Times New Roman"/>
              <a:sym typeface="Times New Roman"/>
            </a:endParaRPr>
          </a:p>
          <a:p>
            <a:pPr marL="469900" marR="0" lvl="0" indent="-457200" algn="l" rtl="0">
              <a:lnSpc>
                <a:spcPct val="100000"/>
              </a:lnSpc>
              <a:spcBef>
                <a:spcPts val="2280"/>
              </a:spcBef>
              <a:spcAft>
                <a:spcPts val="0"/>
              </a:spcAft>
              <a:buClr>
                <a:schemeClr val="dk1"/>
              </a:buClr>
              <a:buSzPts val="2400"/>
              <a:buFont typeface="Century Gothic"/>
              <a:buAutoNum type="alphaLcPeriod"/>
            </a:pPr>
            <a:r>
              <a:rPr lang="en-US" sz="2400">
                <a:solidFill>
                  <a:schemeClr val="dk1"/>
                </a:solidFill>
                <a:latin typeface="Century Gothic"/>
                <a:ea typeface="Century Gothic"/>
                <a:cs typeface="Century Gothic"/>
                <a:sym typeface="Century Gothic"/>
              </a:rPr>
              <a:t>True</a:t>
            </a:r>
            <a:endParaRPr sz="2400">
              <a:solidFill>
                <a:schemeClr val="dk1"/>
              </a:solidFill>
              <a:latin typeface="Century Gothic"/>
              <a:ea typeface="Century Gothic"/>
              <a:cs typeface="Century Gothic"/>
              <a:sym typeface="Century Gothic"/>
            </a:endParaRPr>
          </a:p>
          <a:p>
            <a:pPr marL="469900" marR="0" lvl="0" indent="-457200" algn="l" rtl="0">
              <a:lnSpc>
                <a:spcPct val="100000"/>
              </a:lnSpc>
              <a:spcBef>
                <a:spcPts val="1440"/>
              </a:spcBef>
              <a:spcAft>
                <a:spcPts val="0"/>
              </a:spcAft>
              <a:buClr>
                <a:schemeClr val="dk1"/>
              </a:buClr>
              <a:buSzPts val="2400"/>
              <a:buFont typeface="Century Gothic"/>
              <a:buAutoNum type="alphaLcPeriod"/>
            </a:pPr>
            <a:r>
              <a:rPr lang="en-US" sz="2400">
                <a:solidFill>
                  <a:schemeClr val="dk1"/>
                </a:solidFill>
                <a:latin typeface="Century Gothic"/>
                <a:ea typeface="Century Gothic"/>
                <a:cs typeface="Century Gothic"/>
                <a:sym typeface="Century Gothic"/>
              </a:rPr>
              <a:t>False</a:t>
            </a:r>
            <a:endParaRPr sz="2400">
              <a:solidFill>
                <a:schemeClr val="dk1"/>
              </a:solidFill>
              <a:latin typeface="Century Gothic"/>
              <a:ea typeface="Century Gothic"/>
              <a:cs typeface="Century Gothic"/>
              <a:sym typeface="Century Gothic"/>
            </a:endParaRPr>
          </a:p>
        </p:txBody>
      </p:sp>
      <p:sp>
        <p:nvSpPr>
          <p:cNvPr id="158" name="Google Shape;158;p11"/>
          <p:cNvSpPr/>
          <p:nvPr/>
        </p:nvSpPr>
        <p:spPr>
          <a:xfrm>
            <a:off x="0" y="6620254"/>
            <a:ext cx="12191999" cy="228598"/>
          </a:xfrm>
          <a:prstGeom prst="rect">
            <a:avLst/>
          </a:prstGeom>
          <a:blipFill rotWithShape="1">
            <a:blip r:embed="rId4">
              <a:alphaModFix/>
            </a:blip>
            <a:stretch>
              <a:fillRect/>
            </a:stretch>
          </a:blip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59" name="Google Shape;159;p11"/>
          <p:cNvSpPr txBox="1">
            <a:spLocks noGrp="1"/>
          </p:cNvSpPr>
          <p:nvPr>
            <p:ph type="title"/>
          </p:nvPr>
        </p:nvSpPr>
        <p:spPr>
          <a:xfrm>
            <a:off x="191007" y="430182"/>
            <a:ext cx="11809984" cy="381634"/>
          </a:xfrm>
          <a:prstGeom prst="rect">
            <a:avLst/>
          </a:prstGeom>
          <a:noFill/>
          <a:ln>
            <a:noFill/>
          </a:ln>
        </p:spPr>
        <p:txBody>
          <a:bodyPr spcFirstLastPara="1" wrap="square" lIns="0" tIns="0" rIns="0" bIns="0" anchor="t" anchorCtr="0">
            <a:spAutoFit/>
          </a:bodyPr>
          <a:lstStyle/>
          <a:p>
            <a:pPr marL="12700" lvl="0" indent="0" algn="l" rtl="0">
              <a:lnSpc>
                <a:spcPct val="100000"/>
              </a:lnSpc>
              <a:spcBef>
                <a:spcPts val="0"/>
              </a:spcBef>
              <a:spcAft>
                <a:spcPts val="0"/>
              </a:spcAft>
              <a:buNone/>
            </a:pPr>
            <a:r>
              <a:rPr lang="en-US"/>
              <a:t>Quiz Time</a:t>
            </a:r>
            <a:endParaRPr/>
          </a:p>
        </p:txBody>
      </p:sp>
      <p:sp>
        <p:nvSpPr>
          <p:cNvPr id="160" name="Google Shape;160;p11"/>
          <p:cNvSpPr/>
          <p:nvPr/>
        </p:nvSpPr>
        <p:spPr>
          <a:xfrm>
            <a:off x="9768840" y="4841747"/>
            <a:ext cx="1654302" cy="1379982"/>
          </a:xfrm>
          <a:prstGeom prst="rect">
            <a:avLst/>
          </a:prstGeom>
          <a:blipFill rotWithShape="1">
            <a:blip r:embed="rId5">
              <a:alphaModFix/>
            </a:blip>
            <a:stretch>
              <a:fillRect/>
            </a:stretch>
          </a:blip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Shape 164"/>
        <p:cNvGrpSpPr/>
        <p:nvPr/>
      </p:nvGrpSpPr>
      <p:grpSpPr>
        <a:xfrm>
          <a:off x="0" y="0"/>
          <a:ext cx="0" cy="0"/>
          <a:chOff x="0" y="0"/>
          <a:chExt cx="0" cy="0"/>
        </a:xfrm>
      </p:grpSpPr>
      <p:sp>
        <p:nvSpPr>
          <p:cNvPr id="165" name="Google Shape;165;p12"/>
          <p:cNvSpPr/>
          <p:nvPr/>
        </p:nvSpPr>
        <p:spPr>
          <a:xfrm>
            <a:off x="0" y="314706"/>
            <a:ext cx="12192000" cy="593725"/>
          </a:xfrm>
          <a:custGeom>
            <a:avLst/>
            <a:gdLst/>
            <a:ahLst/>
            <a:cxnLst/>
            <a:rect l="l" t="t" r="r" b="b"/>
            <a:pathLst>
              <a:path w="12192000" h="593725" extrusionOk="0">
                <a:moveTo>
                  <a:pt x="0" y="593598"/>
                </a:moveTo>
                <a:lnTo>
                  <a:pt x="12192000" y="593598"/>
                </a:lnTo>
                <a:lnTo>
                  <a:pt x="12192000" y="0"/>
                </a:lnTo>
                <a:lnTo>
                  <a:pt x="0" y="0"/>
                </a:lnTo>
                <a:lnTo>
                  <a:pt x="0" y="593598"/>
                </a:lnTo>
                <a:close/>
              </a:path>
            </a:pathLst>
          </a:custGeom>
          <a:solidFill>
            <a:srgbClr val="BC2F2C"/>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6" name="Google Shape;166;p12"/>
          <p:cNvSpPr/>
          <p:nvPr/>
        </p:nvSpPr>
        <p:spPr>
          <a:xfrm>
            <a:off x="11353800" y="59435"/>
            <a:ext cx="748283" cy="521207"/>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7" name="Google Shape;167;p12"/>
          <p:cNvSpPr txBox="1"/>
          <p:nvPr/>
        </p:nvSpPr>
        <p:spPr>
          <a:xfrm>
            <a:off x="573786" y="1725217"/>
            <a:ext cx="7683500" cy="3751579"/>
          </a:xfrm>
          <a:prstGeom prst="rect">
            <a:avLst/>
          </a:prstGeom>
          <a:noFill/>
          <a:ln>
            <a:noFill/>
          </a:ln>
        </p:spPr>
        <p:txBody>
          <a:bodyPr spcFirstLastPara="1" wrap="square" lIns="0" tIns="0" rIns="0" bIns="0" anchor="t" anchorCtr="0">
            <a:spAutoFit/>
          </a:bodyPr>
          <a:lstStyle/>
          <a:p>
            <a:pPr marL="12700" marR="0" lvl="0" indent="0" algn="l" rtl="0">
              <a:lnSpc>
                <a:spcPct val="100000"/>
              </a:lnSpc>
              <a:spcBef>
                <a:spcPts val="0"/>
              </a:spcBef>
              <a:spcAft>
                <a:spcPts val="0"/>
              </a:spcAft>
              <a:buNone/>
            </a:pPr>
            <a:r>
              <a:rPr lang="en-US" sz="3200" b="1">
                <a:solidFill>
                  <a:srgbClr val="005DB8"/>
                </a:solidFill>
                <a:latin typeface="Century Gothic"/>
                <a:ea typeface="Century Gothic"/>
                <a:cs typeface="Century Gothic"/>
                <a:sym typeface="Century Gothic"/>
              </a:rPr>
              <a:t>Which of the following do SPDs need?</a:t>
            </a:r>
            <a:endParaRPr sz="3200">
              <a:solidFill>
                <a:schemeClr val="dk1"/>
              </a:solidFill>
              <a:latin typeface="Century Gothic"/>
              <a:ea typeface="Century Gothic"/>
              <a:cs typeface="Century Gothic"/>
              <a:sym typeface="Century Gothic"/>
            </a:endParaRPr>
          </a:p>
          <a:p>
            <a:pPr marL="0" marR="0" lvl="0" indent="0" algn="l" rtl="0">
              <a:lnSpc>
                <a:spcPct val="100000"/>
              </a:lnSpc>
              <a:spcBef>
                <a:spcPts val="0"/>
              </a:spcBef>
              <a:spcAft>
                <a:spcPts val="0"/>
              </a:spcAft>
              <a:buNone/>
            </a:pPr>
            <a:endParaRPr sz="3200">
              <a:solidFill>
                <a:schemeClr val="dk1"/>
              </a:solidFill>
              <a:latin typeface="Times New Roman"/>
              <a:ea typeface="Times New Roman"/>
              <a:cs typeface="Times New Roman"/>
              <a:sym typeface="Times New Roman"/>
            </a:endParaRPr>
          </a:p>
          <a:p>
            <a:pPr marL="469900" marR="0" lvl="0" indent="-457200" algn="l" rtl="0">
              <a:lnSpc>
                <a:spcPct val="100000"/>
              </a:lnSpc>
              <a:spcBef>
                <a:spcPts val="2280"/>
              </a:spcBef>
              <a:spcAft>
                <a:spcPts val="0"/>
              </a:spcAft>
              <a:buClr>
                <a:schemeClr val="dk1"/>
              </a:buClr>
              <a:buSzPts val="2400"/>
              <a:buFont typeface="Century Gothic"/>
              <a:buAutoNum type="alphaLcPeriod"/>
            </a:pPr>
            <a:r>
              <a:rPr lang="en-US" sz="2400">
                <a:solidFill>
                  <a:schemeClr val="dk1"/>
                </a:solidFill>
                <a:latin typeface="Century Gothic"/>
                <a:ea typeface="Century Gothic"/>
                <a:cs typeface="Century Gothic"/>
                <a:sym typeface="Century Gothic"/>
              </a:rPr>
              <a:t>Access to, inside and within the building</a:t>
            </a:r>
            <a:endParaRPr sz="2400">
              <a:solidFill>
                <a:schemeClr val="dk1"/>
              </a:solidFill>
              <a:latin typeface="Century Gothic"/>
              <a:ea typeface="Century Gothic"/>
              <a:cs typeface="Century Gothic"/>
              <a:sym typeface="Century Gothic"/>
            </a:endParaRPr>
          </a:p>
          <a:p>
            <a:pPr marL="469900" marR="0" lvl="0" indent="-457200" algn="l" rtl="0">
              <a:lnSpc>
                <a:spcPct val="100000"/>
              </a:lnSpc>
              <a:spcBef>
                <a:spcPts val="1440"/>
              </a:spcBef>
              <a:spcAft>
                <a:spcPts val="0"/>
              </a:spcAft>
              <a:buClr>
                <a:schemeClr val="dk1"/>
              </a:buClr>
              <a:buSzPts val="2400"/>
              <a:buFont typeface="Century Gothic"/>
              <a:buAutoNum type="alphaLcPeriod"/>
            </a:pPr>
            <a:r>
              <a:rPr lang="en-US" sz="2400">
                <a:solidFill>
                  <a:schemeClr val="dk1"/>
                </a:solidFill>
                <a:latin typeface="Century Gothic"/>
                <a:ea typeface="Century Gothic"/>
                <a:cs typeface="Century Gothic"/>
                <a:sym typeface="Century Gothic"/>
              </a:rPr>
              <a:t>Height adjustable exam tables</a:t>
            </a:r>
            <a:endParaRPr sz="2400">
              <a:solidFill>
                <a:schemeClr val="dk1"/>
              </a:solidFill>
              <a:latin typeface="Century Gothic"/>
              <a:ea typeface="Century Gothic"/>
              <a:cs typeface="Century Gothic"/>
              <a:sym typeface="Century Gothic"/>
            </a:endParaRPr>
          </a:p>
          <a:p>
            <a:pPr marL="469900" marR="0" lvl="0" indent="-457200" algn="l" rtl="0">
              <a:lnSpc>
                <a:spcPct val="100000"/>
              </a:lnSpc>
              <a:spcBef>
                <a:spcPts val="1440"/>
              </a:spcBef>
              <a:spcAft>
                <a:spcPts val="0"/>
              </a:spcAft>
              <a:buClr>
                <a:schemeClr val="dk1"/>
              </a:buClr>
              <a:buSzPts val="2400"/>
              <a:buFont typeface="Century Gothic"/>
              <a:buAutoNum type="alphaLcPeriod"/>
            </a:pPr>
            <a:r>
              <a:rPr lang="en-US" sz="2400">
                <a:solidFill>
                  <a:schemeClr val="dk1"/>
                </a:solidFill>
                <a:latin typeface="Century Gothic"/>
                <a:ea typeface="Century Gothic"/>
                <a:cs typeface="Century Gothic"/>
                <a:sym typeface="Century Gothic"/>
              </a:rPr>
              <a:t>Wheelchair accessible weight scales</a:t>
            </a:r>
            <a:endParaRPr sz="2400">
              <a:solidFill>
                <a:schemeClr val="dk1"/>
              </a:solidFill>
              <a:latin typeface="Century Gothic"/>
              <a:ea typeface="Century Gothic"/>
              <a:cs typeface="Century Gothic"/>
              <a:sym typeface="Century Gothic"/>
            </a:endParaRPr>
          </a:p>
          <a:p>
            <a:pPr marL="469900" marR="0" lvl="0" indent="-457200" algn="l" rtl="0">
              <a:lnSpc>
                <a:spcPct val="100000"/>
              </a:lnSpc>
              <a:spcBef>
                <a:spcPts val="1440"/>
              </a:spcBef>
              <a:spcAft>
                <a:spcPts val="0"/>
              </a:spcAft>
              <a:buClr>
                <a:schemeClr val="dk1"/>
              </a:buClr>
              <a:buSzPts val="2400"/>
              <a:buFont typeface="Century Gothic"/>
              <a:buAutoNum type="alphaLcPeriod"/>
            </a:pPr>
            <a:r>
              <a:rPr lang="en-US" sz="2400">
                <a:solidFill>
                  <a:schemeClr val="dk1"/>
                </a:solidFill>
                <a:latin typeface="Century Gothic"/>
                <a:ea typeface="Century Gothic"/>
                <a:cs typeface="Century Gothic"/>
                <a:sym typeface="Century Gothic"/>
              </a:rPr>
              <a:t>Interpreter services and assistive listening devices</a:t>
            </a:r>
            <a:endParaRPr sz="2400">
              <a:solidFill>
                <a:schemeClr val="dk1"/>
              </a:solidFill>
              <a:latin typeface="Century Gothic"/>
              <a:ea typeface="Century Gothic"/>
              <a:cs typeface="Century Gothic"/>
              <a:sym typeface="Century Gothic"/>
            </a:endParaRPr>
          </a:p>
          <a:p>
            <a:pPr marL="469900" marR="0" lvl="0" indent="-457200" algn="l" rtl="0">
              <a:lnSpc>
                <a:spcPct val="100000"/>
              </a:lnSpc>
              <a:spcBef>
                <a:spcPts val="1440"/>
              </a:spcBef>
              <a:spcAft>
                <a:spcPts val="0"/>
              </a:spcAft>
              <a:buClr>
                <a:schemeClr val="dk1"/>
              </a:buClr>
              <a:buSzPts val="2400"/>
              <a:buFont typeface="Century Gothic"/>
              <a:buAutoNum type="alphaLcPeriod"/>
            </a:pPr>
            <a:r>
              <a:rPr lang="en-US" sz="2400">
                <a:solidFill>
                  <a:schemeClr val="dk1"/>
                </a:solidFill>
                <a:latin typeface="Century Gothic"/>
                <a:ea typeface="Century Gothic"/>
                <a:cs typeface="Century Gothic"/>
                <a:sym typeface="Century Gothic"/>
              </a:rPr>
              <a:t>All of the above</a:t>
            </a:r>
            <a:endParaRPr sz="2400">
              <a:solidFill>
                <a:schemeClr val="dk1"/>
              </a:solidFill>
              <a:latin typeface="Century Gothic"/>
              <a:ea typeface="Century Gothic"/>
              <a:cs typeface="Century Gothic"/>
              <a:sym typeface="Century Gothic"/>
            </a:endParaRPr>
          </a:p>
        </p:txBody>
      </p:sp>
      <p:sp>
        <p:nvSpPr>
          <p:cNvPr id="168" name="Google Shape;168;p12"/>
          <p:cNvSpPr/>
          <p:nvPr/>
        </p:nvSpPr>
        <p:spPr>
          <a:xfrm>
            <a:off x="0" y="6620254"/>
            <a:ext cx="12191999" cy="228598"/>
          </a:xfrm>
          <a:prstGeom prst="rect">
            <a:avLst/>
          </a:prstGeom>
          <a:blipFill rotWithShape="1">
            <a:blip r:embed="rId4">
              <a:alphaModFix/>
            </a:blip>
            <a:stretch>
              <a:fillRect/>
            </a:stretch>
          </a:blip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9" name="Google Shape;169;p12"/>
          <p:cNvSpPr txBox="1">
            <a:spLocks noGrp="1"/>
          </p:cNvSpPr>
          <p:nvPr>
            <p:ph type="title"/>
          </p:nvPr>
        </p:nvSpPr>
        <p:spPr>
          <a:xfrm>
            <a:off x="191007" y="430182"/>
            <a:ext cx="11809984" cy="381634"/>
          </a:xfrm>
          <a:prstGeom prst="rect">
            <a:avLst/>
          </a:prstGeom>
          <a:noFill/>
          <a:ln>
            <a:noFill/>
          </a:ln>
        </p:spPr>
        <p:txBody>
          <a:bodyPr spcFirstLastPara="1" wrap="square" lIns="0" tIns="0" rIns="0" bIns="0" anchor="t" anchorCtr="0">
            <a:spAutoFit/>
          </a:bodyPr>
          <a:lstStyle/>
          <a:p>
            <a:pPr marL="12700" lvl="0" indent="0" algn="l" rtl="0">
              <a:lnSpc>
                <a:spcPct val="100000"/>
              </a:lnSpc>
              <a:spcBef>
                <a:spcPts val="0"/>
              </a:spcBef>
              <a:spcAft>
                <a:spcPts val="0"/>
              </a:spcAft>
              <a:buNone/>
            </a:pPr>
            <a:r>
              <a:rPr lang="en-US"/>
              <a:t>Quiz Time</a:t>
            </a:r>
            <a:endParaRPr/>
          </a:p>
        </p:txBody>
      </p:sp>
      <p:sp>
        <p:nvSpPr>
          <p:cNvPr id="170" name="Google Shape;170;p12"/>
          <p:cNvSpPr/>
          <p:nvPr/>
        </p:nvSpPr>
        <p:spPr>
          <a:xfrm>
            <a:off x="9768840" y="4841747"/>
            <a:ext cx="1654302" cy="1379982"/>
          </a:xfrm>
          <a:prstGeom prst="rect">
            <a:avLst/>
          </a:prstGeom>
          <a:blipFill rotWithShape="1">
            <a:blip r:embed="rId5">
              <a:alphaModFix/>
            </a:blip>
            <a:stretch>
              <a:fillRect/>
            </a:stretch>
          </a:blip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Shape 174"/>
        <p:cNvGrpSpPr/>
        <p:nvPr/>
      </p:nvGrpSpPr>
      <p:grpSpPr>
        <a:xfrm>
          <a:off x="0" y="0"/>
          <a:ext cx="0" cy="0"/>
          <a:chOff x="0" y="0"/>
          <a:chExt cx="0" cy="0"/>
        </a:xfrm>
      </p:grpSpPr>
      <p:sp>
        <p:nvSpPr>
          <p:cNvPr id="175" name="Google Shape;175;p13"/>
          <p:cNvSpPr/>
          <p:nvPr/>
        </p:nvSpPr>
        <p:spPr>
          <a:xfrm>
            <a:off x="0" y="314706"/>
            <a:ext cx="12192000" cy="593725"/>
          </a:xfrm>
          <a:custGeom>
            <a:avLst/>
            <a:gdLst/>
            <a:ahLst/>
            <a:cxnLst/>
            <a:rect l="l" t="t" r="r" b="b"/>
            <a:pathLst>
              <a:path w="12192000" h="593725" extrusionOk="0">
                <a:moveTo>
                  <a:pt x="0" y="593598"/>
                </a:moveTo>
                <a:lnTo>
                  <a:pt x="12192000" y="593598"/>
                </a:lnTo>
                <a:lnTo>
                  <a:pt x="12192000" y="0"/>
                </a:lnTo>
                <a:lnTo>
                  <a:pt x="0" y="0"/>
                </a:lnTo>
                <a:lnTo>
                  <a:pt x="0" y="593598"/>
                </a:lnTo>
                <a:close/>
              </a:path>
            </a:pathLst>
          </a:custGeom>
          <a:solidFill>
            <a:srgbClr val="BC2F2C"/>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76" name="Google Shape;176;p13"/>
          <p:cNvSpPr/>
          <p:nvPr/>
        </p:nvSpPr>
        <p:spPr>
          <a:xfrm>
            <a:off x="11353800" y="59435"/>
            <a:ext cx="748283" cy="521207"/>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77" name="Google Shape;177;p13"/>
          <p:cNvSpPr txBox="1"/>
          <p:nvPr/>
        </p:nvSpPr>
        <p:spPr>
          <a:xfrm>
            <a:off x="573786" y="1575865"/>
            <a:ext cx="10116820" cy="3596004"/>
          </a:xfrm>
          <a:prstGeom prst="rect">
            <a:avLst/>
          </a:prstGeom>
          <a:noFill/>
          <a:ln>
            <a:noFill/>
          </a:ln>
        </p:spPr>
        <p:txBody>
          <a:bodyPr spcFirstLastPara="1" wrap="square" lIns="0" tIns="0" rIns="0" bIns="0" anchor="t" anchorCtr="0">
            <a:spAutoFit/>
          </a:bodyPr>
          <a:lstStyle/>
          <a:p>
            <a:pPr marL="12700" marR="5080" lvl="0" indent="0" algn="l" rtl="0">
              <a:lnSpc>
                <a:spcPct val="100000"/>
              </a:lnSpc>
              <a:spcBef>
                <a:spcPts val="0"/>
              </a:spcBef>
              <a:spcAft>
                <a:spcPts val="0"/>
              </a:spcAft>
              <a:buNone/>
            </a:pPr>
            <a:r>
              <a:rPr lang="en-US" sz="3200" b="1">
                <a:solidFill>
                  <a:srgbClr val="005DB8"/>
                </a:solidFill>
                <a:latin typeface="Century Gothic"/>
                <a:ea typeface="Century Gothic"/>
                <a:cs typeface="Century Gothic"/>
                <a:sym typeface="Century Gothic"/>
              </a:rPr>
              <a:t>Which of the following is acceptable when referring to SPD populations?</a:t>
            </a:r>
            <a:endParaRPr sz="3200">
              <a:solidFill>
                <a:schemeClr val="dk1"/>
              </a:solidFill>
              <a:latin typeface="Century Gothic"/>
              <a:ea typeface="Century Gothic"/>
              <a:cs typeface="Century Gothic"/>
              <a:sym typeface="Century Gothic"/>
            </a:endParaRPr>
          </a:p>
          <a:p>
            <a:pPr marL="0" marR="0" lvl="0" indent="0" algn="l" rtl="0">
              <a:lnSpc>
                <a:spcPct val="100000"/>
              </a:lnSpc>
              <a:spcBef>
                <a:spcPts val="41"/>
              </a:spcBef>
              <a:spcAft>
                <a:spcPts val="0"/>
              </a:spcAft>
              <a:buNone/>
            </a:pPr>
            <a:endParaRPr sz="4500">
              <a:solidFill>
                <a:schemeClr val="dk1"/>
              </a:solidFill>
              <a:latin typeface="Times New Roman"/>
              <a:ea typeface="Times New Roman"/>
              <a:cs typeface="Times New Roman"/>
              <a:sym typeface="Times New Roman"/>
            </a:endParaRPr>
          </a:p>
          <a:p>
            <a:pPr marL="469900" marR="0" lvl="0" indent="-457200" algn="l" rtl="0">
              <a:lnSpc>
                <a:spcPct val="100000"/>
              </a:lnSpc>
              <a:spcBef>
                <a:spcPts val="0"/>
              </a:spcBef>
              <a:spcAft>
                <a:spcPts val="0"/>
              </a:spcAft>
              <a:buClr>
                <a:schemeClr val="dk1"/>
              </a:buClr>
              <a:buSzPts val="2400"/>
              <a:buFont typeface="Century Gothic"/>
              <a:buAutoNum type="alphaLcPeriod"/>
            </a:pPr>
            <a:r>
              <a:rPr lang="en-US" sz="2400">
                <a:solidFill>
                  <a:schemeClr val="dk1"/>
                </a:solidFill>
                <a:latin typeface="Century Gothic"/>
                <a:ea typeface="Century Gothic"/>
                <a:cs typeface="Century Gothic"/>
                <a:sym typeface="Century Gothic"/>
              </a:rPr>
              <a:t>He has cerebral palsy</a:t>
            </a:r>
            <a:endParaRPr sz="2400">
              <a:solidFill>
                <a:schemeClr val="dk1"/>
              </a:solidFill>
              <a:latin typeface="Century Gothic"/>
              <a:ea typeface="Century Gothic"/>
              <a:cs typeface="Century Gothic"/>
              <a:sym typeface="Century Gothic"/>
            </a:endParaRPr>
          </a:p>
          <a:p>
            <a:pPr marL="469900" marR="0" lvl="0" indent="-457200" algn="l" rtl="0">
              <a:lnSpc>
                <a:spcPct val="100000"/>
              </a:lnSpc>
              <a:spcBef>
                <a:spcPts val="1440"/>
              </a:spcBef>
              <a:spcAft>
                <a:spcPts val="0"/>
              </a:spcAft>
              <a:buClr>
                <a:schemeClr val="dk1"/>
              </a:buClr>
              <a:buSzPts val="2400"/>
              <a:buFont typeface="Century Gothic"/>
              <a:buAutoNum type="alphaLcPeriod"/>
            </a:pPr>
            <a:r>
              <a:rPr lang="en-US" sz="2400">
                <a:solidFill>
                  <a:schemeClr val="dk1"/>
                </a:solidFill>
                <a:latin typeface="Century Gothic"/>
                <a:ea typeface="Century Gothic"/>
                <a:cs typeface="Century Gothic"/>
                <a:sym typeface="Century Gothic"/>
              </a:rPr>
              <a:t>She is retarded; slow</a:t>
            </a:r>
            <a:endParaRPr sz="2400">
              <a:solidFill>
                <a:schemeClr val="dk1"/>
              </a:solidFill>
              <a:latin typeface="Century Gothic"/>
              <a:ea typeface="Century Gothic"/>
              <a:cs typeface="Century Gothic"/>
              <a:sym typeface="Century Gothic"/>
            </a:endParaRPr>
          </a:p>
          <a:p>
            <a:pPr marL="469900" marR="0" lvl="0" indent="-457200" algn="l" rtl="0">
              <a:lnSpc>
                <a:spcPct val="100000"/>
              </a:lnSpc>
              <a:spcBef>
                <a:spcPts val="1440"/>
              </a:spcBef>
              <a:spcAft>
                <a:spcPts val="0"/>
              </a:spcAft>
              <a:buClr>
                <a:schemeClr val="dk1"/>
              </a:buClr>
              <a:buSzPts val="2400"/>
              <a:buFont typeface="Century Gothic"/>
              <a:buAutoNum type="alphaLcPeriod"/>
            </a:pPr>
            <a:r>
              <a:rPr lang="en-US" sz="2400">
                <a:solidFill>
                  <a:schemeClr val="dk1"/>
                </a:solidFill>
                <a:latin typeface="Century Gothic"/>
                <a:ea typeface="Century Gothic"/>
                <a:cs typeface="Century Gothic"/>
                <a:sym typeface="Century Gothic"/>
              </a:rPr>
              <a:t>She has a developmental disability; intellectual disability</a:t>
            </a:r>
            <a:endParaRPr sz="2400">
              <a:solidFill>
                <a:schemeClr val="dk1"/>
              </a:solidFill>
              <a:latin typeface="Century Gothic"/>
              <a:ea typeface="Century Gothic"/>
              <a:cs typeface="Century Gothic"/>
              <a:sym typeface="Century Gothic"/>
            </a:endParaRPr>
          </a:p>
          <a:p>
            <a:pPr marL="469900" marR="0" lvl="0" indent="-457200" algn="l" rtl="0">
              <a:lnSpc>
                <a:spcPct val="100000"/>
              </a:lnSpc>
              <a:spcBef>
                <a:spcPts val="1440"/>
              </a:spcBef>
              <a:spcAft>
                <a:spcPts val="0"/>
              </a:spcAft>
              <a:buClr>
                <a:schemeClr val="dk1"/>
              </a:buClr>
              <a:buSzPts val="2400"/>
              <a:buFont typeface="Century Gothic"/>
              <a:buAutoNum type="alphaLcPeriod"/>
            </a:pPr>
            <a:r>
              <a:rPr lang="en-US" sz="2400">
                <a:solidFill>
                  <a:schemeClr val="dk1"/>
                </a:solidFill>
                <a:latin typeface="Century Gothic"/>
                <a:ea typeface="Century Gothic"/>
                <a:cs typeface="Century Gothic"/>
                <a:sym typeface="Century Gothic"/>
              </a:rPr>
              <a:t>Both a and c</a:t>
            </a:r>
            <a:endParaRPr sz="2400">
              <a:solidFill>
                <a:schemeClr val="dk1"/>
              </a:solidFill>
              <a:latin typeface="Century Gothic"/>
              <a:ea typeface="Century Gothic"/>
              <a:cs typeface="Century Gothic"/>
              <a:sym typeface="Century Gothic"/>
            </a:endParaRPr>
          </a:p>
        </p:txBody>
      </p:sp>
      <p:sp>
        <p:nvSpPr>
          <p:cNvPr id="178" name="Google Shape;178;p13"/>
          <p:cNvSpPr/>
          <p:nvPr/>
        </p:nvSpPr>
        <p:spPr>
          <a:xfrm>
            <a:off x="0" y="6620254"/>
            <a:ext cx="12191999" cy="228598"/>
          </a:xfrm>
          <a:prstGeom prst="rect">
            <a:avLst/>
          </a:prstGeom>
          <a:blipFill rotWithShape="1">
            <a:blip r:embed="rId4">
              <a:alphaModFix/>
            </a:blip>
            <a:stretch>
              <a:fillRect/>
            </a:stretch>
          </a:blip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79" name="Google Shape;179;p13"/>
          <p:cNvSpPr txBox="1">
            <a:spLocks noGrp="1"/>
          </p:cNvSpPr>
          <p:nvPr>
            <p:ph type="title"/>
          </p:nvPr>
        </p:nvSpPr>
        <p:spPr>
          <a:xfrm>
            <a:off x="191007" y="430182"/>
            <a:ext cx="11809984" cy="381634"/>
          </a:xfrm>
          <a:prstGeom prst="rect">
            <a:avLst/>
          </a:prstGeom>
          <a:noFill/>
          <a:ln>
            <a:noFill/>
          </a:ln>
        </p:spPr>
        <p:txBody>
          <a:bodyPr spcFirstLastPara="1" wrap="square" lIns="0" tIns="0" rIns="0" bIns="0" anchor="t" anchorCtr="0">
            <a:spAutoFit/>
          </a:bodyPr>
          <a:lstStyle/>
          <a:p>
            <a:pPr marL="12700" lvl="0" indent="0" algn="l" rtl="0">
              <a:lnSpc>
                <a:spcPct val="100000"/>
              </a:lnSpc>
              <a:spcBef>
                <a:spcPts val="0"/>
              </a:spcBef>
              <a:spcAft>
                <a:spcPts val="0"/>
              </a:spcAft>
              <a:buNone/>
            </a:pPr>
            <a:r>
              <a:rPr lang="en-US"/>
              <a:t>Quiz Time</a:t>
            </a:r>
            <a:endParaRPr/>
          </a:p>
        </p:txBody>
      </p:sp>
      <p:sp>
        <p:nvSpPr>
          <p:cNvPr id="180" name="Google Shape;180;p13"/>
          <p:cNvSpPr/>
          <p:nvPr/>
        </p:nvSpPr>
        <p:spPr>
          <a:xfrm>
            <a:off x="9768840" y="4841747"/>
            <a:ext cx="1654302" cy="1379982"/>
          </a:xfrm>
          <a:prstGeom prst="rect">
            <a:avLst/>
          </a:prstGeom>
          <a:blipFill rotWithShape="1">
            <a:blip r:embed="rId5">
              <a:alphaModFix/>
            </a:blip>
            <a:stretch>
              <a:fillRect/>
            </a:stretch>
          </a:blip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Shape 184"/>
        <p:cNvGrpSpPr/>
        <p:nvPr/>
      </p:nvGrpSpPr>
      <p:grpSpPr>
        <a:xfrm>
          <a:off x="0" y="0"/>
          <a:ext cx="0" cy="0"/>
          <a:chOff x="0" y="0"/>
          <a:chExt cx="0" cy="0"/>
        </a:xfrm>
      </p:grpSpPr>
      <p:sp>
        <p:nvSpPr>
          <p:cNvPr id="185" name="Google Shape;185;p14"/>
          <p:cNvSpPr/>
          <p:nvPr/>
        </p:nvSpPr>
        <p:spPr>
          <a:xfrm>
            <a:off x="0" y="314706"/>
            <a:ext cx="12192000" cy="593725"/>
          </a:xfrm>
          <a:custGeom>
            <a:avLst/>
            <a:gdLst/>
            <a:ahLst/>
            <a:cxnLst/>
            <a:rect l="l" t="t" r="r" b="b"/>
            <a:pathLst>
              <a:path w="12192000" h="593725" extrusionOk="0">
                <a:moveTo>
                  <a:pt x="0" y="593598"/>
                </a:moveTo>
                <a:lnTo>
                  <a:pt x="12192000" y="593598"/>
                </a:lnTo>
                <a:lnTo>
                  <a:pt x="12192000" y="0"/>
                </a:lnTo>
                <a:lnTo>
                  <a:pt x="0" y="0"/>
                </a:lnTo>
                <a:lnTo>
                  <a:pt x="0" y="593598"/>
                </a:lnTo>
                <a:close/>
              </a:path>
            </a:pathLst>
          </a:custGeom>
          <a:solidFill>
            <a:srgbClr val="BC2F2C"/>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86" name="Google Shape;186;p14"/>
          <p:cNvSpPr/>
          <p:nvPr/>
        </p:nvSpPr>
        <p:spPr>
          <a:xfrm>
            <a:off x="11353800" y="59435"/>
            <a:ext cx="748283" cy="521207"/>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87" name="Google Shape;187;p14"/>
          <p:cNvSpPr txBox="1"/>
          <p:nvPr/>
        </p:nvSpPr>
        <p:spPr>
          <a:xfrm>
            <a:off x="573786" y="1559186"/>
            <a:ext cx="10300335" cy="2271395"/>
          </a:xfrm>
          <a:prstGeom prst="rect">
            <a:avLst/>
          </a:prstGeom>
          <a:noFill/>
          <a:ln>
            <a:noFill/>
          </a:ln>
        </p:spPr>
        <p:txBody>
          <a:bodyPr spcFirstLastPara="1" wrap="square" lIns="0" tIns="0" rIns="0" bIns="0" anchor="t" anchorCtr="0">
            <a:spAutoFit/>
          </a:bodyPr>
          <a:lstStyle/>
          <a:p>
            <a:pPr marL="12700" marR="5080" lvl="0" indent="0" algn="l" rtl="0">
              <a:lnSpc>
                <a:spcPct val="100000"/>
              </a:lnSpc>
              <a:spcBef>
                <a:spcPts val="0"/>
              </a:spcBef>
              <a:spcAft>
                <a:spcPts val="0"/>
              </a:spcAft>
              <a:buNone/>
            </a:pPr>
            <a:r>
              <a:rPr lang="en-US" sz="2400" b="1">
                <a:solidFill>
                  <a:srgbClr val="005DB8"/>
                </a:solidFill>
                <a:latin typeface="Century Gothic"/>
                <a:ea typeface="Century Gothic"/>
                <a:cs typeface="Century Gothic"/>
                <a:sym typeface="Century Gothic"/>
              </a:rPr>
              <a:t>Due to barriers, individuals with disabilities are less likely to get routine preventative medical care than people without disabilities.</a:t>
            </a:r>
            <a:endParaRPr sz="2400">
              <a:solidFill>
                <a:schemeClr val="dk1"/>
              </a:solidFill>
              <a:latin typeface="Century Gothic"/>
              <a:ea typeface="Century Gothic"/>
              <a:cs typeface="Century Gothic"/>
              <a:sym typeface="Century Gothic"/>
            </a:endParaRPr>
          </a:p>
          <a:p>
            <a:pPr marL="0" marR="0" lvl="0" indent="0" algn="l" rtl="0">
              <a:lnSpc>
                <a:spcPct val="100000"/>
              </a:lnSpc>
              <a:spcBef>
                <a:spcPts val="0"/>
              </a:spcBef>
              <a:spcAft>
                <a:spcPts val="0"/>
              </a:spcAft>
              <a:buNone/>
            </a:pPr>
            <a:endParaRPr sz="2400">
              <a:solidFill>
                <a:schemeClr val="dk1"/>
              </a:solidFill>
              <a:latin typeface="Times New Roman"/>
              <a:ea typeface="Times New Roman"/>
              <a:cs typeface="Times New Roman"/>
              <a:sym typeface="Times New Roman"/>
            </a:endParaRPr>
          </a:p>
          <a:p>
            <a:pPr marL="0" marR="0" lvl="0" indent="0" algn="l" rtl="0">
              <a:lnSpc>
                <a:spcPct val="100000"/>
              </a:lnSpc>
              <a:spcBef>
                <a:spcPts val="27"/>
              </a:spcBef>
              <a:spcAft>
                <a:spcPts val="0"/>
              </a:spcAft>
              <a:buNone/>
            </a:pPr>
            <a:endParaRPr sz="2100">
              <a:solidFill>
                <a:schemeClr val="dk1"/>
              </a:solidFill>
              <a:latin typeface="Times New Roman"/>
              <a:ea typeface="Times New Roman"/>
              <a:cs typeface="Times New Roman"/>
              <a:sym typeface="Times New Roman"/>
            </a:endParaRPr>
          </a:p>
          <a:p>
            <a:pPr marL="469900" marR="0" lvl="0" indent="-457200" algn="l" rtl="0">
              <a:lnSpc>
                <a:spcPct val="100000"/>
              </a:lnSpc>
              <a:spcBef>
                <a:spcPts val="0"/>
              </a:spcBef>
              <a:spcAft>
                <a:spcPts val="0"/>
              </a:spcAft>
              <a:buClr>
                <a:schemeClr val="dk1"/>
              </a:buClr>
              <a:buSzPts val="2400"/>
              <a:buFont typeface="Century Gothic"/>
              <a:buAutoNum type="alphaLcPeriod"/>
            </a:pPr>
            <a:r>
              <a:rPr lang="en-US" sz="2400">
                <a:solidFill>
                  <a:schemeClr val="dk1"/>
                </a:solidFill>
                <a:latin typeface="Century Gothic"/>
                <a:ea typeface="Century Gothic"/>
                <a:cs typeface="Century Gothic"/>
                <a:sym typeface="Century Gothic"/>
              </a:rPr>
              <a:t>True</a:t>
            </a:r>
            <a:endParaRPr sz="2400">
              <a:solidFill>
                <a:schemeClr val="dk1"/>
              </a:solidFill>
              <a:latin typeface="Century Gothic"/>
              <a:ea typeface="Century Gothic"/>
              <a:cs typeface="Century Gothic"/>
              <a:sym typeface="Century Gothic"/>
            </a:endParaRPr>
          </a:p>
          <a:p>
            <a:pPr marL="469900" marR="0" lvl="0" indent="-457200" algn="l" rtl="0">
              <a:lnSpc>
                <a:spcPct val="100000"/>
              </a:lnSpc>
              <a:spcBef>
                <a:spcPts val="1440"/>
              </a:spcBef>
              <a:spcAft>
                <a:spcPts val="0"/>
              </a:spcAft>
              <a:buClr>
                <a:schemeClr val="dk1"/>
              </a:buClr>
              <a:buSzPts val="2400"/>
              <a:buFont typeface="Century Gothic"/>
              <a:buAutoNum type="alphaLcPeriod"/>
            </a:pPr>
            <a:r>
              <a:rPr lang="en-US" sz="2400">
                <a:solidFill>
                  <a:schemeClr val="dk1"/>
                </a:solidFill>
                <a:latin typeface="Century Gothic"/>
                <a:ea typeface="Century Gothic"/>
                <a:cs typeface="Century Gothic"/>
                <a:sym typeface="Century Gothic"/>
              </a:rPr>
              <a:t>False</a:t>
            </a:r>
            <a:endParaRPr sz="2400">
              <a:solidFill>
                <a:schemeClr val="dk1"/>
              </a:solidFill>
              <a:latin typeface="Century Gothic"/>
              <a:ea typeface="Century Gothic"/>
              <a:cs typeface="Century Gothic"/>
              <a:sym typeface="Century Gothic"/>
            </a:endParaRPr>
          </a:p>
        </p:txBody>
      </p:sp>
      <p:sp>
        <p:nvSpPr>
          <p:cNvPr id="188" name="Google Shape;188;p14"/>
          <p:cNvSpPr/>
          <p:nvPr/>
        </p:nvSpPr>
        <p:spPr>
          <a:xfrm>
            <a:off x="0" y="6620254"/>
            <a:ext cx="12191999" cy="228598"/>
          </a:xfrm>
          <a:prstGeom prst="rect">
            <a:avLst/>
          </a:prstGeom>
          <a:blipFill rotWithShape="1">
            <a:blip r:embed="rId4">
              <a:alphaModFix/>
            </a:blip>
            <a:stretch>
              <a:fillRect/>
            </a:stretch>
          </a:blip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89" name="Google Shape;189;p14"/>
          <p:cNvSpPr txBox="1">
            <a:spLocks noGrp="1"/>
          </p:cNvSpPr>
          <p:nvPr>
            <p:ph type="title"/>
          </p:nvPr>
        </p:nvSpPr>
        <p:spPr>
          <a:xfrm>
            <a:off x="191007" y="430182"/>
            <a:ext cx="11809984" cy="381634"/>
          </a:xfrm>
          <a:prstGeom prst="rect">
            <a:avLst/>
          </a:prstGeom>
          <a:noFill/>
          <a:ln>
            <a:noFill/>
          </a:ln>
        </p:spPr>
        <p:txBody>
          <a:bodyPr spcFirstLastPara="1" wrap="square" lIns="0" tIns="0" rIns="0" bIns="0" anchor="t" anchorCtr="0">
            <a:spAutoFit/>
          </a:bodyPr>
          <a:lstStyle/>
          <a:p>
            <a:pPr marL="12700" lvl="0" indent="0" algn="l" rtl="0">
              <a:lnSpc>
                <a:spcPct val="100000"/>
              </a:lnSpc>
              <a:spcBef>
                <a:spcPts val="0"/>
              </a:spcBef>
              <a:spcAft>
                <a:spcPts val="0"/>
              </a:spcAft>
              <a:buNone/>
            </a:pPr>
            <a:r>
              <a:rPr lang="en-US"/>
              <a:t>Quiz Time</a:t>
            </a:r>
            <a:endParaRPr/>
          </a:p>
        </p:txBody>
      </p:sp>
      <p:sp>
        <p:nvSpPr>
          <p:cNvPr id="190" name="Google Shape;190;p14"/>
          <p:cNvSpPr/>
          <p:nvPr/>
        </p:nvSpPr>
        <p:spPr>
          <a:xfrm>
            <a:off x="9768840" y="4841747"/>
            <a:ext cx="1654302" cy="1379982"/>
          </a:xfrm>
          <a:prstGeom prst="rect">
            <a:avLst/>
          </a:prstGeom>
          <a:blipFill rotWithShape="1">
            <a:blip r:embed="rId5">
              <a:alphaModFix/>
            </a:blip>
            <a:stretch>
              <a:fillRect/>
            </a:stretch>
          </a:blip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Shape 194"/>
        <p:cNvGrpSpPr/>
        <p:nvPr/>
      </p:nvGrpSpPr>
      <p:grpSpPr>
        <a:xfrm>
          <a:off x="0" y="0"/>
          <a:ext cx="0" cy="0"/>
          <a:chOff x="0" y="0"/>
          <a:chExt cx="0" cy="0"/>
        </a:xfrm>
      </p:grpSpPr>
      <p:sp>
        <p:nvSpPr>
          <p:cNvPr id="195" name="Google Shape;195;p15"/>
          <p:cNvSpPr/>
          <p:nvPr/>
        </p:nvSpPr>
        <p:spPr>
          <a:xfrm>
            <a:off x="0" y="314706"/>
            <a:ext cx="12192000" cy="593725"/>
          </a:xfrm>
          <a:custGeom>
            <a:avLst/>
            <a:gdLst/>
            <a:ahLst/>
            <a:cxnLst/>
            <a:rect l="l" t="t" r="r" b="b"/>
            <a:pathLst>
              <a:path w="12192000" h="593725" extrusionOk="0">
                <a:moveTo>
                  <a:pt x="0" y="593598"/>
                </a:moveTo>
                <a:lnTo>
                  <a:pt x="12192000" y="593598"/>
                </a:lnTo>
                <a:lnTo>
                  <a:pt x="12192000" y="0"/>
                </a:lnTo>
                <a:lnTo>
                  <a:pt x="0" y="0"/>
                </a:lnTo>
                <a:lnTo>
                  <a:pt x="0" y="593598"/>
                </a:lnTo>
                <a:close/>
              </a:path>
            </a:pathLst>
          </a:custGeom>
          <a:solidFill>
            <a:srgbClr val="BC2F2C"/>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96" name="Google Shape;196;p15"/>
          <p:cNvSpPr/>
          <p:nvPr/>
        </p:nvSpPr>
        <p:spPr>
          <a:xfrm>
            <a:off x="11353800" y="59435"/>
            <a:ext cx="748283" cy="521207"/>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97" name="Google Shape;197;p15"/>
          <p:cNvSpPr/>
          <p:nvPr/>
        </p:nvSpPr>
        <p:spPr>
          <a:xfrm>
            <a:off x="0" y="6620254"/>
            <a:ext cx="12191999" cy="228598"/>
          </a:xfrm>
          <a:prstGeom prst="rect">
            <a:avLst/>
          </a:prstGeom>
          <a:blipFill rotWithShape="1">
            <a:blip r:embed="rId4">
              <a:alphaModFix/>
            </a:blip>
            <a:stretch>
              <a:fillRect/>
            </a:stretch>
          </a:blip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98" name="Google Shape;198;p15"/>
          <p:cNvSpPr/>
          <p:nvPr/>
        </p:nvSpPr>
        <p:spPr>
          <a:xfrm>
            <a:off x="8049006" y="2613621"/>
            <a:ext cx="3409823" cy="3449574"/>
          </a:xfrm>
          <a:prstGeom prst="rect">
            <a:avLst/>
          </a:prstGeom>
          <a:blipFill rotWithShape="1">
            <a:blip r:embed="rId5">
              <a:alphaModFix/>
            </a:blip>
            <a:stretch>
              <a:fillRect/>
            </a:stretch>
          </a:blip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99" name="Google Shape;199;p15"/>
          <p:cNvSpPr txBox="1"/>
          <p:nvPr/>
        </p:nvSpPr>
        <p:spPr>
          <a:xfrm>
            <a:off x="191007" y="1562997"/>
            <a:ext cx="11252100" cy="4367700"/>
          </a:xfrm>
          <a:prstGeom prst="rect">
            <a:avLst/>
          </a:prstGeom>
          <a:noFill/>
          <a:ln>
            <a:noFill/>
          </a:ln>
        </p:spPr>
        <p:txBody>
          <a:bodyPr spcFirstLastPara="1" wrap="square" lIns="0" tIns="0" rIns="0" bIns="0" anchor="t" anchorCtr="0">
            <a:spAutoFit/>
          </a:bodyPr>
          <a:lstStyle/>
          <a:p>
            <a:pPr marL="0" marR="5080" lvl="0" indent="0" algn="l" rtl="0">
              <a:lnSpc>
                <a:spcPct val="98600"/>
              </a:lnSpc>
              <a:spcBef>
                <a:spcPts val="0"/>
              </a:spcBef>
              <a:spcAft>
                <a:spcPts val="0"/>
              </a:spcAft>
              <a:buNone/>
            </a:pPr>
            <a:r>
              <a:rPr lang="en-US" sz="2400">
                <a:solidFill>
                  <a:schemeClr val="dk1"/>
                </a:solidFill>
                <a:latin typeface="Century Gothic"/>
                <a:ea typeface="Century Gothic"/>
                <a:cs typeface="Century Gothic"/>
                <a:sym typeface="Century Gothic"/>
              </a:rPr>
              <a:t>People with disability often have more compromised health, accessibility to doctors' offices, clinics, and other health care providers is essential in providing medical care to senior and persons with disabilities.</a:t>
            </a:r>
            <a:endParaRPr sz="2400">
              <a:solidFill>
                <a:schemeClr val="dk1"/>
              </a:solidFill>
              <a:latin typeface="Century Gothic"/>
              <a:ea typeface="Century Gothic"/>
              <a:cs typeface="Century Gothic"/>
              <a:sym typeface="Century Gothic"/>
            </a:endParaRPr>
          </a:p>
          <a:p>
            <a:pPr marL="0" marR="0" lvl="0" indent="0" algn="l" rtl="0">
              <a:lnSpc>
                <a:spcPct val="100000"/>
              </a:lnSpc>
              <a:spcBef>
                <a:spcPts val="25"/>
              </a:spcBef>
              <a:spcAft>
                <a:spcPts val="0"/>
              </a:spcAft>
              <a:buNone/>
            </a:pPr>
            <a:endParaRPr sz="1950">
              <a:solidFill>
                <a:schemeClr val="dk1"/>
              </a:solidFill>
              <a:latin typeface="Times New Roman"/>
              <a:ea typeface="Times New Roman"/>
              <a:cs typeface="Times New Roman"/>
              <a:sym typeface="Times New Roman"/>
            </a:endParaRPr>
          </a:p>
          <a:p>
            <a:pPr marL="0" marR="3983354" lvl="0" indent="0" algn="l" rtl="0">
              <a:lnSpc>
                <a:spcPct val="100000"/>
              </a:lnSpc>
              <a:spcBef>
                <a:spcPts val="0"/>
              </a:spcBef>
              <a:spcAft>
                <a:spcPts val="0"/>
              </a:spcAft>
              <a:buNone/>
            </a:pPr>
            <a:r>
              <a:rPr lang="en-US" sz="2400">
                <a:solidFill>
                  <a:schemeClr val="dk1"/>
                </a:solidFill>
                <a:latin typeface="Century Gothic"/>
                <a:ea typeface="Century Gothic"/>
                <a:cs typeface="Century Gothic"/>
                <a:sym typeface="Century Gothic"/>
              </a:rPr>
              <a:t>Due to barriers, individuals with disabilities are less likely to get routine preventative medical care than people without disabilities.</a:t>
            </a:r>
            <a:endParaRPr sz="2400">
              <a:solidFill>
                <a:schemeClr val="dk1"/>
              </a:solidFill>
              <a:latin typeface="Century Gothic"/>
              <a:ea typeface="Century Gothic"/>
              <a:cs typeface="Century Gothic"/>
              <a:sym typeface="Century Gothic"/>
            </a:endParaRPr>
          </a:p>
          <a:p>
            <a:pPr marL="0" marR="0" lvl="0" indent="0" algn="l" rtl="0">
              <a:lnSpc>
                <a:spcPct val="100000"/>
              </a:lnSpc>
              <a:spcBef>
                <a:spcPts val="7"/>
              </a:spcBef>
              <a:spcAft>
                <a:spcPts val="0"/>
              </a:spcAft>
              <a:buNone/>
            </a:pPr>
            <a:endParaRPr sz="2500">
              <a:solidFill>
                <a:schemeClr val="dk1"/>
              </a:solidFill>
              <a:latin typeface="Times New Roman"/>
              <a:ea typeface="Times New Roman"/>
              <a:cs typeface="Times New Roman"/>
              <a:sym typeface="Times New Roman"/>
            </a:endParaRPr>
          </a:p>
          <a:p>
            <a:pPr marL="0" marR="3696970" lvl="0" indent="0" algn="l" rtl="0">
              <a:lnSpc>
                <a:spcPct val="100000"/>
              </a:lnSpc>
              <a:spcBef>
                <a:spcPts val="0"/>
              </a:spcBef>
              <a:spcAft>
                <a:spcPts val="0"/>
              </a:spcAft>
              <a:buNone/>
            </a:pPr>
            <a:r>
              <a:rPr lang="en-US" sz="2400">
                <a:solidFill>
                  <a:schemeClr val="dk1"/>
                </a:solidFill>
                <a:latin typeface="Century Gothic"/>
                <a:ea typeface="Century Gothic"/>
                <a:cs typeface="Century Gothic"/>
                <a:sym typeface="Century Gothic"/>
              </a:rPr>
              <a:t>Accessibility is not only legally required, but also important medically so that minor problems can be detected and treated before turning into major and possibly life-threatening problems.</a:t>
            </a:r>
            <a:endParaRPr sz="2400">
              <a:solidFill>
                <a:schemeClr val="dk1"/>
              </a:solidFill>
              <a:latin typeface="Century Gothic"/>
              <a:ea typeface="Century Gothic"/>
              <a:cs typeface="Century Gothic"/>
              <a:sym typeface="Century Gothic"/>
            </a:endParaRPr>
          </a:p>
        </p:txBody>
      </p:sp>
      <p:sp>
        <p:nvSpPr>
          <p:cNvPr id="200" name="Google Shape;200;p15"/>
          <p:cNvSpPr txBox="1">
            <a:spLocks noGrp="1"/>
          </p:cNvSpPr>
          <p:nvPr>
            <p:ph type="title"/>
          </p:nvPr>
        </p:nvSpPr>
        <p:spPr>
          <a:xfrm>
            <a:off x="191007" y="430182"/>
            <a:ext cx="11809984" cy="381634"/>
          </a:xfrm>
          <a:prstGeom prst="rect">
            <a:avLst/>
          </a:prstGeom>
          <a:noFill/>
          <a:ln>
            <a:noFill/>
          </a:ln>
        </p:spPr>
        <p:txBody>
          <a:bodyPr spcFirstLastPara="1" wrap="square" lIns="0" tIns="0" rIns="0" bIns="0" anchor="t" anchorCtr="0">
            <a:spAutoFit/>
          </a:bodyPr>
          <a:lstStyle/>
          <a:p>
            <a:pPr marL="12700" lvl="0" indent="0" algn="l" rtl="0">
              <a:lnSpc>
                <a:spcPct val="100000"/>
              </a:lnSpc>
              <a:spcBef>
                <a:spcPts val="0"/>
              </a:spcBef>
              <a:spcAft>
                <a:spcPts val="0"/>
              </a:spcAft>
              <a:buNone/>
            </a:pPr>
            <a:r>
              <a:rPr lang="en-US"/>
              <a:t>Conclusion</a:t>
            </a:r>
            <a:endParaRPr/>
          </a:p>
        </p:txBody>
      </p:sp>
      <p:sp>
        <p:nvSpPr>
          <p:cNvPr id="201" name="Google Shape;201;p15"/>
          <p:cNvSpPr/>
          <p:nvPr/>
        </p:nvSpPr>
        <p:spPr>
          <a:xfrm>
            <a:off x="8390518" y="2922022"/>
            <a:ext cx="3052500" cy="3092100"/>
          </a:xfrm>
          <a:prstGeom prst="rect">
            <a:avLst/>
          </a:prstGeom>
          <a:blipFill rotWithShape="1">
            <a:blip r:embed="rId6">
              <a:alphaModFix/>
            </a:blip>
            <a:stretch>
              <a:fillRect/>
            </a:stretch>
          </a:blip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16"/>
          <p:cNvSpPr/>
          <p:nvPr/>
        </p:nvSpPr>
        <p:spPr>
          <a:xfrm>
            <a:off x="0" y="0"/>
            <a:ext cx="12192000" cy="6858000"/>
          </a:xfrm>
          <a:custGeom>
            <a:avLst/>
            <a:gdLst/>
            <a:ahLst/>
            <a:cxnLst/>
            <a:rect l="l" t="t" r="r" b="b"/>
            <a:pathLst>
              <a:path w="12192000" h="6858000" extrusionOk="0">
                <a:moveTo>
                  <a:pt x="0" y="6858000"/>
                </a:moveTo>
                <a:lnTo>
                  <a:pt x="12192000" y="6858000"/>
                </a:lnTo>
                <a:lnTo>
                  <a:pt x="12192000" y="0"/>
                </a:lnTo>
                <a:lnTo>
                  <a:pt x="0" y="0"/>
                </a:lnTo>
                <a:lnTo>
                  <a:pt x="0" y="6858000"/>
                </a:lnTo>
                <a:close/>
              </a:path>
            </a:pathLst>
          </a:custGeom>
          <a:solidFill>
            <a:srgbClr val="92D050"/>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07" name="Google Shape;207;p16"/>
          <p:cNvSpPr txBox="1"/>
          <p:nvPr/>
        </p:nvSpPr>
        <p:spPr>
          <a:xfrm>
            <a:off x="2310578" y="2182425"/>
            <a:ext cx="6077585" cy="1219200"/>
          </a:xfrm>
          <a:prstGeom prst="rect">
            <a:avLst/>
          </a:prstGeom>
          <a:noFill/>
          <a:ln>
            <a:noFill/>
          </a:ln>
        </p:spPr>
        <p:txBody>
          <a:bodyPr spcFirstLastPara="1" wrap="square" lIns="0" tIns="0" rIns="0" bIns="0" anchor="t" anchorCtr="0">
            <a:spAutoFit/>
          </a:bodyPr>
          <a:lstStyle/>
          <a:p>
            <a:pPr marL="12700" marR="0" lvl="0" indent="0" algn="l" rtl="0">
              <a:lnSpc>
                <a:spcPct val="117968"/>
              </a:lnSpc>
              <a:spcBef>
                <a:spcPts val="0"/>
              </a:spcBef>
              <a:spcAft>
                <a:spcPts val="0"/>
              </a:spcAft>
              <a:buNone/>
            </a:pPr>
            <a:r>
              <a:rPr lang="en-US" sz="9600">
                <a:solidFill>
                  <a:srgbClr val="FFFFFF"/>
                </a:solidFill>
                <a:latin typeface="Century Gothic"/>
                <a:ea typeface="Century Gothic"/>
                <a:cs typeface="Century Gothic"/>
                <a:sym typeface="Century Gothic"/>
              </a:rPr>
              <a:t>Thank You</a:t>
            </a:r>
            <a:endParaRPr sz="9600">
              <a:solidFill>
                <a:schemeClr val="dk1"/>
              </a:solidFill>
              <a:latin typeface="Century Gothic"/>
              <a:ea typeface="Century Gothic"/>
              <a:cs typeface="Century Gothic"/>
              <a:sym typeface="Century Gothic"/>
            </a:endParaRPr>
          </a:p>
        </p:txBody>
      </p:sp>
      <p:sp>
        <p:nvSpPr>
          <p:cNvPr id="208" name="Google Shape;208;p16"/>
          <p:cNvSpPr/>
          <p:nvPr/>
        </p:nvSpPr>
        <p:spPr>
          <a:xfrm>
            <a:off x="8682990" y="1923288"/>
            <a:ext cx="1162811" cy="1087373"/>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10" name="Google Shape;210;p16"/>
          <p:cNvSpPr txBox="1"/>
          <p:nvPr/>
        </p:nvSpPr>
        <p:spPr>
          <a:xfrm>
            <a:off x="130962" y="6646698"/>
            <a:ext cx="972073" cy="82074"/>
          </a:xfrm>
          <a:prstGeom prst="rect">
            <a:avLst/>
          </a:prstGeom>
          <a:noFill/>
          <a:ln>
            <a:noFill/>
          </a:ln>
        </p:spPr>
        <p:txBody>
          <a:bodyPr spcFirstLastPara="1" wrap="square" lIns="0" tIns="0" rIns="0" bIns="0" anchor="t" anchorCtr="0">
            <a:spAutoFit/>
          </a:bodyPr>
          <a:lstStyle/>
          <a:p>
            <a:pPr marL="12700" marR="0" lvl="0" indent="0" algn="l" rtl="0">
              <a:lnSpc>
                <a:spcPct val="100000"/>
              </a:lnSpc>
              <a:spcBef>
                <a:spcPts val="0"/>
              </a:spcBef>
              <a:spcAft>
                <a:spcPts val="0"/>
              </a:spcAft>
              <a:buNone/>
            </a:pPr>
            <a:r>
              <a:rPr lang="en-US" sz="800" baseline="-25000" dirty="0">
                <a:solidFill>
                  <a:schemeClr val="dk1"/>
                </a:solidFill>
                <a:latin typeface="Calibri"/>
                <a:ea typeface="Calibri"/>
                <a:cs typeface="Calibri"/>
                <a:sym typeface="Calibri"/>
              </a:rPr>
              <a:t>DUALSPDSENSTRNG07242024</a:t>
            </a:r>
            <a:endParaRPr sz="800" baseline="-25000" dirty="0">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rgbClr val="F3F3F3"/>
        </a:solidFill>
        <a:effectLst/>
      </p:bgPr>
    </p:bg>
    <p:spTree>
      <p:nvGrpSpPr>
        <p:cNvPr id="1" name="Shape 53"/>
        <p:cNvGrpSpPr/>
        <p:nvPr/>
      </p:nvGrpSpPr>
      <p:grpSpPr>
        <a:xfrm>
          <a:off x="0" y="0"/>
          <a:ext cx="0" cy="0"/>
          <a:chOff x="0" y="0"/>
          <a:chExt cx="0" cy="0"/>
        </a:xfrm>
      </p:grpSpPr>
      <p:sp>
        <p:nvSpPr>
          <p:cNvPr id="54" name="Google Shape;54;p2"/>
          <p:cNvSpPr/>
          <p:nvPr/>
        </p:nvSpPr>
        <p:spPr>
          <a:xfrm>
            <a:off x="0" y="386334"/>
            <a:ext cx="12192000" cy="477520"/>
          </a:xfrm>
          <a:custGeom>
            <a:avLst/>
            <a:gdLst/>
            <a:ahLst/>
            <a:cxnLst/>
            <a:rect l="l" t="t" r="r" b="b"/>
            <a:pathLst>
              <a:path w="12192000" h="477519" extrusionOk="0">
                <a:moveTo>
                  <a:pt x="0" y="0"/>
                </a:moveTo>
                <a:lnTo>
                  <a:pt x="0" y="477012"/>
                </a:lnTo>
                <a:lnTo>
                  <a:pt x="12191999" y="477012"/>
                </a:lnTo>
                <a:lnTo>
                  <a:pt x="12191999" y="0"/>
                </a:lnTo>
                <a:lnTo>
                  <a:pt x="0" y="0"/>
                </a:lnTo>
              </a:path>
            </a:pathLst>
          </a:custGeom>
          <a:solidFill>
            <a:srgbClr val="BC2F2C"/>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5" name="Google Shape;55;p2"/>
          <p:cNvSpPr/>
          <p:nvPr/>
        </p:nvSpPr>
        <p:spPr>
          <a:xfrm>
            <a:off x="10946892" y="102870"/>
            <a:ext cx="1062990" cy="1062989"/>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6" name="Google Shape;56;p2"/>
          <p:cNvSpPr txBox="1">
            <a:spLocks noGrp="1"/>
          </p:cNvSpPr>
          <p:nvPr>
            <p:ph type="title"/>
          </p:nvPr>
        </p:nvSpPr>
        <p:spPr>
          <a:xfrm>
            <a:off x="191007" y="430182"/>
            <a:ext cx="11809984" cy="381634"/>
          </a:xfrm>
          <a:prstGeom prst="rect">
            <a:avLst/>
          </a:prstGeom>
          <a:noFill/>
          <a:ln>
            <a:noFill/>
          </a:ln>
        </p:spPr>
        <p:txBody>
          <a:bodyPr spcFirstLastPara="1" wrap="square" lIns="0" tIns="0" rIns="0" bIns="0" anchor="t" anchorCtr="0">
            <a:spAutoFit/>
          </a:bodyPr>
          <a:lstStyle/>
          <a:p>
            <a:pPr marL="12700" lvl="0" indent="0" algn="l" rtl="0">
              <a:lnSpc>
                <a:spcPct val="100000"/>
              </a:lnSpc>
              <a:spcBef>
                <a:spcPts val="0"/>
              </a:spcBef>
              <a:spcAft>
                <a:spcPts val="0"/>
              </a:spcAft>
              <a:buNone/>
            </a:pPr>
            <a:r>
              <a:rPr lang="en-US"/>
              <a:t>Our Objectives for today are:</a:t>
            </a:r>
            <a:endParaRPr/>
          </a:p>
        </p:txBody>
      </p:sp>
      <p:sp>
        <p:nvSpPr>
          <p:cNvPr id="57" name="Google Shape;57;p2"/>
          <p:cNvSpPr/>
          <p:nvPr/>
        </p:nvSpPr>
        <p:spPr>
          <a:xfrm>
            <a:off x="0" y="6629398"/>
            <a:ext cx="12191999" cy="228598"/>
          </a:xfrm>
          <a:prstGeom prst="rect">
            <a:avLst/>
          </a:prstGeom>
          <a:blipFill rotWithShape="1">
            <a:blip r:embed="rId4">
              <a:alphaModFix/>
            </a:blip>
            <a:stretch>
              <a:fillRect/>
            </a:stretch>
          </a:blip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8" name="Google Shape;58;p2"/>
          <p:cNvSpPr/>
          <p:nvPr/>
        </p:nvSpPr>
        <p:spPr>
          <a:xfrm>
            <a:off x="310050" y="1902125"/>
            <a:ext cx="2266200" cy="2832300"/>
          </a:xfrm>
          <a:prstGeom prst="rect">
            <a:avLst/>
          </a:prstGeom>
          <a:solidFill>
            <a:srgbClr val="005D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2"/>
          <p:cNvSpPr/>
          <p:nvPr/>
        </p:nvSpPr>
        <p:spPr>
          <a:xfrm>
            <a:off x="2650225" y="1902125"/>
            <a:ext cx="2266200" cy="2832300"/>
          </a:xfrm>
          <a:prstGeom prst="rect">
            <a:avLst/>
          </a:prstGeom>
          <a:solidFill>
            <a:srgbClr val="BC2F2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2"/>
          <p:cNvSpPr/>
          <p:nvPr/>
        </p:nvSpPr>
        <p:spPr>
          <a:xfrm>
            <a:off x="4990338" y="1902125"/>
            <a:ext cx="2266200" cy="2832300"/>
          </a:xfrm>
          <a:prstGeom prst="rect">
            <a:avLst/>
          </a:prstGeom>
          <a:solidFill>
            <a:srgbClr val="92D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2"/>
          <p:cNvSpPr/>
          <p:nvPr/>
        </p:nvSpPr>
        <p:spPr>
          <a:xfrm>
            <a:off x="7328138" y="1902125"/>
            <a:ext cx="2266200" cy="2832300"/>
          </a:xfrm>
          <a:prstGeom prst="rect">
            <a:avLst/>
          </a:prstGeom>
          <a:solidFill>
            <a:srgbClr val="9494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2"/>
          <p:cNvSpPr/>
          <p:nvPr/>
        </p:nvSpPr>
        <p:spPr>
          <a:xfrm>
            <a:off x="9670488" y="1902125"/>
            <a:ext cx="2266200" cy="2832300"/>
          </a:xfrm>
          <a:prstGeom prst="rect">
            <a:avLst/>
          </a:prstGeom>
          <a:solidFill>
            <a:srgbClr val="F18A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2"/>
          <p:cNvSpPr txBox="1"/>
          <p:nvPr/>
        </p:nvSpPr>
        <p:spPr>
          <a:xfrm>
            <a:off x="9780600" y="1982200"/>
            <a:ext cx="2109000" cy="738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800" b="1">
                <a:solidFill>
                  <a:schemeClr val="lt1"/>
                </a:solidFill>
                <a:latin typeface="Century Gothic"/>
                <a:ea typeface="Century Gothic"/>
                <a:cs typeface="Century Gothic"/>
                <a:sym typeface="Century Gothic"/>
              </a:rPr>
              <a:t>5) Best practices</a:t>
            </a:r>
            <a:endParaRPr sz="1800">
              <a:solidFill>
                <a:schemeClr val="dk1"/>
              </a:solidFill>
              <a:latin typeface="Century Gothic"/>
              <a:ea typeface="Century Gothic"/>
              <a:cs typeface="Century Gothic"/>
              <a:sym typeface="Century Gothic"/>
            </a:endParaRPr>
          </a:p>
          <a:p>
            <a:pPr marL="0" lvl="0" indent="0" algn="l" rtl="0">
              <a:spcBef>
                <a:spcPts val="0"/>
              </a:spcBef>
              <a:spcAft>
                <a:spcPts val="0"/>
              </a:spcAft>
              <a:buNone/>
            </a:pPr>
            <a:endParaRPr sz="1800">
              <a:latin typeface="Calibri"/>
              <a:ea typeface="Calibri"/>
              <a:cs typeface="Calibri"/>
              <a:sym typeface="Calibri"/>
            </a:endParaRPr>
          </a:p>
        </p:txBody>
      </p:sp>
      <p:sp>
        <p:nvSpPr>
          <p:cNvPr id="64" name="Google Shape;64;p2"/>
          <p:cNvSpPr txBox="1"/>
          <p:nvPr/>
        </p:nvSpPr>
        <p:spPr>
          <a:xfrm>
            <a:off x="7507875" y="1982200"/>
            <a:ext cx="2021700" cy="1293000"/>
          </a:xfrm>
          <a:prstGeom prst="rect">
            <a:avLst/>
          </a:prstGeom>
          <a:noFill/>
          <a:ln>
            <a:noFill/>
          </a:ln>
        </p:spPr>
        <p:txBody>
          <a:bodyPr spcFirstLastPara="1" wrap="square" lIns="91425" tIns="91425" rIns="91425" bIns="91425" anchor="t" anchorCtr="0">
            <a:spAutoFit/>
          </a:bodyPr>
          <a:lstStyle/>
          <a:p>
            <a:pPr marL="0" marR="296545" lvl="0" indent="0" algn="l" rtl="0">
              <a:spcBef>
                <a:spcPts val="0"/>
              </a:spcBef>
              <a:spcAft>
                <a:spcPts val="0"/>
              </a:spcAft>
              <a:buNone/>
            </a:pPr>
            <a:r>
              <a:rPr lang="en-US" sz="1800" b="1">
                <a:solidFill>
                  <a:schemeClr val="lt1"/>
                </a:solidFill>
                <a:latin typeface="Century Gothic"/>
                <a:ea typeface="Century Gothic"/>
                <a:cs typeface="Century Gothic"/>
                <a:sym typeface="Century Gothic"/>
              </a:rPr>
              <a:t>4) Types of disabilities and what do SPDs</a:t>
            </a:r>
            <a:r>
              <a:rPr lang="en-US" sz="1800">
                <a:solidFill>
                  <a:schemeClr val="dk1"/>
                </a:solidFill>
                <a:latin typeface="Century Gothic"/>
                <a:ea typeface="Century Gothic"/>
                <a:cs typeface="Century Gothic"/>
                <a:sym typeface="Century Gothic"/>
              </a:rPr>
              <a:t> </a:t>
            </a:r>
            <a:r>
              <a:rPr lang="en-US" sz="1800" b="1">
                <a:solidFill>
                  <a:schemeClr val="lt1"/>
                </a:solidFill>
                <a:latin typeface="Century Gothic"/>
                <a:ea typeface="Century Gothic"/>
                <a:cs typeface="Century Gothic"/>
                <a:sym typeface="Century Gothic"/>
              </a:rPr>
              <a:t>need?</a:t>
            </a:r>
            <a:endParaRPr sz="1800" b="1">
              <a:solidFill>
                <a:schemeClr val="lt1"/>
              </a:solidFill>
              <a:latin typeface="Century Gothic"/>
              <a:ea typeface="Century Gothic"/>
              <a:cs typeface="Century Gothic"/>
              <a:sym typeface="Century Gothic"/>
            </a:endParaRPr>
          </a:p>
        </p:txBody>
      </p:sp>
      <p:sp>
        <p:nvSpPr>
          <p:cNvPr id="65" name="Google Shape;65;p2"/>
          <p:cNvSpPr txBox="1"/>
          <p:nvPr/>
        </p:nvSpPr>
        <p:spPr>
          <a:xfrm>
            <a:off x="5150650" y="1982200"/>
            <a:ext cx="2227500" cy="1293000"/>
          </a:xfrm>
          <a:prstGeom prst="rect">
            <a:avLst/>
          </a:prstGeom>
          <a:noFill/>
          <a:ln>
            <a:noFill/>
          </a:ln>
        </p:spPr>
        <p:txBody>
          <a:bodyPr spcFirstLastPara="1" wrap="square" lIns="91425" tIns="91425" rIns="91425" bIns="91425" anchor="t" anchorCtr="0">
            <a:spAutoFit/>
          </a:bodyPr>
          <a:lstStyle/>
          <a:p>
            <a:pPr marL="0" marR="196850" lvl="0" indent="0" algn="l" rtl="0">
              <a:spcBef>
                <a:spcPts val="0"/>
              </a:spcBef>
              <a:spcAft>
                <a:spcPts val="0"/>
              </a:spcAft>
              <a:buNone/>
            </a:pPr>
            <a:r>
              <a:rPr lang="en-US" sz="1800" b="1">
                <a:solidFill>
                  <a:srgbClr val="3A3838"/>
                </a:solidFill>
                <a:latin typeface="Century Gothic"/>
                <a:ea typeface="Century Gothic"/>
                <a:cs typeface="Century Gothic"/>
                <a:sym typeface="Century Gothic"/>
              </a:rPr>
              <a:t>3) Health Care Access issues for</a:t>
            </a:r>
            <a:r>
              <a:rPr lang="en-US" sz="1800">
                <a:solidFill>
                  <a:schemeClr val="dk1"/>
                </a:solidFill>
                <a:latin typeface="Century Gothic"/>
                <a:ea typeface="Century Gothic"/>
                <a:cs typeface="Century Gothic"/>
                <a:sym typeface="Century Gothic"/>
              </a:rPr>
              <a:t> </a:t>
            </a:r>
            <a:r>
              <a:rPr lang="en-US" sz="1800" b="1">
                <a:solidFill>
                  <a:srgbClr val="3A3838"/>
                </a:solidFill>
                <a:latin typeface="Century Gothic"/>
                <a:ea typeface="Century Gothic"/>
                <a:cs typeface="Century Gothic"/>
                <a:sym typeface="Century Gothic"/>
              </a:rPr>
              <a:t>people with disabilities</a:t>
            </a:r>
            <a:endParaRPr sz="1800" b="1">
              <a:solidFill>
                <a:schemeClr val="lt1"/>
              </a:solidFill>
              <a:latin typeface="Century Gothic"/>
              <a:ea typeface="Century Gothic"/>
              <a:cs typeface="Century Gothic"/>
              <a:sym typeface="Century Gothic"/>
            </a:endParaRPr>
          </a:p>
        </p:txBody>
      </p:sp>
      <p:sp>
        <p:nvSpPr>
          <p:cNvPr id="66" name="Google Shape;66;p2"/>
          <p:cNvSpPr txBox="1"/>
          <p:nvPr/>
        </p:nvSpPr>
        <p:spPr>
          <a:xfrm>
            <a:off x="2735975" y="1982200"/>
            <a:ext cx="2585400" cy="2401200"/>
          </a:xfrm>
          <a:prstGeom prst="rect">
            <a:avLst/>
          </a:prstGeom>
          <a:noFill/>
          <a:ln>
            <a:noFill/>
          </a:ln>
        </p:spPr>
        <p:txBody>
          <a:bodyPr spcFirstLastPara="1" wrap="square" lIns="91425" tIns="91425" rIns="91425" bIns="91425" anchor="t" anchorCtr="0">
            <a:spAutoFit/>
          </a:bodyPr>
          <a:lstStyle/>
          <a:p>
            <a:pPr marL="0" marR="402590" lvl="0" indent="0" algn="l" rtl="0">
              <a:spcBef>
                <a:spcPts val="0"/>
              </a:spcBef>
              <a:spcAft>
                <a:spcPts val="0"/>
              </a:spcAft>
              <a:buNone/>
            </a:pPr>
            <a:r>
              <a:rPr lang="en-US" sz="1800" b="1">
                <a:solidFill>
                  <a:schemeClr val="lt1"/>
                </a:solidFill>
                <a:latin typeface="Century Gothic"/>
                <a:ea typeface="Century Gothic"/>
                <a:cs typeface="Century Gothic"/>
                <a:sym typeface="Century Gothic"/>
              </a:rPr>
              <a:t>2) Definition of disability as defined by Americans with Disability Act (ADA)</a:t>
            </a:r>
            <a:endParaRPr sz="1800" b="1">
              <a:solidFill>
                <a:schemeClr val="lt1"/>
              </a:solidFill>
              <a:latin typeface="Century Gothic"/>
              <a:ea typeface="Century Gothic"/>
              <a:cs typeface="Century Gothic"/>
              <a:sym typeface="Century Gothic"/>
            </a:endParaRPr>
          </a:p>
          <a:p>
            <a:pPr marL="457200" marR="402590" lvl="0" indent="0" algn="l" rtl="0">
              <a:spcBef>
                <a:spcPts val="0"/>
              </a:spcBef>
              <a:spcAft>
                <a:spcPts val="0"/>
              </a:spcAft>
              <a:buNone/>
            </a:pPr>
            <a:endParaRPr sz="1800" b="1">
              <a:solidFill>
                <a:schemeClr val="lt1"/>
              </a:solidFill>
              <a:latin typeface="Century Gothic"/>
              <a:ea typeface="Century Gothic"/>
              <a:cs typeface="Century Gothic"/>
              <a:sym typeface="Century Gothic"/>
            </a:endParaRPr>
          </a:p>
          <a:p>
            <a:pPr marL="0" marR="402590" lvl="0" indent="0" algn="l" rtl="0">
              <a:spcBef>
                <a:spcPts val="0"/>
              </a:spcBef>
              <a:spcAft>
                <a:spcPts val="0"/>
              </a:spcAft>
              <a:buNone/>
            </a:pPr>
            <a:r>
              <a:rPr lang="en-US" sz="1800" b="1">
                <a:solidFill>
                  <a:schemeClr val="lt1"/>
                </a:solidFill>
                <a:latin typeface="Century Gothic"/>
                <a:ea typeface="Century Gothic"/>
                <a:cs typeface="Century Gothic"/>
                <a:sym typeface="Century Gothic"/>
              </a:rPr>
              <a:t>a) ADA Law</a:t>
            </a:r>
            <a:endParaRPr sz="1800" b="1">
              <a:solidFill>
                <a:srgbClr val="3A3838"/>
              </a:solidFill>
              <a:latin typeface="Century Gothic"/>
              <a:ea typeface="Century Gothic"/>
              <a:cs typeface="Century Gothic"/>
              <a:sym typeface="Century Gothic"/>
            </a:endParaRPr>
          </a:p>
        </p:txBody>
      </p:sp>
      <p:sp>
        <p:nvSpPr>
          <p:cNvPr id="67" name="Google Shape;67;p2"/>
          <p:cNvSpPr txBox="1"/>
          <p:nvPr/>
        </p:nvSpPr>
        <p:spPr>
          <a:xfrm>
            <a:off x="329450" y="2093225"/>
            <a:ext cx="2227500" cy="1816200"/>
          </a:xfrm>
          <a:prstGeom prst="rect">
            <a:avLst/>
          </a:prstGeom>
          <a:noFill/>
          <a:ln>
            <a:noFill/>
          </a:ln>
        </p:spPr>
        <p:txBody>
          <a:bodyPr spcFirstLastPara="1" wrap="square" lIns="91425" tIns="91425" rIns="91425" bIns="91425" anchor="t" anchorCtr="0">
            <a:spAutoFit/>
          </a:bodyPr>
          <a:lstStyle/>
          <a:p>
            <a:pPr marL="118745" marR="104775" lvl="0" indent="-7620" algn="l" rtl="0">
              <a:spcBef>
                <a:spcPts val="0"/>
              </a:spcBef>
              <a:spcAft>
                <a:spcPts val="0"/>
              </a:spcAft>
              <a:buClr>
                <a:schemeClr val="dk1"/>
              </a:buClr>
              <a:buFont typeface="Arial"/>
              <a:buNone/>
            </a:pPr>
            <a:r>
              <a:rPr lang="en-US" sz="1800" b="1">
                <a:solidFill>
                  <a:schemeClr val="lt1"/>
                </a:solidFill>
                <a:latin typeface="Century Gothic"/>
                <a:ea typeface="Century Gothic"/>
                <a:cs typeface="Century Gothic"/>
                <a:sym typeface="Century Gothic"/>
              </a:rPr>
              <a:t>1) Who are Seniors and Persons with Disabilities (SPDs)?</a:t>
            </a:r>
            <a:endParaRPr sz="1800">
              <a:solidFill>
                <a:schemeClr val="dk1"/>
              </a:solidFill>
              <a:latin typeface="Century Gothic"/>
              <a:ea typeface="Century Gothic"/>
              <a:cs typeface="Century Gothic"/>
              <a:sym typeface="Century Gothic"/>
            </a:endParaRPr>
          </a:p>
          <a:p>
            <a:pPr marL="0" lvl="0" indent="0" algn="ctr" rtl="0">
              <a:spcBef>
                <a:spcPts val="0"/>
              </a:spcBef>
              <a:spcAft>
                <a:spcPts val="0"/>
              </a:spcAft>
              <a:buNone/>
            </a:pPr>
            <a:endParaRPr sz="1600" b="1">
              <a:solidFill>
                <a:schemeClr val="lt1"/>
              </a:solidFill>
              <a:latin typeface="Century Gothic"/>
              <a:ea typeface="Century Gothic"/>
              <a:cs typeface="Century Gothic"/>
              <a:sym typeface="Century Gothic"/>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Shape 71"/>
        <p:cNvGrpSpPr/>
        <p:nvPr/>
      </p:nvGrpSpPr>
      <p:grpSpPr>
        <a:xfrm>
          <a:off x="0" y="0"/>
          <a:ext cx="0" cy="0"/>
          <a:chOff x="0" y="0"/>
          <a:chExt cx="0" cy="0"/>
        </a:xfrm>
      </p:grpSpPr>
      <p:sp>
        <p:nvSpPr>
          <p:cNvPr id="72" name="Google Shape;72;p3"/>
          <p:cNvSpPr/>
          <p:nvPr/>
        </p:nvSpPr>
        <p:spPr>
          <a:xfrm>
            <a:off x="0" y="386334"/>
            <a:ext cx="12192000" cy="477520"/>
          </a:xfrm>
          <a:custGeom>
            <a:avLst/>
            <a:gdLst/>
            <a:ahLst/>
            <a:cxnLst/>
            <a:rect l="l" t="t" r="r" b="b"/>
            <a:pathLst>
              <a:path w="12192000" h="477519" extrusionOk="0">
                <a:moveTo>
                  <a:pt x="0" y="0"/>
                </a:moveTo>
                <a:lnTo>
                  <a:pt x="0" y="477012"/>
                </a:lnTo>
                <a:lnTo>
                  <a:pt x="12191999" y="477012"/>
                </a:lnTo>
                <a:lnTo>
                  <a:pt x="12191999" y="0"/>
                </a:lnTo>
                <a:lnTo>
                  <a:pt x="0" y="0"/>
                </a:lnTo>
              </a:path>
            </a:pathLst>
          </a:custGeom>
          <a:solidFill>
            <a:srgbClr val="BC2F2C"/>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73" name="Google Shape;73;p3"/>
          <p:cNvSpPr/>
          <p:nvPr/>
        </p:nvSpPr>
        <p:spPr>
          <a:xfrm>
            <a:off x="0" y="6629398"/>
            <a:ext cx="12191999" cy="228598"/>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74" name="Google Shape;74;p3"/>
          <p:cNvSpPr/>
          <p:nvPr/>
        </p:nvSpPr>
        <p:spPr>
          <a:xfrm>
            <a:off x="10946892" y="102870"/>
            <a:ext cx="1062990" cy="1062989"/>
          </a:xfrm>
          <a:prstGeom prst="rect">
            <a:avLst/>
          </a:prstGeom>
          <a:blipFill rotWithShape="1">
            <a:blip r:embed="rId4">
              <a:alphaModFix/>
            </a:blip>
            <a:stretch>
              <a:fillRect/>
            </a:stretch>
          </a:blip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75" name="Google Shape;75;p3"/>
          <p:cNvSpPr/>
          <p:nvPr/>
        </p:nvSpPr>
        <p:spPr>
          <a:xfrm>
            <a:off x="1140333" y="1936348"/>
            <a:ext cx="9912350" cy="1330960"/>
          </a:xfrm>
          <a:custGeom>
            <a:avLst/>
            <a:gdLst/>
            <a:ahLst/>
            <a:cxnLst/>
            <a:rect l="l" t="t" r="r" b="b"/>
            <a:pathLst>
              <a:path w="9912350" h="1330960" extrusionOk="0">
                <a:moveTo>
                  <a:pt x="9690354" y="0"/>
                </a:moveTo>
                <a:lnTo>
                  <a:pt x="221741" y="0"/>
                </a:lnTo>
                <a:lnTo>
                  <a:pt x="203555" y="735"/>
                </a:lnTo>
                <a:lnTo>
                  <a:pt x="151653" y="11308"/>
                </a:lnTo>
                <a:lnTo>
                  <a:pt x="104937" y="33230"/>
                </a:lnTo>
                <a:lnTo>
                  <a:pt x="64946" y="64960"/>
                </a:lnTo>
                <a:lnTo>
                  <a:pt x="33221" y="104954"/>
                </a:lnTo>
                <a:lnTo>
                  <a:pt x="11304" y="151668"/>
                </a:lnTo>
                <a:lnTo>
                  <a:pt x="735" y="203560"/>
                </a:lnTo>
                <a:lnTo>
                  <a:pt x="0" y="221741"/>
                </a:lnTo>
                <a:lnTo>
                  <a:pt x="0" y="1108710"/>
                </a:lnTo>
                <a:lnTo>
                  <a:pt x="6444" y="1161985"/>
                </a:lnTo>
                <a:lnTo>
                  <a:pt x="24750" y="1210597"/>
                </a:lnTo>
                <a:lnTo>
                  <a:pt x="53376" y="1253002"/>
                </a:lnTo>
                <a:lnTo>
                  <a:pt x="90783" y="1287658"/>
                </a:lnTo>
                <a:lnTo>
                  <a:pt x="135429" y="1313021"/>
                </a:lnTo>
                <a:lnTo>
                  <a:pt x="185773" y="1327548"/>
                </a:lnTo>
                <a:lnTo>
                  <a:pt x="221741" y="1330452"/>
                </a:lnTo>
                <a:lnTo>
                  <a:pt x="9690354" y="1330452"/>
                </a:lnTo>
                <a:lnTo>
                  <a:pt x="9743629" y="1324005"/>
                </a:lnTo>
                <a:lnTo>
                  <a:pt x="9792241" y="1305694"/>
                </a:lnTo>
                <a:lnTo>
                  <a:pt x="9834646" y="1277062"/>
                </a:lnTo>
                <a:lnTo>
                  <a:pt x="9869302" y="1239652"/>
                </a:lnTo>
                <a:lnTo>
                  <a:pt x="9894665" y="1195006"/>
                </a:lnTo>
                <a:lnTo>
                  <a:pt x="9909192" y="1144668"/>
                </a:lnTo>
                <a:lnTo>
                  <a:pt x="9912096" y="1108710"/>
                </a:lnTo>
                <a:lnTo>
                  <a:pt x="9912096" y="221741"/>
                </a:lnTo>
                <a:lnTo>
                  <a:pt x="9905649" y="168466"/>
                </a:lnTo>
                <a:lnTo>
                  <a:pt x="9887338" y="119854"/>
                </a:lnTo>
                <a:lnTo>
                  <a:pt x="9858706" y="77449"/>
                </a:lnTo>
                <a:lnTo>
                  <a:pt x="9821296" y="42793"/>
                </a:lnTo>
                <a:lnTo>
                  <a:pt x="9776650" y="17430"/>
                </a:lnTo>
                <a:lnTo>
                  <a:pt x="9726312" y="2903"/>
                </a:lnTo>
                <a:lnTo>
                  <a:pt x="9690354" y="0"/>
                </a:lnTo>
                <a:close/>
              </a:path>
            </a:pathLst>
          </a:custGeom>
          <a:solidFill>
            <a:srgbClr val="005DB8"/>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76" name="Google Shape;76;p3"/>
          <p:cNvSpPr/>
          <p:nvPr/>
        </p:nvSpPr>
        <p:spPr>
          <a:xfrm>
            <a:off x="1140325" y="3655425"/>
            <a:ext cx="9912350" cy="1420800"/>
          </a:xfrm>
          <a:custGeom>
            <a:avLst/>
            <a:gdLst/>
            <a:ahLst/>
            <a:cxnLst/>
            <a:rect l="l" t="t" r="r" b="b"/>
            <a:pathLst>
              <a:path w="9912350" h="1330960" extrusionOk="0">
                <a:moveTo>
                  <a:pt x="9690354" y="0"/>
                </a:moveTo>
                <a:lnTo>
                  <a:pt x="221741" y="0"/>
                </a:lnTo>
                <a:lnTo>
                  <a:pt x="203555" y="735"/>
                </a:lnTo>
                <a:lnTo>
                  <a:pt x="151653" y="11308"/>
                </a:lnTo>
                <a:lnTo>
                  <a:pt x="104937" y="33230"/>
                </a:lnTo>
                <a:lnTo>
                  <a:pt x="64946" y="64960"/>
                </a:lnTo>
                <a:lnTo>
                  <a:pt x="33221" y="104954"/>
                </a:lnTo>
                <a:lnTo>
                  <a:pt x="11304" y="151668"/>
                </a:lnTo>
                <a:lnTo>
                  <a:pt x="735" y="203560"/>
                </a:lnTo>
                <a:lnTo>
                  <a:pt x="0" y="221741"/>
                </a:lnTo>
                <a:lnTo>
                  <a:pt x="0" y="1108709"/>
                </a:lnTo>
                <a:lnTo>
                  <a:pt x="6444" y="1161985"/>
                </a:lnTo>
                <a:lnTo>
                  <a:pt x="24750" y="1210597"/>
                </a:lnTo>
                <a:lnTo>
                  <a:pt x="53376" y="1253002"/>
                </a:lnTo>
                <a:lnTo>
                  <a:pt x="90783" y="1287658"/>
                </a:lnTo>
                <a:lnTo>
                  <a:pt x="135429" y="1313021"/>
                </a:lnTo>
                <a:lnTo>
                  <a:pt x="185773" y="1327548"/>
                </a:lnTo>
                <a:lnTo>
                  <a:pt x="221741" y="1330451"/>
                </a:lnTo>
                <a:lnTo>
                  <a:pt x="9690354" y="1330451"/>
                </a:lnTo>
                <a:lnTo>
                  <a:pt x="9743629" y="1324005"/>
                </a:lnTo>
                <a:lnTo>
                  <a:pt x="9792241" y="1305694"/>
                </a:lnTo>
                <a:lnTo>
                  <a:pt x="9834646" y="1277062"/>
                </a:lnTo>
                <a:lnTo>
                  <a:pt x="9869302" y="1239652"/>
                </a:lnTo>
                <a:lnTo>
                  <a:pt x="9894665" y="1195006"/>
                </a:lnTo>
                <a:lnTo>
                  <a:pt x="9909192" y="1144668"/>
                </a:lnTo>
                <a:lnTo>
                  <a:pt x="9912096" y="1108709"/>
                </a:lnTo>
                <a:lnTo>
                  <a:pt x="9912096" y="221741"/>
                </a:lnTo>
                <a:lnTo>
                  <a:pt x="9905649" y="168466"/>
                </a:lnTo>
                <a:lnTo>
                  <a:pt x="9887338" y="119854"/>
                </a:lnTo>
                <a:lnTo>
                  <a:pt x="9858706" y="77449"/>
                </a:lnTo>
                <a:lnTo>
                  <a:pt x="9821296" y="42793"/>
                </a:lnTo>
                <a:lnTo>
                  <a:pt x="9776650" y="17430"/>
                </a:lnTo>
                <a:lnTo>
                  <a:pt x="9726312" y="2903"/>
                </a:lnTo>
                <a:lnTo>
                  <a:pt x="9690354" y="0"/>
                </a:lnTo>
                <a:close/>
              </a:path>
            </a:pathLst>
          </a:custGeom>
          <a:solidFill>
            <a:srgbClr val="92D050"/>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77" name="Google Shape;77;p3"/>
          <p:cNvSpPr txBox="1"/>
          <p:nvPr/>
        </p:nvSpPr>
        <p:spPr>
          <a:xfrm>
            <a:off x="1342019" y="1985207"/>
            <a:ext cx="9310500" cy="3007500"/>
          </a:xfrm>
          <a:prstGeom prst="rect">
            <a:avLst/>
          </a:prstGeom>
          <a:noFill/>
          <a:ln>
            <a:noFill/>
          </a:ln>
        </p:spPr>
        <p:txBody>
          <a:bodyPr spcFirstLastPara="1" wrap="square" lIns="0" tIns="0" rIns="0" bIns="0" anchor="t" anchorCtr="0">
            <a:spAutoFit/>
          </a:bodyPr>
          <a:lstStyle/>
          <a:p>
            <a:pPr marL="12700" marR="200660" lvl="0" indent="0" algn="l" rtl="0">
              <a:lnSpc>
                <a:spcPct val="107916"/>
              </a:lnSpc>
              <a:spcBef>
                <a:spcPts val="0"/>
              </a:spcBef>
              <a:spcAft>
                <a:spcPts val="0"/>
              </a:spcAft>
              <a:buNone/>
            </a:pPr>
            <a:r>
              <a:rPr lang="en-US" sz="2400">
                <a:solidFill>
                  <a:srgbClr val="FFFFFF"/>
                </a:solidFill>
                <a:latin typeface="Century Gothic"/>
                <a:ea typeface="Century Gothic"/>
                <a:cs typeface="Century Gothic"/>
                <a:sym typeface="Century Gothic"/>
              </a:rPr>
              <a:t>Seniors are adults 65 years and older. Seniors are aging population that are impacted with conditions that affects the health and behaviors which influence the quality of health.</a:t>
            </a:r>
            <a:endParaRPr sz="2400">
              <a:solidFill>
                <a:schemeClr val="dk1"/>
              </a:solidFill>
              <a:latin typeface="Century Gothic"/>
              <a:ea typeface="Century Gothic"/>
              <a:cs typeface="Century Gothic"/>
              <a:sym typeface="Century Gothic"/>
            </a:endParaRPr>
          </a:p>
          <a:p>
            <a:pPr marL="0" marR="0" lvl="0" indent="0" algn="l" rtl="0">
              <a:lnSpc>
                <a:spcPct val="100000"/>
              </a:lnSpc>
              <a:spcBef>
                <a:spcPts val="0"/>
              </a:spcBef>
              <a:spcAft>
                <a:spcPts val="0"/>
              </a:spcAft>
              <a:buNone/>
            </a:pPr>
            <a:endParaRPr sz="2400">
              <a:solidFill>
                <a:schemeClr val="dk1"/>
              </a:solidFill>
              <a:latin typeface="Times New Roman"/>
              <a:ea typeface="Times New Roman"/>
              <a:cs typeface="Times New Roman"/>
              <a:sym typeface="Times New Roman"/>
            </a:endParaRPr>
          </a:p>
          <a:p>
            <a:pPr marL="0" marR="0" lvl="0" indent="0" algn="l" rtl="0">
              <a:lnSpc>
                <a:spcPct val="100000"/>
              </a:lnSpc>
              <a:spcBef>
                <a:spcPts val="46"/>
              </a:spcBef>
              <a:spcAft>
                <a:spcPts val="0"/>
              </a:spcAft>
              <a:buNone/>
            </a:pPr>
            <a:endParaRPr sz="1750">
              <a:solidFill>
                <a:schemeClr val="dk1"/>
              </a:solidFill>
              <a:latin typeface="Times New Roman"/>
              <a:ea typeface="Times New Roman"/>
              <a:cs typeface="Times New Roman"/>
              <a:sym typeface="Times New Roman"/>
            </a:endParaRPr>
          </a:p>
          <a:p>
            <a:pPr marL="12700" marR="5080" lvl="0" indent="0" algn="l" rtl="0">
              <a:lnSpc>
                <a:spcPct val="107916"/>
              </a:lnSpc>
              <a:spcBef>
                <a:spcPts val="0"/>
              </a:spcBef>
              <a:spcAft>
                <a:spcPts val="0"/>
              </a:spcAft>
              <a:buNone/>
            </a:pPr>
            <a:r>
              <a:rPr lang="en-US" sz="2400">
                <a:solidFill>
                  <a:srgbClr val="FFFFFF"/>
                </a:solidFill>
                <a:latin typeface="Century Gothic"/>
                <a:ea typeface="Century Gothic"/>
                <a:cs typeface="Century Gothic"/>
                <a:sym typeface="Century Gothic"/>
              </a:rPr>
              <a:t>Persons with disabilities include children ad adults with disability that meet the social security Administration (SSA) disability standards.</a:t>
            </a:r>
            <a:endParaRPr sz="2400">
              <a:solidFill>
                <a:schemeClr val="dk1"/>
              </a:solidFill>
              <a:latin typeface="Century Gothic"/>
              <a:ea typeface="Century Gothic"/>
              <a:cs typeface="Century Gothic"/>
              <a:sym typeface="Century Gothic"/>
            </a:endParaRPr>
          </a:p>
        </p:txBody>
      </p:sp>
      <p:sp>
        <p:nvSpPr>
          <p:cNvPr id="78" name="Google Shape;78;p3"/>
          <p:cNvSpPr txBox="1">
            <a:spLocks noGrp="1"/>
          </p:cNvSpPr>
          <p:nvPr>
            <p:ph type="title"/>
          </p:nvPr>
        </p:nvSpPr>
        <p:spPr>
          <a:xfrm>
            <a:off x="191007" y="430182"/>
            <a:ext cx="11809984" cy="381634"/>
          </a:xfrm>
          <a:prstGeom prst="rect">
            <a:avLst/>
          </a:prstGeom>
          <a:noFill/>
          <a:ln>
            <a:noFill/>
          </a:ln>
        </p:spPr>
        <p:txBody>
          <a:bodyPr spcFirstLastPara="1" wrap="square" lIns="0" tIns="0" rIns="0" bIns="0" anchor="t" anchorCtr="0">
            <a:spAutoFit/>
          </a:bodyPr>
          <a:lstStyle/>
          <a:p>
            <a:pPr marL="12700" lvl="0" indent="0" algn="l" rtl="0">
              <a:lnSpc>
                <a:spcPct val="100000"/>
              </a:lnSpc>
              <a:spcBef>
                <a:spcPts val="0"/>
              </a:spcBef>
              <a:spcAft>
                <a:spcPts val="0"/>
              </a:spcAft>
              <a:buNone/>
            </a:pPr>
            <a:r>
              <a:rPr lang="en-US"/>
              <a:t>Who are Seniors and Persons with Disabilities?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Shape 82"/>
        <p:cNvGrpSpPr/>
        <p:nvPr/>
      </p:nvGrpSpPr>
      <p:grpSpPr>
        <a:xfrm>
          <a:off x="0" y="0"/>
          <a:ext cx="0" cy="0"/>
          <a:chOff x="0" y="0"/>
          <a:chExt cx="0" cy="0"/>
        </a:xfrm>
      </p:grpSpPr>
      <p:sp>
        <p:nvSpPr>
          <p:cNvPr id="83" name="Google Shape;83;p4"/>
          <p:cNvSpPr/>
          <p:nvPr/>
        </p:nvSpPr>
        <p:spPr>
          <a:xfrm>
            <a:off x="0" y="314706"/>
            <a:ext cx="12192000" cy="71755"/>
          </a:xfrm>
          <a:custGeom>
            <a:avLst/>
            <a:gdLst/>
            <a:ahLst/>
            <a:cxnLst/>
            <a:rect l="l" t="t" r="r" b="b"/>
            <a:pathLst>
              <a:path w="12192000" h="71754" extrusionOk="0">
                <a:moveTo>
                  <a:pt x="0" y="71628"/>
                </a:moveTo>
                <a:lnTo>
                  <a:pt x="12192000" y="71628"/>
                </a:lnTo>
                <a:lnTo>
                  <a:pt x="12192000" y="0"/>
                </a:lnTo>
                <a:lnTo>
                  <a:pt x="0" y="0"/>
                </a:lnTo>
                <a:lnTo>
                  <a:pt x="0" y="71628"/>
                </a:lnTo>
                <a:close/>
              </a:path>
            </a:pathLst>
          </a:custGeom>
          <a:solidFill>
            <a:srgbClr val="BC2F2C"/>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84" name="Google Shape;84;p4"/>
          <p:cNvSpPr/>
          <p:nvPr/>
        </p:nvSpPr>
        <p:spPr>
          <a:xfrm>
            <a:off x="0" y="863346"/>
            <a:ext cx="12192000" cy="45085"/>
          </a:xfrm>
          <a:custGeom>
            <a:avLst/>
            <a:gdLst/>
            <a:ahLst/>
            <a:cxnLst/>
            <a:rect l="l" t="t" r="r" b="b"/>
            <a:pathLst>
              <a:path w="12192000" h="45084" extrusionOk="0">
                <a:moveTo>
                  <a:pt x="0" y="44957"/>
                </a:moveTo>
                <a:lnTo>
                  <a:pt x="12192000" y="44957"/>
                </a:lnTo>
                <a:lnTo>
                  <a:pt x="12192000" y="0"/>
                </a:lnTo>
                <a:lnTo>
                  <a:pt x="0" y="0"/>
                </a:lnTo>
                <a:lnTo>
                  <a:pt x="0" y="44957"/>
                </a:lnTo>
                <a:close/>
              </a:path>
            </a:pathLst>
          </a:custGeom>
          <a:solidFill>
            <a:srgbClr val="BC2F2C"/>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85" name="Google Shape;85;p4"/>
          <p:cNvSpPr/>
          <p:nvPr/>
        </p:nvSpPr>
        <p:spPr>
          <a:xfrm>
            <a:off x="11353800" y="59435"/>
            <a:ext cx="748283" cy="521207"/>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86" name="Google Shape;86;p4"/>
          <p:cNvSpPr/>
          <p:nvPr/>
        </p:nvSpPr>
        <p:spPr>
          <a:xfrm>
            <a:off x="0" y="386334"/>
            <a:ext cx="12192000" cy="477520"/>
          </a:xfrm>
          <a:custGeom>
            <a:avLst/>
            <a:gdLst/>
            <a:ahLst/>
            <a:cxnLst/>
            <a:rect l="l" t="t" r="r" b="b"/>
            <a:pathLst>
              <a:path w="12192000" h="477519" extrusionOk="0">
                <a:moveTo>
                  <a:pt x="0" y="0"/>
                </a:moveTo>
                <a:lnTo>
                  <a:pt x="0" y="477012"/>
                </a:lnTo>
                <a:lnTo>
                  <a:pt x="12191999" y="477012"/>
                </a:lnTo>
                <a:lnTo>
                  <a:pt x="12191999" y="0"/>
                </a:lnTo>
                <a:lnTo>
                  <a:pt x="0" y="0"/>
                </a:lnTo>
              </a:path>
            </a:pathLst>
          </a:custGeom>
          <a:solidFill>
            <a:srgbClr val="BC2F2C"/>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87" name="Google Shape;87;p4"/>
          <p:cNvSpPr/>
          <p:nvPr/>
        </p:nvSpPr>
        <p:spPr>
          <a:xfrm>
            <a:off x="0" y="6629398"/>
            <a:ext cx="12191999" cy="228598"/>
          </a:xfrm>
          <a:prstGeom prst="rect">
            <a:avLst/>
          </a:prstGeom>
          <a:blipFill rotWithShape="1">
            <a:blip r:embed="rId4">
              <a:alphaModFix/>
            </a:blip>
            <a:stretch>
              <a:fillRect/>
            </a:stretch>
          </a:blip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88" name="Google Shape;88;p4"/>
          <p:cNvSpPr txBox="1">
            <a:spLocks noGrp="1"/>
          </p:cNvSpPr>
          <p:nvPr>
            <p:ph type="title"/>
          </p:nvPr>
        </p:nvSpPr>
        <p:spPr>
          <a:xfrm>
            <a:off x="191007" y="430182"/>
            <a:ext cx="11809984" cy="381634"/>
          </a:xfrm>
          <a:prstGeom prst="rect">
            <a:avLst/>
          </a:prstGeom>
          <a:noFill/>
          <a:ln>
            <a:noFill/>
          </a:ln>
        </p:spPr>
        <p:txBody>
          <a:bodyPr spcFirstLastPara="1" wrap="square" lIns="0" tIns="0" rIns="0" bIns="0" anchor="t" anchorCtr="0">
            <a:spAutoFit/>
          </a:bodyPr>
          <a:lstStyle/>
          <a:p>
            <a:pPr marL="12700" lvl="0" indent="0" algn="l" rtl="0">
              <a:lnSpc>
                <a:spcPct val="100000"/>
              </a:lnSpc>
              <a:spcBef>
                <a:spcPts val="0"/>
              </a:spcBef>
              <a:spcAft>
                <a:spcPts val="0"/>
              </a:spcAft>
              <a:buNone/>
            </a:pPr>
            <a:r>
              <a:rPr lang="en-US"/>
              <a:t>What is disability?</a:t>
            </a:r>
            <a:endParaRPr/>
          </a:p>
        </p:txBody>
      </p:sp>
      <p:sp>
        <p:nvSpPr>
          <p:cNvPr id="89" name="Google Shape;89;p4"/>
          <p:cNvSpPr/>
          <p:nvPr/>
        </p:nvSpPr>
        <p:spPr>
          <a:xfrm>
            <a:off x="10946892" y="102870"/>
            <a:ext cx="1062990" cy="1062989"/>
          </a:xfrm>
          <a:prstGeom prst="rect">
            <a:avLst/>
          </a:prstGeom>
          <a:blipFill rotWithShape="1">
            <a:blip r:embed="rId5">
              <a:alphaModFix/>
            </a:blip>
            <a:stretch>
              <a:fillRect/>
            </a:stretch>
          </a:blip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90" name="Google Shape;90;p4"/>
          <p:cNvSpPr txBox="1"/>
          <p:nvPr/>
        </p:nvSpPr>
        <p:spPr>
          <a:xfrm>
            <a:off x="622554" y="1532127"/>
            <a:ext cx="6270600" cy="3080100"/>
          </a:xfrm>
          <a:prstGeom prst="rect">
            <a:avLst/>
          </a:prstGeom>
          <a:noFill/>
          <a:ln>
            <a:noFill/>
          </a:ln>
        </p:spPr>
        <p:txBody>
          <a:bodyPr spcFirstLastPara="1" wrap="square" lIns="0" tIns="0" rIns="0" bIns="0" anchor="t" anchorCtr="0">
            <a:spAutoFit/>
          </a:bodyPr>
          <a:lstStyle/>
          <a:p>
            <a:pPr marL="12700" marR="789940" lvl="0" indent="0" algn="l" rtl="0">
              <a:lnSpc>
                <a:spcPct val="107916"/>
              </a:lnSpc>
              <a:spcBef>
                <a:spcPts val="0"/>
              </a:spcBef>
              <a:spcAft>
                <a:spcPts val="0"/>
              </a:spcAft>
              <a:buNone/>
            </a:pPr>
            <a:r>
              <a:rPr lang="en-US" sz="1900" b="1">
                <a:solidFill>
                  <a:schemeClr val="dk1"/>
                </a:solidFill>
                <a:latin typeface="Century Gothic"/>
                <a:ea typeface="Century Gothic"/>
                <a:cs typeface="Century Gothic"/>
                <a:sym typeface="Century Gothic"/>
              </a:rPr>
              <a:t>Disability as defined by the Americans with Disabilities Act (ADA) is either;</a:t>
            </a:r>
            <a:endParaRPr sz="1900">
              <a:solidFill>
                <a:schemeClr val="dk1"/>
              </a:solidFill>
              <a:latin typeface="Century Gothic"/>
              <a:ea typeface="Century Gothic"/>
              <a:cs typeface="Century Gothic"/>
              <a:sym typeface="Century Gothic"/>
            </a:endParaRPr>
          </a:p>
          <a:p>
            <a:pPr marL="0" marR="0" lvl="0" indent="0" algn="l" rtl="0">
              <a:lnSpc>
                <a:spcPct val="100000"/>
              </a:lnSpc>
              <a:spcBef>
                <a:spcPts val="56"/>
              </a:spcBef>
              <a:spcAft>
                <a:spcPts val="0"/>
              </a:spcAft>
              <a:buNone/>
            </a:pPr>
            <a:endParaRPr sz="1900">
              <a:solidFill>
                <a:schemeClr val="dk1"/>
              </a:solidFill>
              <a:latin typeface="Century Gothic"/>
              <a:ea typeface="Century Gothic"/>
              <a:cs typeface="Century Gothic"/>
              <a:sym typeface="Century Gothic"/>
            </a:endParaRPr>
          </a:p>
          <a:p>
            <a:pPr marL="298450" marR="5080" lvl="0" indent="-196850" algn="l" rtl="0">
              <a:lnSpc>
                <a:spcPct val="107916"/>
              </a:lnSpc>
              <a:spcBef>
                <a:spcPts val="0"/>
              </a:spcBef>
              <a:spcAft>
                <a:spcPts val="0"/>
              </a:spcAft>
              <a:buClr>
                <a:schemeClr val="dk1"/>
              </a:buClr>
              <a:buSzPts val="1900"/>
              <a:buFont typeface="Arial"/>
              <a:buChar char="•"/>
            </a:pPr>
            <a:r>
              <a:rPr lang="en-US" sz="1900">
                <a:solidFill>
                  <a:schemeClr val="dk1"/>
                </a:solidFill>
                <a:latin typeface="Century Gothic"/>
                <a:ea typeface="Century Gothic"/>
                <a:cs typeface="Century Gothic"/>
                <a:sym typeface="Century Gothic"/>
              </a:rPr>
              <a:t>Physical or mental impairment that substantially limits one or more major life activities; </a:t>
            </a:r>
            <a:r>
              <a:rPr lang="en-US" sz="1900" b="1">
                <a:solidFill>
                  <a:schemeClr val="dk1"/>
                </a:solidFill>
                <a:latin typeface="Century Gothic"/>
                <a:ea typeface="Century Gothic"/>
                <a:cs typeface="Century Gothic"/>
                <a:sym typeface="Century Gothic"/>
              </a:rPr>
              <a:t>or</a:t>
            </a:r>
            <a:endParaRPr sz="1900">
              <a:solidFill>
                <a:schemeClr val="dk1"/>
              </a:solidFill>
              <a:latin typeface="Century Gothic"/>
              <a:ea typeface="Century Gothic"/>
              <a:cs typeface="Century Gothic"/>
              <a:sym typeface="Century Gothic"/>
            </a:endParaRPr>
          </a:p>
          <a:p>
            <a:pPr marL="0" marR="0" lvl="0" indent="0" algn="l" rtl="0">
              <a:lnSpc>
                <a:spcPct val="100000"/>
              </a:lnSpc>
              <a:spcBef>
                <a:spcPts val="56"/>
              </a:spcBef>
              <a:spcAft>
                <a:spcPts val="0"/>
              </a:spcAft>
              <a:buClr>
                <a:schemeClr val="dk1"/>
              </a:buClr>
              <a:buSzPts val="3250"/>
              <a:buFont typeface="Arial"/>
              <a:buNone/>
            </a:pPr>
            <a:endParaRPr sz="1900">
              <a:solidFill>
                <a:schemeClr val="dk1"/>
              </a:solidFill>
              <a:latin typeface="Century Gothic"/>
              <a:ea typeface="Century Gothic"/>
              <a:cs typeface="Century Gothic"/>
              <a:sym typeface="Century Gothic"/>
            </a:endParaRPr>
          </a:p>
          <a:p>
            <a:pPr marL="298450" marR="368300" lvl="0" indent="-196850" algn="l" rtl="0">
              <a:lnSpc>
                <a:spcPct val="107916"/>
              </a:lnSpc>
              <a:spcBef>
                <a:spcPts val="0"/>
              </a:spcBef>
              <a:spcAft>
                <a:spcPts val="0"/>
              </a:spcAft>
              <a:buClr>
                <a:schemeClr val="dk1"/>
              </a:buClr>
              <a:buSzPts val="1900"/>
              <a:buFont typeface="Arial"/>
              <a:buChar char="•"/>
            </a:pPr>
            <a:r>
              <a:rPr lang="en-US" sz="1900">
                <a:solidFill>
                  <a:schemeClr val="dk1"/>
                </a:solidFill>
                <a:latin typeface="Century Gothic"/>
                <a:ea typeface="Century Gothic"/>
                <a:cs typeface="Century Gothic"/>
                <a:sym typeface="Century Gothic"/>
              </a:rPr>
              <a:t>Record of physical or mental impairment that substantially limits a major life activity; </a:t>
            </a:r>
            <a:r>
              <a:rPr lang="en-US" sz="1900" b="1">
                <a:solidFill>
                  <a:schemeClr val="dk1"/>
                </a:solidFill>
                <a:latin typeface="Century Gothic"/>
                <a:ea typeface="Century Gothic"/>
                <a:cs typeface="Century Gothic"/>
                <a:sym typeface="Century Gothic"/>
              </a:rPr>
              <a:t>or</a:t>
            </a:r>
            <a:endParaRPr sz="1900">
              <a:solidFill>
                <a:schemeClr val="dk1"/>
              </a:solidFill>
              <a:latin typeface="Century Gothic"/>
              <a:ea typeface="Century Gothic"/>
              <a:cs typeface="Century Gothic"/>
              <a:sym typeface="Century Gothic"/>
            </a:endParaRPr>
          </a:p>
          <a:p>
            <a:pPr marL="0" marR="0" lvl="0" indent="0" algn="l" rtl="0">
              <a:lnSpc>
                <a:spcPct val="100000"/>
              </a:lnSpc>
              <a:spcBef>
                <a:spcPts val="18"/>
              </a:spcBef>
              <a:spcAft>
                <a:spcPts val="0"/>
              </a:spcAft>
              <a:buClr>
                <a:schemeClr val="dk1"/>
              </a:buClr>
              <a:buSzPts val="3000"/>
              <a:buFont typeface="Arial"/>
              <a:buNone/>
            </a:pPr>
            <a:endParaRPr sz="1900">
              <a:solidFill>
                <a:schemeClr val="dk1"/>
              </a:solidFill>
              <a:latin typeface="Century Gothic"/>
              <a:ea typeface="Century Gothic"/>
              <a:cs typeface="Century Gothic"/>
              <a:sym typeface="Century Gothic"/>
            </a:endParaRPr>
          </a:p>
          <a:p>
            <a:pPr marL="298450" marR="0" lvl="0" indent="-196850" algn="l" rtl="0">
              <a:lnSpc>
                <a:spcPct val="100000"/>
              </a:lnSpc>
              <a:spcBef>
                <a:spcPts val="0"/>
              </a:spcBef>
              <a:spcAft>
                <a:spcPts val="0"/>
              </a:spcAft>
              <a:buClr>
                <a:schemeClr val="dk1"/>
              </a:buClr>
              <a:buSzPts val="1900"/>
              <a:buFont typeface="Century Gothic"/>
              <a:buChar char="•"/>
            </a:pPr>
            <a:r>
              <a:rPr lang="en-US" sz="1900">
                <a:solidFill>
                  <a:schemeClr val="dk1"/>
                </a:solidFill>
                <a:latin typeface="Century Gothic"/>
                <a:ea typeface="Century Gothic"/>
                <a:cs typeface="Century Gothic"/>
                <a:sym typeface="Century Gothic"/>
              </a:rPr>
              <a:t>Being regarded as having such an impairment.</a:t>
            </a:r>
            <a:endParaRPr sz="1900">
              <a:solidFill>
                <a:schemeClr val="dk1"/>
              </a:solidFill>
              <a:latin typeface="Century Gothic"/>
              <a:ea typeface="Century Gothic"/>
              <a:cs typeface="Century Gothic"/>
              <a:sym typeface="Century Gothic"/>
            </a:endParaRPr>
          </a:p>
        </p:txBody>
      </p:sp>
      <p:sp>
        <p:nvSpPr>
          <p:cNvPr id="91" name="Google Shape;91;p4"/>
          <p:cNvSpPr/>
          <p:nvPr/>
        </p:nvSpPr>
        <p:spPr>
          <a:xfrm>
            <a:off x="7306056" y="1479041"/>
            <a:ext cx="4463796" cy="4463796"/>
          </a:xfrm>
          <a:prstGeom prst="rect">
            <a:avLst/>
          </a:prstGeom>
          <a:blipFill rotWithShape="1">
            <a:blip r:embed="rId6">
              <a:alphaModFix/>
            </a:blip>
            <a:stretch>
              <a:fillRect/>
            </a:stretch>
          </a:blip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Shape 95"/>
        <p:cNvGrpSpPr/>
        <p:nvPr/>
      </p:nvGrpSpPr>
      <p:grpSpPr>
        <a:xfrm>
          <a:off x="0" y="0"/>
          <a:ext cx="0" cy="0"/>
          <a:chOff x="0" y="0"/>
          <a:chExt cx="0" cy="0"/>
        </a:xfrm>
      </p:grpSpPr>
      <p:sp>
        <p:nvSpPr>
          <p:cNvPr id="96" name="Google Shape;96;p5"/>
          <p:cNvSpPr/>
          <p:nvPr/>
        </p:nvSpPr>
        <p:spPr>
          <a:xfrm>
            <a:off x="0" y="386334"/>
            <a:ext cx="12192000" cy="477520"/>
          </a:xfrm>
          <a:custGeom>
            <a:avLst/>
            <a:gdLst/>
            <a:ahLst/>
            <a:cxnLst/>
            <a:rect l="l" t="t" r="r" b="b"/>
            <a:pathLst>
              <a:path w="12192000" h="477519" extrusionOk="0">
                <a:moveTo>
                  <a:pt x="0" y="0"/>
                </a:moveTo>
                <a:lnTo>
                  <a:pt x="0" y="477012"/>
                </a:lnTo>
                <a:lnTo>
                  <a:pt x="12191999" y="477012"/>
                </a:lnTo>
                <a:lnTo>
                  <a:pt x="12191999" y="0"/>
                </a:lnTo>
                <a:lnTo>
                  <a:pt x="0" y="0"/>
                </a:lnTo>
              </a:path>
            </a:pathLst>
          </a:custGeom>
          <a:solidFill>
            <a:srgbClr val="BC2F2C"/>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97" name="Google Shape;97;p5"/>
          <p:cNvSpPr/>
          <p:nvPr/>
        </p:nvSpPr>
        <p:spPr>
          <a:xfrm>
            <a:off x="10946892" y="102870"/>
            <a:ext cx="1062990" cy="1062989"/>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98" name="Google Shape;98;p5"/>
          <p:cNvSpPr txBox="1">
            <a:spLocks noGrp="1"/>
          </p:cNvSpPr>
          <p:nvPr>
            <p:ph type="title"/>
          </p:nvPr>
        </p:nvSpPr>
        <p:spPr>
          <a:xfrm>
            <a:off x="191007" y="430182"/>
            <a:ext cx="11809984" cy="381634"/>
          </a:xfrm>
          <a:prstGeom prst="rect">
            <a:avLst/>
          </a:prstGeom>
          <a:noFill/>
          <a:ln>
            <a:noFill/>
          </a:ln>
        </p:spPr>
        <p:txBody>
          <a:bodyPr spcFirstLastPara="1" wrap="square" lIns="0" tIns="0" rIns="0" bIns="0" anchor="t" anchorCtr="0">
            <a:spAutoFit/>
          </a:bodyPr>
          <a:lstStyle/>
          <a:p>
            <a:pPr marL="12700" lvl="0" indent="0" algn="l" rtl="0">
              <a:lnSpc>
                <a:spcPct val="100000"/>
              </a:lnSpc>
              <a:spcBef>
                <a:spcPts val="0"/>
              </a:spcBef>
              <a:spcAft>
                <a:spcPts val="0"/>
              </a:spcAft>
              <a:buNone/>
            </a:pPr>
            <a:r>
              <a:rPr lang="en-US"/>
              <a:t>ADA and Section 504 of the Rehabilitation Act</a:t>
            </a:r>
            <a:endParaRPr/>
          </a:p>
        </p:txBody>
      </p:sp>
      <p:sp>
        <p:nvSpPr>
          <p:cNvPr id="99" name="Google Shape;99;p5"/>
          <p:cNvSpPr/>
          <p:nvPr/>
        </p:nvSpPr>
        <p:spPr>
          <a:xfrm>
            <a:off x="0" y="6629398"/>
            <a:ext cx="12191999" cy="228598"/>
          </a:xfrm>
          <a:prstGeom prst="rect">
            <a:avLst/>
          </a:prstGeom>
          <a:blipFill rotWithShape="1">
            <a:blip r:embed="rId4">
              <a:alphaModFix/>
            </a:blip>
            <a:stretch>
              <a:fillRect/>
            </a:stretch>
          </a:blip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00" name="Google Shape;100;p5"/>
          <p:cNvSpPr txBox="1"/>
          <p:nvPr/>
        </p:nvSpPr>
        <p:spPr>
          <a:xfrm>
            <a:off x="410972" y="1200031"/>
            <a:ext cx="11577900" cy="4782000"/>
          </a:xfrm>
          <a:prstGeom prst="rect">
            <a:avLst/>
          </a:prstGeom>
          <a:noFill/>
          <a:ln>
            <a:noFill/>
          </a:ln>
        </p:spPr>
        <p:txBody>
          <a:bodyPr spcFirstLastPara="1" wrap="square" lIns="0" tIns="0" rIns="0" bIns="0" anchor="t" anchorCtr="0">
            <a:spAutoFit/>
          </a:bodyPr>
          <a:lstStyle/>
          <a:p>
            <a:pPr marL="12700" marR="5080" lvl="0" indent="0" algn="l" rtl="0">
              <a:lnSpc>
                <a:spcPct val="100000"/>
              </a:lnSpc>
              <a:spcBef>
                <a:spcPts val="0"/>
              </a:spcBef>
              <a:spcAft>
                <a:spcPts val="0"/>
              </a:spcAft>
              <a:buNone/>
            </a:pPr>
            <a:r>
              <a:rPr lang="en-US" sz="2200">
                <a:solidFill>
                  <a:schemeClr val="dk1"/>
                </a:solidFill>
                <a:latin typeface="Century Gothic"/>
                <a:ea typeface="Century Gothic"/>
                <a:cs typeface="Century Gothic"/>
                <a:sym typeface="Century Gothic"/>
              </a:rPr>
              <a:t>This law stipulates that health care providers must ensure full and equal access to their health care services and facilities. The Federal Civil Rights Law was passed to:</a:t>
            </a:r>
            <a:endParaRPr sz="2200">
              <a:solidFill>
                <a:schemeClr val="dk1"/>
              </a:solidFill>
              <a:latin typeface="Century Gothic"/>
              <a:ea typeface="Century Gothic"/>
              <a:cs typeface="Century Gothic"/>
              <a:sym typeface="Century Gothic"/>
            </a:endParaRPr>
          </a:p>
          <a:p>
            <a:pPr marL="0" marR="5080" lvl="0" indent="0" algn="l" rtl="0">
              <a:lnSpc>
                <a:spcPct val="100000"/>
              </a:lnSpc>
              <a:spcBef>
                <a:spcPts val="1000"/>
              </a:spcBef>
              <a:spcAft>
                <a:spcPts val="0"/>
              </a:spcAft>
              <a:buNone/>
            </a:pPr>
            <a:endParaRPr sz="500">
              <a:solidFill>
                <a:schemeClr val="dk1"/>
              </a:solidFill>
              <a:latin typeface="Century Gothic"/>
              <a:ea typeface="Century Gothic"/>
              <a:cs typeface="Century Gothic"/>
              <a:sym typeface="Century Gothic"/>
            </a:endParaRPr>
          </a:p>
          <a:p>
            <a:pPr marL="241300" marR="0" lvl="0" indent="-215900" algn="l" rtl="0">
              <a:lnSpc>
                <a:spcPct val="100000"/>
              </a:lnSpc>
              <a:spcBef>
                <a:spcPts val="1000"/>
              </a:spcBef>
              <a:spcAft>
                <a:spcPts val="0"/>
              </a:spcAft>
              <a:buClr>
                <a:schemeClr val="dk1"/>
              </a:buClr>
              <a:buSzPts val="2200"/>
              <a:buFont typeface="Arial"/>
              <a:buChar char="•"/>
            </a:pPr>
            <a:r>
              <a:rPr lang="en-US" sz="2200">
                <a:solidFill>
                  <a:schemeClr val="dk1"/>
                </a:solidFill>
                <a:latin typeface="Century Gothic"/>
                <a:ea typeface="Century Gothic"/>
                <a:cs typeface="Century Gothic"/>
                <a:sym typeface="Century Gothic"/>
              </a:rPr>
              <a:t>Protects person with disabilities, similar to the protection on the basis of race,</a:t>
            </a:r>
            <a:endParaRPr sz="2200">
              <a:solidFill>
                <a:schemeClr val="dk1"/>
              </a:solidFill>
              <a:latin typeface="Century Gothic"/>
              <a:ea typeface="Century Gothic"/>
              <a:cs typeface="Century Gothic"/>
              <a:sym typeface="Century Gothic"/>
            </a:endParaRPr>
          </a:p>
          <a:p>
            <a:pPr marL="241300" marR="0" lvl="0" indent="0" algn="l" rtl="0">
              <a:lnSpc>
                <a:spcPct val="100000"/>
              </a:lnSpc>
              <a:spcBef>
                <a:spcPts val="0"/>
              </a:spcBef>
              <a:spcAft>
                <a:spcPts val="0"/>
              </a:spcAft>
              <a:buNone/>
            </a:pPr>
            <a:r>
              <a:rPr lang="en-US" sz="2200">
                <a:solidFill>
                  <a:schemeClr val="dk1"/>
                </a:solidFill>
                <a:latin typeface="Century Gothic"/>
                <a:ea typeface="Century Gothic"/>
                <a:cs typeface="Century Gothic"/>
                <a:sym typeface="Century Gothic"/>
              </a:rPr>
              <a:t>color, sex, national origin, age and religion</a:t>
            </a:r>
            <a:endParaRPr sz="2200">
              <a:solidFill>
                <a:schemeClr val="dk1"/>
              </a:solidFill>
              <a:latin typeface="Century Gothic"/>
              <a:ea typeface="Century Gothic"/>
              <a:cs typeface="Century Gothic"/>
              <a:sym typeface="Century Gothic"/>
            </a:endParaRPr>
          </a:p>
          <a:p>
            <a:pPr marL="241300" marR="1202055" lvl="0" indent="-215900" algn="l" rtl="0">
              <a:lnSpc>
                <a:spcPct val="100000"/>
              </a:lnSpc>
              <a:spcBef>
                <a:spcPts val="1000"/>
              </a:spcBef>
              <a:spcAft>
                <a:spcPts val="0"/>
              </a:spcAft>
              <a:buClr>
                <a:schemeClr val="dk1"/>
              </a:buClr>
              <a:buSzPts val="2200"/>
              <a:buFont typeface="Arial"/>
              <a:buChar char="•"/>
            </a:pPr>
            <a:r>
              <a:rPr lang="en-US" sz="2200">
                <a:solidFill>
                  <a:schemeClr val="dk1"/>
                </a:solidFill>
                <a:latin typeface="Century Gothic"/>
                <a:ea typeface="Century Gothic"/>
                <a:cs typeface="Century Gothic"/>
                <a:sym typeface="Century Gothic"/>
              </a:rPr>
              <a:t>Ensure access to health care programs and services with reasonable accommodation and providing effective communication.</a:t>
            </a:r>
            <a:endParaRPr sz="2200">
              <a:solidFill>
                <a:schemeClr val="dk1"/>
              </a:solidFill>
              <a:latin typeface="Century Gothic"/>
              <a:ea typeface="Century Gothic"/>
              <a:cs typeface="Century Gothic"/>
              <a:sym typeface="Century Gothic"/>
            </a:endParaRPr>
          </a:p>
          <a:p>
            <a:pPr marL="241300" marR="66675" lvl="0" indent="-215900" algn="l" rtl="0">
              <a:lnSpc>
                <a:spcPct val="100000"/>
              </a:lnSpc>
              <a:spcBef>
                <a:spcPts val="1000"/>
              </a:spcBef>
              <a:spcAft>
                <a:spcPts val="0"/>
              </a:spcAft>
              <a:buClr>
                <a:schemeClr val="dk1"/>
              </a:buClr>
              <a:buSzPts val="2200"/>
              <a:buFont typeface="Arial"/>
              <a:buChar char="•"/>
            </a:pPr>
            <a:r>
              <a:rPr lang="en-US" sz="2200">
                <a:solidFill>
                  <a:schemeClr val="dk1"/>
                </a:solidFill>
                <a:latin typeface="Century Gothic"/>
                <a:ea typeface="Century Gothic"/>
                <a:cs typeface="Century Gothic"/>
                <a:sym typeface="Century Gothic"/>
              </a:rPr>
              <a:t>Health care facilities must ensure that their facilities are accessible to people with disabilities. When possible medical equipment should be accessible.</a:t>
            </a:r>
            <a:endParaRPr sz="2200">
              <a:solidFill>
                <a:schemeClr val="dk1"/>
              </a:solidFill>
              <a:latin typeface="Century Gothic"/>
              <a:ea typeface="Century Gothic"/>
              <a:cs typeface="Century Gothic"/>
              <a:sym typeface="Century Gothic"/>
            </a:endParaRPr>
          </a:p>
          <a:p>
            <a:pPr marL="241300" marR="178435" lvl="0" indent="-215900" algn="l" rtl="0">
              <a:lnSpc>
                <a:spcPct val="100000"/>
              </a:lnSpc>
              <a:spcBef>
                <a:spcPts val="1000"/>
              </a:spcBef>
              <a:spcAft>
                <a:spcPts val="1000"/>
              </a:spcAft>
              <a:buClr>
                <a:schemeClr val="dk1"/>
              </a:buClr>
              <a:buSzPts val="2200"/>
              <a:buFont typeface="Arial"/>
              <a:buChar char="•"/>
            </a:pPr>
            <a:r>
              <a:rPr lang="en-US" sz="2200">
                <a:solidFill>
                  <a:schemeClr val="dk1"/>
                </a:solidFill>
                <a:latin typeface="Century Gothic"/>
                <a:ea typeface="Century Gothic"/>
                <a:cs typeface="Century Gothic"/>
                <a:sym typeface="Century Gothic"/>
              </a:rPr>
              <a:t>Examples: accessible examination tables, accessible imaging machines, accessible scales, and patient lifts. Health care providers must have an accessible facility that meets the 2010 ADA Standards for Accessible Design and have accessible exam/ treatment/procedure rooms available.</a:t>
            </a:r>
            <a:endParaRPr sz="2200">
              <a:solidFill>
                <a:schemeClr val="dk1"/>
              </a:solidFill>
              <a:latin typeface="Century Gothic"/>
              <a:ea typeface="Century Gothic"/>
              <a:cs typeface="Century Gothic"/>
              <a:sym typeface="Century Gothic"/>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Shape 104"/>
        <p:cNvGrpSpPr/>
        <p:nvPr/>
      </p:nvGrpSpPr>
      <p:grpSpPr>
        <a:xfrm>
          <a:off x="0" y="0"/>
          <a:ext cx="0" cy="0"/>
          <a:chOff x="0" y="0"/>
          <a:chExt cx="0" cy="0"/>
        </a:xfrm>
      </p:grpSpPr>
      <p:sp>
        <p:nvSpPr>
          <p:cNvPr id="105" name="Google Shape;105;p6"/>
          <p:cNvSpPr/>
          <p:nvPr/>
        </p:nvSpPr>
        <p:spPr>
          <a:xfrm>
            <a:off x="0" y="6468616"/>
            <a:ext cx="12191999" cy="389380"/>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06" name="Google Shape;106;p6"/>
          <p:cNvSpPr txBox="1"/>
          <p:nvPr/>
        </p:nvSpPr>
        <p:spPr>
          <a:xfrm>
            <a:off x="259400" y="1069000"/>
            <a:ext cx="11701500" cy="5051100"/>
          </a:xfrm>
          <a:prstGeom prst="rect">
            <a:avLst/>
          </a:prstGeom>
          <a:noFill/>
          <a:ln>
            <a:noFill/>
          </a:ln>
        </p:spPr>
        <p:txBody>
          <a:bodyPr spcFirstLastPara="1" wrap="square" lIns="0" tIns="0" rIns="0" bIns="0" anchor="t" anchorCtr="0">
            <a:spAutoFit/>
          </a:bodyPr>
          <a:lstStyle/>
          <a:p>
            <a:pPr marL="12700" marR="0" lvl="0" indent="0" algn="l" rtl="0">
              <a:lnSpc>
                <a:spcPct val="100000"/>
              </a:lnSpc>
              <a:spcBef>
                <a:spcPts val="0"/>
              </a:spcBef>
              <a:spcAft>
                <a:spcPts val="0"/>
              </a:spcAft>
              <a:buNone/>
            </a:pPr>
            <a:r>
              <a:rPr lang="en-US" sz="2400" b="1">
                <a:solidFill>
                  <a:srgbClr val="005DB8"/>
                </a:solidFill>
                <a:latin typeface="Century Gothic"/>
                <a:ea typeface="Century Gothic"/>
                <a:cs typeface="Century Gothic"/>
                <a:sym typeface="Century Gothic"/>
              </a:rPr>
              <a:t>Did you know?</a:t>
            </a:r>
            <a:endParaRPr sz="2400">
              <a:solidFill>
                <a:schemeClr val="dk1"/>
              </a:solidFill>
              <a:latin typeface="Century Gothic"/>
              <a:ea typeface="Century Gothic"/>
              <a:cs typeface="Century Gothic"/>
              <a:sym typeface="Century Gothic"/>
            </a:endParaRPr>
          </a:p>
          <a:p>
            <a:pPr marL="12700" marR="394970" lvl="0" indent="0" algn="l" rtl="0">
              <a:lnSpc>
                <a:spcPct val="100000"/>
              </a:lnSpc>
              <a:spcBef>
                <a:spcPts val="5"/>
              </a:spcBef>
              <a:spcAft>
                <a:spcPts val="0"/>
              </a:spcAft>
              <a:buNone/>
            </a:pPr>
            <a:r>
              <a:rPr lang="en-US" sz="1800">
                <a:solidFill>
                  <a:schemeClr val="dk1"/>
                </a:solidFill>
                <a:latin typeface="Century Gothic"/>
                <a:ea typeface="Century Gothic"/>
                <a:cs typeface="Century Gothic"/>
                <a:sym typeface="Century Gothic"/>
              </a:rPr>
              <a:t>About 1 in 4 people in the United States have a disability. Studies have shown that people with disabilities are less likely to get preventive health care services they need to stay healthy.</a:t>
            </a:r>
            <a:endParaRPr sz="1800">
              <a:solidFill>
                <a:schemeClr val="dk1"/>
              </a:solidFill>
              <a:latin typeface="Century Gothic"/>
              <a:ea typeface="Century Gothic"/>
              <a:cs typeface="Century Gothic"/>
              <a:sym typeface="Century Gothic"/>
            </a:endParaRPr>
          </a:p>
          <a:p>
            <a:pPr marL="12700" marR="198755" lvl="0" indent="0" algn="l" rtl="0">
              <a:lnSpc>
                <a:spcPct val="100000"/>
              </a:lnSpc>
              <a:spcBef>
                <a:spcPts val="0"/>
              </a:spcBef>
              <a:spcAft>
                <a:spcPts val="0"/>
              </a:spcAft>
              <a:buNone/>
            </a:pPr>
            <a:r>
              <a:rPr lang="en-US" sz="1800">
                <a:solidFill>
                  <a:schemeClr val="dk1"/>
                </a:solidFill>
                <a:latin typeface="Century Gothic"/>
                <a:ea typeface="Century Gothic"/>
                <a:cs typeface="Century Gothic"/>
                <a:sym typeface="Century Gothic"/>
              </a:rPr>
              <a:t>The lack of physical accessibility adversely affects quality of care, leading to delayed and incomplete care, missed diagnoses, exacerbation of the development of secondary conditions. Studies have shown that adults with a disability are obese, smoke, have a heart disease and diabetes:</a:t>
            </a:r>
            <a:endParaRPr sz="1800">
              <a:solidFill>
                <a:schemeClr val="dk1"/>
              </a:solidFill>
              <a:latin typeface="Century Gothic"/>
              <a:ea typeface="Century Gothic"/>
              <a:cs typeface="Century Gothic"/>
              <a:sym typeface="Century Gothic"/>
            </a:endParaRPr>
          </a:p>
          <a:p>
            <a:pPr marL="298450" marR="500380" lvl="0" indent="-285750" algn="l" rtl="0">
              <a:lnSpc>
                <a:spcPct val="100000"/>
              </a:lnSpc>
              <a:spcBef>
                <a:spcPts val="1000"/>
              </a:spcBef>
              <a:spcAft>
                <a:spcPts val="0"/>
              </a:spcAft>
              <a:buClr>
                <a:schemeClr val="dk1"/>
              </a:buClr>
              <a:buSzPts val="1800"/>
              <a:buFont typeface="Arial"/>
              <a:buChar char="•"/>
            </a:pPr>
            <a:r>
              <a:rPr lang="en-US" sz="1800">
                <a:solidFill>
                  <a:schemeClr val="dk1"/>
                </a:solidFill>
                <a:latin typeface="Century Gothic"/>
                <a:ea typeface="Century Gothic"/>
                <a:cs typeface="Century Gothic"/>
                <a:sym typeface="Century Gothic"/>
              </a:rPr>
              <a:t>38.2 percent of adults with disability are obese as compared to 26.2 precent adults without disability are obese.</a:t>
            </a:r>
            <a:endParaRPr sz="1800">
              <a:solidFill>
                <a:schemeClr val="dk1"/>
              </a:solidFill>
              <a:latin typeface="Century Gothic"/>
              <a:ea typeface="Century Gothic"/>
              <a:cs typeface="Century Gothic"/>
              <a:sym typeface="Century Gothic"/>
            </a:endParaRPr>
          </a:p>
          <a:p>
            <a:pPr marL="298450" marR="628015" lvl="0" indent="-285750" algn="l" rtl="0">
              <a:lnSpc>
                <a:spcPct val="100000"/>
              </a:lnSpc>
              <a:spcBef>
                <a:spcPts val="1000"/>
              </a:spcBef>
              <a:spcAft>
                <a:spcPts val="0"/>
              </a:spcAft>
              <a:buClr>
                <a:schemeClr val="dk1"/>
              </a:buClr>
              <a:buSzPts val="1800"/>
              <a:buFont typeface="Arial"/>
              <a:buChar char="•"/>
            </a:pPr>
            <a:r>
              <a:rPr lang="en-US" sz="1800">
                <a:solidFill>
                  <a:schemeClr val="dk1"/>
                </a:solidFill>
                <a:latin typeface="Century Gothic"/>
                <a:ea typeface="Century Gothic"/>
                <a:cs typeface="Century Gothic"/>
                <a:sym typeface="Century Gothic"/>
              </a:rPr>
              <a:t>28.2 percent of adults with disability smoke while 13.4 percent of adults without a disability smoke.</a:t>
            </a:r>
            <a:endParaRPr sz="1800">
              <a:solidFill>
                <a:schemeClr val="dk1"/>
              </a:solidFill>
              <a:latin typeface="Century Gothic"/>
              <a:ea typeface="Century Gothic"/>
              <a:cs typeface="Century Gothic"/>
              <a:sym typeface="Century Gothic"/>
            </a:endParaRPr>
          </a:p>
          <a:p>
            <a:pPr marL="298450" marR="572770" lvl="0" indent="-285750" algn="l" rtl="0">
              <a:lnSpc>
                <a:spcPct val="100000"/>
              </a:lnSpc>
              <a:spcBef>
                <a:spcPts val="1000"/>
              </a:spcBef>
              <a:spcAft>
                <a:spcPts val="0"/>
              </a:spcAft>
              <a:buClr>
                <a:schemeClr val="dk1"/>
              </a:buClr>
              <a:buSzPts val="1800"/>
              <a:buFont typeface="Arial"/>
              <a:buChar char="•"/>
            </a:pPr>
            <a:r>
              <a:rPr lang="en-US" sz="1800">
                <a:solidFill>
                  <a:schemeClr val="dk1"/>
                </a:solidFill>
                <a:latin typeface="Century Gothic"/>
                <a:ea typeface="Century Gothic"/>
                <a:cs typeface="Century Gothic"/>
                <a:sym typeface="Century Gothic"/>
              </a:rPr>
              <a:t>11.5 percent of adults with disability have heart disease while 3.8 percent of adults without disability have heart disease.</a:t>
            </a:r>
            <a:endParaRPr sz="1800">
              <a:solidFill>
                <a:schemeClr val="dk1"/>
              </a:solidFill>
              <a:latin typeface="Century Gothic"/>
              <a:ea typeface="Century Gothic"/>
              <a:cs typeface="Century Gothic"/>
              <a:sym typeface="Century Gothic"/>
            </a:endParaRPr>
          </a:p>
          <a:p>
            <a:pPr marL="298450" marR="5080" lvl="0" indent="-285750" algn="l" rtl="0">
              <a:lnSpc>
                <a:spcPct val="100000"/>
              </a:lnSpc>
              <a:spcBef>
                <a:spcPts val="1000"/>
              </a:spcBef>
              <a:spcAft>
                <a:spcPts val="0"/>
              </a:spcAft>
              <a:buClr>
                <a:schemeClr val="dk1"/>
              </a:buClr>
              <a:buSzPts val="1800"/>
              <a:buFont typeface="Arial"/>
              <a:buChar char="•"/>
            </a:pPr>
            <a:r>
              <a:rPr lang="en-US" sz="1800">
                <a:solidFill>
                  <a:schemeClr val="dk1"/>
                </a:solidFill>
                <a:latin typeface="Century Gothic"/>
                <a:ea typeface="Century Gothic"/>
                <a:cs typeface="Century Gothic"/>
                <a:sym typeface="Century Gothic"/>
              </a:rPr>
              <a:t>16.3 percent of adults with a disability have diabetes while 7.2 percent of adults with a disability have diabetes.</a:t>
            </a:r>
            <a:endParaRPr sz="1800">
              <a:solidFill>
                <a:schemeClr val="dk1"/>
              </a:solidFill>
              <a:latin typeface="Century Gothic"/>
              <a:ea typeface="Century Gothic"/>
              <a:cs typeface="Century Gothic"/>
              <a:sym typeface="Century Gothic"/>
            </a:endParaRPr>
          </a:p>
          <a:p>
            <a:pPr marL="0" marR="0" lvl="0" indent="0" algn="l" rtl="0">
              <a:lnSpc>
                <a:spcPct val="100000"/>
              </a:lnSpc>
              <a:spcBef>
                <a:spcPts val="34"/>
              </a:spcBef>
              <a:spcAft>
                <a:spcPts val="0"/>
              </a:spcAft>
              <a:buNone/>
            </a:pPr>
            <a:endParaRPr sz="1850">
              <a:solidFill>
                <a:schemeClr val="dk1"/>
              </a:solidFill>
              <a:latin typeface="Times New Roman"/>
              <a:ea typeface="Times New Roman"/>
              <a:cs typeface="Times New Roman"/>
              <a:sym typeface="Times New Roman"/>
            </a:endParaRPr>
          </a:p>
          <a:p>
            <a:pPr marL="12700" marR="403225" lvl="0" indent="0" algn="l" rtl="0">
              <a:lnSpc>
                <a:spcPct val="100000"/>
              </a:lnSpc>
              <a:spcBef>
                <a:spcPts val="0"/>
              </a:spcBef>
              <a:spcAft>
                <a:spcPts val="0"/>
              </a:spcAft>
              <a:buNone/>
            </a:pPr>
            <a:r>
              <a:rPr lang="en-US" sz="1800">
                <a:solidFill>
                  <a:schemeClr val="dk1"/>
                </a:solidFill>
                <a:latin typeface="Century Gothic"/>
                <a:ea typeface="Century Gothic"/>
                <a:cs typeface="Century Gothic"/>
                <a:sym typeface="Century Gothic"/>
              </a:rPr>
              <a:t>Disability is part of human experience, but sometimes people use words or phrases that are insensitive and do not promote understanding, dignity, and respect for people with disabilities.</a:t>
            </a:r>
            <a:endParaRPr sz="1800">
              <a:solidFill>
                <a:schemeClr val="dk1"/>
              </a:solidFill>
              <a:latin typeface="Century Gothic"/>
              <a:ea typeface="Century Gothic"/>
              <a:cs typeface="Century Gothic"/>
              <a:sym typeface="Century Gothic"/>
            </a:endParaRPr>
          </a:p>
        </p:txBody>
      </p:sp>
      <p:sp>
        <p:nvSpPr>
          <p:cNvPr id="107" name="Google Shape;107;p6"/>
          <p:cNvSpPr/>
          <p:nvPr/>
        </p:nvSpPr>
        <p:spPr>
          <a:xfrm>
            <a:off x="0" y="386334"/>
            <a:ext cx="12192000" cy="477520"/>
          </a:xfrm>
          <a:custGeom>
            <a:avLst/>
            <a:gdLst/>
            <a:ahLst/>
            <a:cxnLst/>
            <a:rect l="l" t="t" r="r" b="b"/>
            <a:pathLst>
              <a:path w="12192000" h="477519" extrusionOk="0">
                <a:moveTo>
                  <a:pt x="0" y="0"/>
                </a:moveTo>
                <a:lnTo>
                  <a:pt x="0" y="477012"/>
                </a:lnTo>
                <a:lnTo>
                  <a:pt x="12191999" y="477012"/>
                </a:lnTo>
                <a:lnTo>
                  <a:pt x="12191999" y="0"/>
                </a:lnTo>
                <a:lnTo>
                  <a:pt x="0" y="0"/>
                </a:lnTo>
              </a:path>
            </a:pathLst>
          </a:custGeom>
          <a:solidFill>
            <a:srgbClr val="BC2F2C"/>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08" name="Google Shape;108;p6"/>
          <p:cNvSpPr/>
          <p:nvPr/>
        </p:nvSpPr>
        <p:spPr>
          <a:xfrm>
            <a:off x="10946892" y="102870"/>
            <a:ext cx="1062990" cy="1062989"/>
          </a:xfrm>
          <a:prstGeom prst="rect">
            <a:avLst/>
          </a:prstGeom>
          <a:blipFill rotWithShape="1">
            <a:blip r:embed="rId4">
              <a:alphaModFix/>
            </a:blip>
            <a:stretch>
              <a:fillRect/>
            </a:stretch>
          </a:blip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09" name="Google Shape;109;p6"/>
          <p:cNvSpPr txBox="1">
            <a:spLocks noGrp="1"/>
          </p:cNvSpPr>
          <p:nvPr>
            <p:ph type="title"/>
          </p:nvPr>
        </p:nvSpPr>
        <p:spPr>
          <a:xfrm>
            <a:off x="191007" y="430182"/>
            <a:ext cx="11809984" cy="381634"/>
          </a:xfrm>
          <a:prstGeom prst="rect">
            <a:avLst/>
          </a:prstGeom>
          <a:noFill/>
          <a:ln>
            <a:noFill/>
          </a:ln>
        </p:spPr>
        <p:txBody>
          <a:bodyPr spcFirstLastPara="1" wrap="square" lIns="0" tIns="0" rIns="0" bIns="0" anchor="t" anchorCtr="0">
            <a:spAutoFit/>
          </a:bodyPr>
          <a:lstStyle/>
          <a:p>
            <a:pPr marL="12700" lvl="0" indent="0" algn="l" rtl="0">
              <a:lnSpc>
                <a:spcPct val="100000"/>
              </a:lnSpc>
              <a:spcBef>
                <a:spcPts val="0"/>
              </a:spcBef>
              <a:spcAft>
                <a:spcPts val="0"/>
              </a:spcAft>
              <a:buNone/>
            </a:pPr>
            <a:r>
              <a:rPr lang="en-US"/>
              <a:t>Disability and Health Care Access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Shape 113"/>
        <p:cNvGrpSpPr/>
        <p:nvPr/>
      </p:nvGrpSpPr>
      <p:grpSpPr>
        <a:xfrm>
          <a:off x="0" y="0"/>
          <a:ext cx="0" cy="0"/>
          <a:chOff x="0" y="0"/>
          <a:chExt cx="0" cy="0"/>
        </a:xfrm>
      </p:grpSpPr>
      <p:sp>
        <p:nvSpPr>
          <p:cNvPr id="114" name="Google Shape;114;p7"/>
          <p:cNvSpPr/>
          <p:nvPr/>
        </p:nvSpPr>
        <p:spPr>
          <a:xfrm>
            <a:off x="0" y="386334"/>
            <a:ext cx="12192000" cy="477520"/>
          </a:xfrm>
          <a:custGeom>
            <a:avLst/>
            <a:gdLst/>
            <a:ahLst/>
            <a:cxnLst/>
            <a:rect l="l" t="t" r="r" b="b"/>
            <a:pathLst>
              <a:path w="12192000" h="477519" extrusionOk="0">
                <a:moveTo>
                  <a:pt x="0" y="0"/>
                </a:moveTo>
                <a:lnTo>
                  <a:pt x="0" y="477012"/>
                </a:lnTo>
                <a:lnTo>
                  <a:pt x="12191999" y="477012"/>
                </a:lnTo>
                <a:lnTo>
                  <a:pt x="12191999" y="0"/>
                </a:lnTo>
                <a:lnTo>
                  <a:pt x="0" y="0"/>
                </a:lnTo>
              </a:path>
            </a:pathLst>
          </a:custGeom>
          <a:solidFill>
            <a:srgbClr val="BC2F2C"/>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15" name="Google Shape;115;p7"/>
          <p:cNvSpPr/>
          <p:nvPr/>
        </p:nvSpPr>
        <p:spPr>
          <a:xfrm>
            <a:off x="10946892" y="102870"/>
            <a:ext cx="1062990" cy="1062989"/>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16" name="Google Shape;116;p7"/>
          <p:cNvSpPr/>
          <p:nvPr/>
        </p:nvSpPr>
        <p:spPr>
          <a:xfrm>
            <a:off x="0" y="6629398"/>
            <a:ext cx="12191999" cy="228598"/>
          </a:xfrm>
          <a:prstGeom prst="rect">
            <a:avLst/>
          </a:prstGeom>
          <a:blipFill rotWithShape="1">
            <a:blip r:embed="rId4">
              <a:alphaModFix/>
            </a:blip>
            <a:stretch>
              <a:fillRect/>
            </a:stretch>
          </a:blip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17" name="Google Shape;117;p7"/>
          <p:cNvSpPr txBox="1">
            <a:spLocks noGrp="1"/>
          </p:cNvSpPr>
          <p:nvPr>
            <p:ph type="title"/>
          </p:nvPr>
        </p:nvSpPr>
        <p:spPr>
          <a:xfrm>
            <a:off x="191007" y="430182"/>
            <a:ext cx="11809984" cy="381634"/>
          </a:xfrm>
          <a:prstGeom prst="rect">
            <a:avLst/>
          </a:prstGeom>
          <a:noFill/>
          <a:ln>
            <a:noFill/>
          </a:ln>
        </p:spPr>
        <p:txBody>
          <a:bodyPr spcFirstLastPara="1" wrap="square" lIns="0" tIns="0" rIns="0" bIns="0" anchor="t" anchorCtr="0">
            <a:spAutoFit/>
          </a:bodyPr>
          <a:lstStyle/>
          <a:p>
            <a:pPr marL="12700" lvl="0" indent="0" algn="l" rtl="0">
              <a:lnSpc>
                <a:spcPct val="100000"/>
              </a:lnSpc>
              <a:spcBef>
                <a:spcPts val="0"/>
              </a:spcBef>
              <a:spcAft>
                <a:spcPts val="0"/>
              </a:spcAft>
              <a:buNone/>
            </a:pPr>
            <a:r>
              <a:rPr lang="en-US"/>
              <a:t>SPDs what do they need?</a:t>
            </a:r>
            <a:endParaRPr/>
          </a:p>
        </p:txBody>
      </p:sp>
      <p:sp>
        <p:nvSpPr>
          <p:cNvPr id="118" name="Google Shape;118;p7"/>
          <p:cNvSpPr txBox="1"/>
          <p:nvPr/>
        </p:nvSpPr>
        <p:spPr>
          <a:xfrm>
            <a:off x="248158" y="1777881"/>
            <a:ext cx="6151245" cy="3092450"/>
          </a:xfrm>
          <a:prstGeom prst="rect">
            <a:avLst/>
          </a:prstGeom>
          <a:noFill/>
          <a:ln>
            <a:noFill/>
          </a:ln>
        </p:spPr>
        <p:txBody>
          <a:bodyPr spcFirstLastPara="1" wrap="square" lIns="0" tIns="0" rIns="0" bIns="0" anchor="t" anchorCtr="0">
            <a:spAutoFit/>
          </a:bodyPr>
          <a:lstStyle/>
          <a:p>
            <a:pPr marL="241300" marR="0" lvl="0" indent="-228600" algn="l" rtl="0">
              <a:lnSpc>
                <a:spcPct val="100000"/>
              </a:lnSpc>
              <a:spcBef>
                <a:spcPts val="0"/>
              </a:spcBef>
              <a:spcAft>
                <a:spcPts val="0"/>
              </a:spcAft>
              <a:buClr>
                <a:srgbClr val="3A3838"/>
              </a:buClr>
              <a:buSzPts val="2400"/>
              <a:buFont typeface="Arial"/>
              <a:buChar char="•"/>
            </a:pPr>
            <a:r>
              <a:rPr lang="en-US" sz="2400">
                <a:solidFill>
                  <a:srgbClr val="3A3838"/>
                </a:solidFill>
                <a:latin typeface="Century Gothic"/>
                <a:ea typeface="Century Gothic"/>
                <a:cs typeface="Century Gothic"/>
                <a:sym typeface="Century Gothic"/>
              </a:rPr>
              <a:t>Access to, inside and within the building</a:t>
            </a:r>
            <a:endParaRPr sz="2400">
              <a:solidFill>
                <a:schemeClr val="dk1"/>
              </a:solidFill>
              <a:latin typeface="Century Gothic"/>
              <a:ea typeface="Century Gothic"/>
              <a:cs typeface="Century Gothic"/>
              <a:sym typeface="Century Gothic"/>
            </a:endParaRPr>
          </a:p>
          <a:p>
            <a:pPr marL="0" marR="0" lvl="0" indent="0" algn="l" rtl="0">
              <a:lnSpc>
                <a:spcPct val="100000"/>
              </a:lnSpc>
              <a:spcBef>
                <a:spcPts val="54"/>
              </a:spcBef>
              <a:spcAft>
                <a:spcPts val="0"/>
              </a:spcAft>
              <a:buClr>
                <a:srgbClr val="3A3838"/>
              </a:buClr>
              <a:buSzPts val="3000"/>
              <a:buFont typeface="Arial"/>
              <a:buNone/>
            </a:pPr>
            <a:endParaRPr sz="3000">
              <a:solidFill>
                <a:schemeClr val="dk1"/>
              </a:solidFill>
              <a:latin typeface="Times New Roman"/>
              <a:ea typeface="Times New Roman"/>
              <a:cs typeface="Times New Roman"/>
              <a:sym typeface="Times New Roman"/>
            </a:endParaRPr>
          </a:p>
          <a:p>
            <a:pPr marL="241300" marR="0" lvl="0" indent="-228600" algn="l" rtl="0">
              <a:lnSpc>
                <a:spcPct val="100000"/>
              </a:lnSpc>
              <a:spcBef>
                <a:spcPts val="0"/>
              </a:spcBef>
              <a:spcAft>
                <a:spcPts val="0"/>
              </a:spcAft>
              <a:buClr>
                <a:srgbClr val="3A3838"/>
              </a:buClr>
              <a:buSzPts val="2400"/>
              <a:buFont typeface="Arial"/>
              <a:buChar char="•"/>
            </a:pPr>
            <a:r>
              <a:rPr lang="en-US" sz="2400">
                <a:solidFill>
                  <a:srgbClr val="3A3838"/>
                </a:solidFill>
                <a:latin typeface="Century Gothic"/>
                <a:ea typeface="Century Gothic"/>
                <a:cs typeface="Century Gothic"/>
                <a:sym typeface="Century Gothic"/>
              </a:rPr>
              <a:t>Height adjustable exam tables</a:t>
            </a:r>
            <a:endParaRPr sz="2400">
              <a:solidFill>
                <a:schemeClr val="dk1"/>
              </a:solidFill>
              <a:latin typeface="Century Gothic"/>
              <a:ea typeface="Century Gothic"/>
              <a:cs typeface="Century Gothic"/>
              <a:sym typeface="Century Gothic"/>
            </a:endParaRPr>
          </a:p>
          <a:p>
            <a:pPr marL="0" marR="0" lvl="0" indent="0" algn="l" rtl="0">
              <a:lnSpc>
                <a:spcPct val="100000"/>
              </a:lnSpc>
              <a:spcBef>
                <a:spcPts val="56"/>
              </a:spcBef>
              <a:spcAft>
                <a:spcPts val="0"/>
              </a:spcAft>
              <a:buClr>
                <a:srgbClr val="3A3838"/>
              </a:buClr>
              <a:buSzPts val="3000"/>
              <a:buFont typeface="Arial"/>
              <a:buNone/>
            </a:pPr>
            <a:endParaRPr sz="3000">
              <a:solidFill>
                <a:schemeClr val="dk1"/>
              </a:solidFill>
              <a:latin typeface="Times New Roman"/>
              <a:ea typeface="Times New Roman"/>
              <a:cs typeface="Times New Roman"/>
              <a:sym typeface="Times New Roman"/>
            </a:endParaRPr>
          </a:p>
          <a:p>
            <a:pPr marL="241300" marR="0" lvl="0" indent="-228600" algn="l" rtl="0">
              <a:lnSpc>
                <a:spcPct val="100000"/>
              </a:lnSpc>
              <a:spcBef>
                <a:spcPts val="0"/>
              </a:spcBef>
              <a:spcAft>
                <a:spcPts val="0"/>
              </a:spcAft>
              <a:buClr>
                <a:srgbClr val="3A3838"/>
              </a:buClr>
              <a:buSzPts val="2400"/>
              <a:buFont typeface="Arial"/>
              <a:buChar char="•"/>
            </a:pPr>
            <a:r>
              <a:rPr lang="en-US" sz="2400">
                <a:solidFill>
                  <a:srgbClr val="3A3838"/>
                </a:solidFill>
                <a:latin typeface="Century Gothic"/>
                <a:ea typeface="Century Gothic"/>
                <a:cs typeface="Century Gothic"/>
                <a:sym typeface="Century Gothic"/>
              </a:rPr>
              <a:t>Wheelchair accessible weight scales</a:t>
            </a:r>
            <a:endParaRPr sz="2400">
              <a:solidFill>
                <a:schemeClr val="dk1"/>
              </a:solidFill>
              <a:latin typeface="Century Gothic"/>
              <a:ea typeface="Century Gothic"/>
              <a:cs typeface="Century Gothic"/>
              <a:sym typeface="Century Gothic"/>
            </a:endParaRPr>
          </a:p>
          <a:p>
            <a:pPr marL="0" marR="0" lvl="0" indent="0" algn="l" rtl="0">
              <a:lnSpc>
                <a:spcPct val="100000"/>
              </a:lnSpc>
              <a:spcBef>
                <a:spcPts val="37"/>
              </a:spcBef>
              <a:spcAft>
                <a:spcPts val="0"/>
              </a:spcAft>
              <a:buClr>
                <a:srgbClr val="3A3838"/>
              </a:buClr>
              <a:buSzPts val="3300"/>
              <a:buFont typeface="Arial"/>
              <a:buNone/>
            </a:pPr>
            <a:endParaRPr sz="3300">
              <a:solidFill>
                <a:schemeClr val="dk1"/>
              </a:solidFill>
              <a:latin typeface="Times New Roman"/>
              <a:ea typeface="Times New Roman"/>
              <a:cs typeface="Times New Roman"/>
              <a:sym typeface="Times New Roman"/>
            </a:endParaRPr>
          </a:p>
          <a:p>
            <a:pPr marL="241300" marR="1146810" lvl="0" indent="-228600" algn="l" rtl="0">
              <a:lnSpc>
                <a:spcPct val="107916"/>
              </a:lnSpc>
              <a:spcBef>
                <a:spcPts val="0"/>
              </a:spcBef>
              <a:spcAft>
                <a:spcPts val="0"/>
              </a:spcAft>
              <a:buClr>
                <a:srgbClr val="3A3838"/>
              </a:buClr>
              <a:buSzPts val="2400"/>
              <a:buFont typeface="Arial"/>
              <a:buChar char="•"/>
            </a:pPr>
            <a:r>
              <a:rPr lang="en-US" sz="2400">
                <a:solidFill>
                  <a:srgbClr val="3A3838"/>
                </a:solidFill>
                <a:latin typeface="Century Gothic"/>
                <a:ea typeface="Century Gothic"/>
                <a:cs typeface="Century Gothic"/>
                <a:sym typeface="Century Gothic"/>
              </a:rPr>
              <a:t>Interpreter Services and Assistive Listening Devices</a:t>
            </a:r>
            <a:endParaRPr sz="2400">
              <a:solidFill>
                <a:schemeClr val="dk1"/>
              </a:solidFill>
              <a:latin typeface="Century Gothic"/>
              <a:ea typeface="Century Gothic"/>
              <a:cs typeface="Century Gothic"/>
              <a:sym typeface="Century Gothic"/>
            </a:endParaRPr>
          </a:p>
        </p:txBody>
      </p:sp>
      <p:sp>
        <p:nvSpPr>
          <p:cNvPr id="119" name="Google Shape;119;p7"/>
          <p:cNvSpPr/>
          <p:nvPr/>
        </p:nvSpPr>
        <p:spPr>
          <a:xfrm>
            <a:off x="6913626" y="1542288"/>
            <a:ext cx="4801362" cy="3899154"/>
          </a:xfrm>
          <a:prstGeom prst="rect">
            <a:avLst/>
          </a:prstGeom>
          <a:blipFill rotWithShape="1">
            <a:blip r:embed="rId5">
              <a:alphaModFix/>
            </a:blip>
            <a:stretch>
              <a:fillRect/>
            </a:stretch>
          </a:blip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20" name="Google Shape;120;p7"/>
          <p:cNvSpPr/>
          <p:nvPr/>
        </p:nvSpPr>
        <p:spPr>
          <a:xfrm>
            <a:off x="7104888" y="1733550"/>
            <a:ext cx="4443984" cy="3541776"/>
          </a:xfrm>
          <a:prstGeom prst="rect">
            <a:avLst/>
          </a:prstGeom>
          <a:blipFill rotWithShape="1">
            <a:blip r:embed="rId6">
              <a:alphaModFix/>
            </a:blip>
            <a:stretch>
              <a:fillRect/>
            </a:stretch>
          </a:blip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Shape 124"/>
        <p:cNvGrpSpPr/>
        <p:nvPr/>
      </p:nvGrpSpPr>
      <p:grpSpPr>
        <a:xfrm>
          <a:off x="0" y="0"/>
          <a:ext cx="0" cy="0"/>
          <a:chOff x="0" y="0"/>
          <a:chExt cx="0" cy="0"/>
        </a:xfrm>
      </p:grpSpPr>
      <p:sp>
        <p:nvSpPr>
          <p:cNvPr id="125" name="Google Shape;125;p8"/>
          <p:cNvSpPr/>
          <p:nvPr/>
        </p:nvSpPr>
        <p:spPr>
          <a:xfrm>
            <a:off x="0" y="386334"/>
            <a:ext cx="12192000" cy="477520"/>
          </a:xfrm>
          <a:custGeom>
            <a:avLst/>
            <a:gdLst/>
            <a:ahLst/>
            <a:cxnLst/>
            <a:rect l="l" t="t" r="r" b="b"/>
            <a:pathLst>
              <a:path w="12192000" h="477519" extrusionOk="0">
                <a:moveTo>
                  <a:pt x="0" y="0"/>
                </a:moveTo>
                <a:lnTo>
                  <a:pt x="0" y="477012"/>
                </a:lnTo>
                <a:lnTo>
                  <a:pt x="12191999" y="477012"/>
                </a:lnTo>
                <a:lnTo>
                  <a:pt x="12191999" y="0"/>
                </a:lnTo>
                <a:lnTo>
                  <a:pt x="0" y="0"/>
                </a:lnTo>
              </a:path>
            </a:pathLst>
          </a:custGeom>
          <a:solidFill>
            <a:srgbClr val="BC2F2C"/>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26" name="Google Shape;126;p8"/>
          <p:cNvSpPr/>
          <p:nvPr/>
        </p:nvSpPr>
        <p:spPr>
          <a:xfrm>
            <a:off x="10946892" y="102870"/>
            <a:ext cx="1062990" cy="1062989"/>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27" name="Google Shape;127;p8"/>
          <p:cNvSpPr/>
          <p:nvPr/>
        </p:nvSpPr>
        <p:spPr>
          <a:xfrm>
            <a:off x="0" y="6629398"/>
            <a:ext cx="12191999" cy="228598"/>
          </a:xfrm>
          <a:prstGeom prst="rect">
            <a:avLst/>
          </a:prstGeom>
          <a:blipFill rotWithShape="1">
            <a:blip r:embed="rId4">
              <a:alphaModFix/>
            </a:blip>
            <a:stretch>
              <a:fillRect/>
            </a:stretch>
          </a:blip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28" name="Google Shape;128;p8"/>
          <p:cNvSpPr txBox="1">
            <a:spLocks noGrp="1"/>
          </p:cNvSpPr>
          <p:nvPr>
            <p:ph type="title"/>
          </p:nvPr>
        </p:nvSpPr>
        <p:spPr>
          <a:xfrm>
            <a:off x="191007" y="430182"/>
            <a:ext cx="11809984" cy="381634"/>
          </a:xfrm>
          <a:prstGeom prst="rect">
            <a:avLst/>
          </a:prstGeom>
          <a:noFill/>
          <a:ln>
            <a:noFill/>
          </a:ln>
        </p:spPr>
        <p:txBody>
          <a:bodyPr spcFirstLastPara="1" wrap="square" lIns="0" tIns="0" rIns="0" bIns="0" anchor="t" anchorCtr="0">
            <a:spAutoFit/>
          </a:bodyPr>
          <a:lstStyle/>
          <a:p>
            <a:pPr marL="12700" lvl="0" indent="0" algn="l" rtl="0">
              <a:lnSpc>
                <a:spcPct val="100000"/>
              </a:lnSpc>
              <a:spcBef>
                <a:spcPts val="0"/>
              </a:spcBef>
              <a:spcAft>
                <a:spcPts val="0"/>
              </a:spcAft>
              <a:buNone/>
            </a:pPr>
            <a:r>
              <a:rPr lang="en-US"/>
              <a:t>Tips on how to interact with our SPD populations</a:t>
            </a:r>
            <a:endParaRPr/>
          </a:p>
        </p:txBody>
      </p:sp>
      <p:sp>
        <p:nvSpPr>
          <p:cNvPr id="129" name="Google Shape;129;p8"/>
          <p:cNvSpPr txBox="1"/>
          <p:nvPr/>
        </p:nvSpPr>
        <p:spPr>
          <a:xfrm>
            <a:off x="539495" y="1443845"/>
            <a:ext cx="6966584" cy="4213225"/>
          </a:xfrm>
          <a:prstGeom prst="rect">
            <a:avLst/>
          </a:prstGeom>
          <a:noFill/>
          <a:ln>
            <a:noFill/>
          </a:ln>
        </p:spPr>
        <p:txBody>
          <a:bodyPr spcFirstLastPara="1" wrap="square" lIns="0" tIns="0" rIns="0" bIns="0" anchor="t" anchorCtr="0">
            <a:spAutoFit/>
          </a:bodyPr>
          <a:lstStyle/>
          <a:p>
            <a:pPr marL="12700" marR="0" lvl="0" indent="0" algn="l" rtl="0">
              <a:lnSpc>
                <a:spcPct val="100000"/>
              </a:lnSpc>
              <a:spcBef>
                <a:spcPts val="0"/>
              </a:spcBef>
              <a:spcAft>
                <a:spcPts val="0"/>
              </a:spcAft>
              <a:buNone/>
            </a:pPr>
            <a:r>
              <a:rPr lang="en-US" sz="2000" b="1">
                <a:solidFill>
                  <a:srgbClr val="005DB8"/>
                </a:solidFill>
                <a:latin typeface="Century Gothic"/>
                <a:ea typeface="Century Gothic"/>
                <a:cs typeface="Century Gothic"/>
                <a:sym typeface="Century Gothic"/>
              </a:rPr>
              <a:t>First of all, relax</a:t>
            </a:r>
            <a:endParaRPr sz="2000">
              <a:solidFill>
                <a:schemeClr val="dk1"/>
              </a:solidFill>
              <a:latin typeface="Century Gothic"/>
              <a:ea typeface="Century Gothic"/>
              <a:cs typeface="Century Gothic"/>
              <a:sym typeface="Century Gothic"/>
            </a:endParaRPr>
          </a:p>
          <a:p>
            <a:pPr marL="298450" marR="0" lvl="0" indent="-285750" algn="l" rtl="0">
              <a:lnSpc>
                <a:spcPct val="100000"/>
              </a:lnSpc>
              <a:spcBef>
                <a:spcPts val="115"/>
              </a:spcBef>
              <a:spcAft>
                <a:spcPts val="0"/>
              </a:spcAft>
              <a:buClr>
                <a:schemeClr val="dk1"/>
              </a:buClr>
              <a:buSzPts val="2000"/>
              <a:buFont typeface="Arial"/>
              <a:buChar char="•"/>
            </a:pPr>
            <a:r>
              <a:rPr lang="en-US" sz="2000">
                <a:solidFill>
                  <a:schemeClr val="dk1"/>
                </a:solidFill>
                <a:latin typeface="Century Gothic"/>
                <a:ea typeface="Century Gothic"/>
                <a:cs typeface="Century Gothic"/>
                <a:sym typeface="Century Gothic"/>
              </a:rPr>
              <a:t>If you are not sure on what to do, just ask</a:t>
            </a:r>
            <a:endParaRPr sz="2000">
              <a:solidFill>
                <a:schemeClr val="dk1"/>
              </a:solidFill>
              <a:latin typeface="Century Gothic"/>
              <a:ea typeface="Century Gothic"/>
              <a:cs typeface="Century Gothic"/>
              <a:sym typeface="Century Gothic"/>
            </a:endParaRPr>
          </a:p>
          <a:p>
            <a:pPr marL="298450" marR="0" lvl="0" indent="-285750" algn="l" rtl="0">
              <a:lnSpc>
                <a:spcPct val="108000"/>
              </a:lnSpc>
              <a:spcBef>
                <a:spcPts val="120"/>
              </a:spcBef>
              <a:spcAft>
                <a:spcPts val="0"/>
              </a:spcAft>
              <a:buClr>
                <a:schemeClr val="dk1"/>
              </a:buClr>
              <a:buSzPts val="2000"/>
              <a:buFont typeface="Arial"/>
              <a:buChar char="•"/>
            </a:pPr>
            <a:r>
              <a:rPr lang="en-US" sz="2000">
                <a:solidFill>
                  <a:schemeClr val="dk1"/>
                </a:solidFill>
                <a:latin typeface="Century Gothic"/>
                <a:ea typeface="Century Gothic"/>
                <a:cs typeface="Century Gothic"/>
                <a:sym typeface="Century Gothic"/>
              </a:rPr>
              <a:t>Do not be embarrassed if you use common terms like</a:t>
            </a:r>
            <a:endParaRPr sz="2000">
              <a:solidFill>
                <a:schemeClr val="dk1"/>
              </a:solidFill>
              <a:latin typeface="Century Gothic"/>
              <a:ea typeface="Century Gothic"/>
              <a:cs typeface="Century Gothic"/>
              <a:sym typeface="Century Gothic"/>
            </a:endParaRPr>
          </a:p>
          <a:p>
            <a:pPr marL="12700" marR="0" lvl="0" indent="285750" algn="l" rtl="0">
              <a:lnSpc>
                <a:spcPct val="108000"/>
              </a:lnSpc>
              <a:spcBef>
                <a:spcPts val="0"/>
              </a:spcBef>
              <a:spcAft>
                <a:spcPts val="0"/>
              </a:spcAft>
              <a:buNone/>
            </a:pPr>
            <a:r>
              <a:rPr lang="en-US" sz="2000">
                <a:solidFill>
                  <a:schemeClr val="dk1"/>
                </a:solidFill>
                <a:latin typeface="Century Gothic"/>
                <a:ea typeface="Century Gothic"/>
                <a:cs typeface="Century Gothic"/>
                <a:sym typeface="Century Gothic"/>
              </a:rPr>
              <a:t>“See you later” or “Did you hear that?”</a:t>
            </a:r>
            <a:endParaRPr sz="2000">
              <a:solidFill>
                <a:schemeClr val="dk1"/>
              </a:solidFill>
              <a:latin typeface="Century Gothic"/>
              <a:ea typeface="Century Gothic"/>
              <a:cs typeface="Century Gothic"/>
              <a:sym typeface="Century Gothic"/>
            </a:endParaRPr>
          </a:p>
          <a:p>
            <a:pPr marL="0" marR="0" lvl="0" indent="0" algn="l" rtl="0">
              <a:lnSpc>
                <a:spcPct val="100000"/>
              </a:lnSpc>
              <a:spcBef>
                <a:spcPts val="52"/>
              </a:spcBef>
              <a:spcAft>
                <a:spcPts val="0"/>
              </a:spcAft>
              <a:buNone/>
            </a:pPr>
            <a:endParaRPr sz="2250">
              <a:solidFill>
                <a:schemeClr val="dk1"/>
              </a:solidFill>
              <a:latin typeface="Times New Roman"/>
              <a:ea typeface="Times New Roman"/>
              <a:cs typeface="Times New Roman"/>
              <a:sym typeface="Times New Roman"/>
            </a:endParaRPr>
          </a:p>
          <a:p>
            <a:pPr marL="12700" marR="0" lvl="0" indent="0" algn="l" rtl="0">
              <a:lnSpc>
                <a:spcPct val="100000"/>
              </a:lnSpc>
              <a:spcBef>
                <a:spcPts val="0"/>
              </a:spcBef>
              <a:spcAft>
                <a:spcPts val="0"/>
              </a:spcAft>
              <a:buNone/>
            </a:pPr>
            <a:r>
              <a:rPr lang="en-US" sz="2000" b="1">
                <a:solidFill>
                  <a:srgbClr val="005DB8"/>
                </a:solidFill>
                <a:latin typeface="Century Gothic"/>
                <a:ea typeface="Century Gothic"/>
                <a:cs typeface="Century Gothic"/>
                <a:sym typeface="Century Gothic"/>
              </a:rPr>
              <a:t>Focus on the person, not the disability</a:t>
            </a:r>
            <a:endParaRPr sz="2000">
              <a:solidFill>
                <a:schemeClr val="dk1"/>
              </a:solidFill>
              <a:latin typeface="Century Gothic"/>
              <a:ea typeface="Century Gothic"/>
              <a:cs typeface="Century Gothic"/>
              <a:sym typeface="Century Gothic"/>
            </a:endParaRPr>
          </a:p>
          <a:p>
            <a:pPr marL="355600" marR="0" lvl="1" indent="-285750" algn="l" rtl="0">
              <a:lnSpc>
                <a:spcPct val="100000"/>
              </a:lnSpc>
              <a:spcBef>
                <a:spcPts val="120"/>
              </a:spcBef>
              <a:spcAft>
                <a:spcPts val="0"/>
              </a:spcAft>
              <a:buClr>
                <a:schemeClr val="dk1"/>
              </a:buClr>
              <a:buSzPts val="2000"/>
              <a:buFont typeface="Arial"/>
              <a:buChar char="•"/>
            </a:pPr>
            <a:r>
              <a:rPr lang="en-US" sz="2000" b="0" i="0" u="none" strike="noStrike" cap="none">
                <a:solidFill>
                  <a:schemeClr val="dk1"/>
                </a:solidFill>
                <a:latin typeface="Century Gothic"/>
                <a:ea typeface="Century Gothic"/>
                <a:cs typeface="Century Gothic"/>
                <a:sym typeface="Century Gothic"/>
              </a:rPr>
              <a:t>Disabilities do not define a person</a:t>
            </a:r>
            <a:endParaRPr sz="2000" b="0" i="0" u="none" strike="noStrike" cap="none">
              <a:solidFill>
                <a:schemeClr val="dk1"/>
              </a:solidFill>
              <a:latin typeface="Century Gothic"/>
              <a:ea typeface="Century Gothic"/>
              <a:cs typeface="Century Gothic"/>
              <a:sym typeface="Century Gothic"/>
            </a:endParaRPr>
          </a:p>
          <a:p>
            <a:pPr marL="355600" marR="5080" lvl="1" indent="-285750" algn="just" rtl="0">
              <a:lnSpc>
                <a:spcPct val="80000"/>
              </a:lnSpc>
              <a:spcBef>
                <a:spcPts val="600"/>
              </a:spcBef>
              <a:spcAft>
                <a:spcPts val="0"/>
              </a:spcAft>
              <a:buClr>
                <a:schemeClr val="dk1"/>
              </a:buClr>
              <a:buSzPts val="2000"/>
              <a:buFont typeface="Arial"/>
              <a:buChar char="•"/>
            </a:pPr>
            <a:r>
              <a:rPr lang="en-US" sz="2000" b="0" i="0" u="none" strike="noStrike" cap="none">
                <a:solidFill>
                  <a:schemeClr val="dk1"/>
                </a:solidFill>
                <a:latin typeface="Century Gothic"/>
                <a:ea typeface="Century Gothic"/>
                <a:cs typeface="Century Gothic"/>
                <a:sym typeface="Century Gothic"/>
              </a:rPr>
              <a:t>Assume that a person CAN do something, rather than assuming they CAN’T. they will let you know if that are able or not.</a:t>
            </a:r>
            <a:endParaRPr sz="2000" b="0" i="0" u="none" strike="noStrike" cap="none">
              <a:solidFill>
                <a:schemeClr val="dk1"/>
              </a:solidFill>
              <a:latin typeface="Century Gothic"/>
              <a:ea typeface="Century Gothic"/>
              <a:cs typeface="Century Gothic"/>
              <a:sym typeface="Century Gothic"/>
            </a:endParaRPr>
          </a:p>
          <a:p>
            <a:pPr marL="457200" marR="0" lvl="1" indent="0" algn="l" rtl="0">
              <a:lnSpc>
                <a:spcPct val="100000"/>
              </a:lnSpc>
              <a:spcBef>
                <a:spcPts val="1"/>
              </a:spcBef>
              <a:spcAft>
                <a:spcPts val="0"/>
              </a:spcAft>
              <a:buClr>
                <a:schemeClr val="dk1"/>
              </a:buClr>
              <a:buSzPts val="2300"/>
              <a:buFont typeface="Arial"/>
              <a:buNone/>
            </a:pPr>
            <a:endParaRPr sz="2300" b="0" i="0" u="none" strike="noStrike" cap="none">
              <a:solidFill>
                <a:schemeClr val="dk1"/>
              </a:solidFill>
              <a:latin typeface="Times New Roman"/>
              <a:ea typeface="Times New Roman"/>
              <a:cs typeface="Times New Roman"/>
              <a:sym typeface="Times New Roman"/>
            </a:endParaRPr>
          </a:p>
          <a:p>
            <a:pPr marL="12700" marR="0" lvl="0" indent="0" algn="l" rtl="0">
              <a:lnSpc>
                <a:spcPct val="100000"/>
              </a:lnSpc>
              <a:spcBef>
                <a:spcPts val="0"/>
              </a:spcBef>
              <a:spcAft>
                <a:spcPts val="0"/>
              </a:spcAft>
              <a:buNone/>
            </a:pPr>
            <a:r>
              <a:rPr lang="en-US" sz="2000" b="1">
                <a:solidFill>
                  <a:srgbClr val="005DB8"/>
                </a:solidFill>
                <a:latin typeface="Century Gothic"/>
                <a:ea typeface="Century Gothic"/>
                <a:cs typeface="Century Gothic"/>
                <a:sym typeface="Century Gothic"/>
              </a:rPr>
              <a:t>Always ask before helping</a:t>
            </a:r>
            <a:endParaRPr sz="2000">
              <a:solidFill>
                <a:schemeClr val="dk1"/>
              </a:solidFill>
              <a:latin typeface="Century Gothic"/>
              <a:ea typeface="Century Gothic"/>
              <a:cs typeface="Century Gothic"/>
              <a:sym typeface="Century Gothic"/>
            </a:endParaRPr>
          </a:p>
          <a:p>
            <a:pPr marL="355600" marR="0" lvl="1" indent="-285750" algn="l" rtl="0">
              <a:lnSpc>
                <a:spcPct val="100000"/>
              </a:lnSpc>
              <a:spcBef>
                <a:spcPts val="110"/>
              </a:spcBef>
              <a:spcAft>
                <a:spcPts val="0"/>
              </a:spcAft>
              <a:buClr>
                <a:schemeClr val="dk1"/>
              </a:buClr>
              <a:buSzPts val="2000"/>
              <a:buFont typeface="Arial"/>
              <a:buChar char="•"/>
            </a:pPr>
            <a:r>
              <a:rPr lang="en-US" sz="2000" b="0" i="0" u="none" strike="noStrike" cap="none">
                <a:solidFill>
                  <a:schemeClr val="dk1"/>
                </a:solidFill>
                <a:latin typeface="Century Gothic"/>
                <a:ea typeface="Century Gothic"/>
                <a:cs typeface="Century Gothic"/>
                <a:sym typeface="Century Gothic"/>
              </a:rPr>
              <a:t>Offer your arm for balance, if needed</a:t>
            </a:r>
            <a:endParaRPr sz="2000" b="0" i="0" u="none" strike="noStrike" cap="none">
              <a:solidFill>
                <a:schemeClr val="dk1"/>
              </a:solidFill>
              <a:latin typeface="Century Gothic"/>
              <a:ea typeface="Century Gothic"/>
              <a:cs typeface="Century Gothic"/>
              <a:sym typeface="Century Gothic"/>
            </a:endParaRPr>
          </a:p>
          <a:p>
            <a:pPr marL="355600" marR="0" lvl="1" indent="-285750" algn="l" rtl="0">
              <a:lnSpc>
                <a:spcPct val="100000"/>
              </a:lnSpc>
              <a:spcBef>
                <a:spcPts val="120"/>
              </a:spcBef>
              <a:spcAft>
                <a:spcPts val="0"/>
              </a:spcAft>
              <a:buClr>
                <a:schemeClr val="dk1"/>
              </a:buClr>
              <a:buSzPts val="2000"/>
              <a:buFont typeface="Arial"/>
              <a:buChar char="•"/>
            </a:pPr>
            <a:r>
              <a:rPr lang="en-US" sz="2000" b="0" i="0" u="none" strike="noStrike" cap="none">
                <a:solidFill>
                  <a:schemeClr val="dk1"/>
                </a:solidFill>
                <a:latin typeface="Century Gothic"/>
                <a:ea typeface="Century Gothic"/>
                <a:cs typeface="Century Gothic"/>
                <a:sym typeface="Century Gothic"/>
              </a:rPr>
              <a:t>Do not grab the person’s arm (or other body parts).</a:t>
            </a:r>
            <a:endParaRPr sz="2000" b="0" i="0" u="none" strike="noStrike" cap="none">
              <a:solidFill>
                <a:schemeClr val="dk1"/>
              </a:solidFill>
              <a:latin typeface="Century Gothic"/>
              <a:ea typeface="Century Gothic"/>
              <a:cs typeface="Century Gothic"/>
              <a:sym typeface="Century Gothic"/>
            </a:endParaRPr>
          </a:p>
        </p:txBody>
      </p:sp>
      <p:sp>
        <p:nvSpPr>
          <p:cNvPr id="130" name="Google Shape;130;p8"/>
          <p:cNvSpPr/>
          <p:nvPr/>
        </p:nvSpPr>
        <p:spPr>
          <a:xfrm>
            <a:off x="8039861" y="1576539"/>
            <a:ext cx="3986911" cy="4034154"/>
          </a:xfrm>
          <a:prstGeom prst="rect">
            <a:avLst/>
          </a:prstGeom>
          <a:blipFill rotWithShape="1">
            <a:blip r:embed="rId5">
              <a:alphaModFix/>
            </a:blip>
            <a:stretch>
              <a:fillRect/>
            </a:stretch>
          </a:blip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1" name="Google Shape;131;p8"/>
          <p:cNvSpPr/>
          <p:nvPr/>
        </p:nvSpPr>
        <p:spPr>
          <a:xfrm>
            <a:off x="8231123" y="1767839"/>
            <a:ext cx="3629405" cy="3676650"/>
          </a:xfrm>
          <a:prstGeom prst="rect">
            <a:avLst/>
          </a:prstGeom>
          <a:blipFill rotWithShape="1">
            <a:blip r:embed="rId6">
              <a:alphaModFix/>
            </a:blip>
            <a:stretch>
              <a:fillRect/>
            </a:stretch>
          </a:blip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Shape 135"/>
        <p:cNvGrpSpPr/>
        <p:nvPr/>
      </p:nvGrpSpPr>
      <p:grpSpPr>
        <a:xfrm>
          <a:off x="0" y="0"/>
          <a:ext cx="0" cy="0"/>
          <a:chOff x="0" y="0"/>
          <a:chExt cx="0" cy="0"/>
        </a:xfrm>
      </p:grpSpPr>
      <p:sp>
        <p:nvSpPr>
          <p:cNvPr id="136" name="Google Shape;136;p9"/>
          <p:cNvSpPr/>
          <p:nvPr/>
        </p:nvSpPr>
        <p:spPr>
          <a:xfrm>
            <a:off x="0" y="386334"/>
            <a:ext cx="12192000" cy="477520"/>
          </a:xfrm>
          <a:custGeom>
            <a:avLst/>
            <a:gdLst/>
            <a:ahLst/>
            <a:cxnLst/>
            <a:rect l="l" t="t" r="r" b="b"/>
            <a:pathLst>
              <a:path w="12192000" h="477519" extrusionOk="0">
                <a:moveTo>
                  <a:pt x="0" y="0"/>
                </a:moveTo>
                <a:lnTo>
                  <a:pt x="0" y="477012"/>
                </a:lnTo>
                <a:lnTo>
                  <a:pt x="12191999" y="477012"/>
                </a:lnTo>
                <a:lnTo>
                  <a:pt x="12191999" y="0"/>
                </a:lnTo>
                <a:lnTo>
                  <a:pt x="0" y="0"/>
                </a:lnTo>
              </a:path>
            </a:pathLst>
          </a:custGeom>
          <a:solidFill>
            <a:srgbClr val="BC2F2C"/>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7" name="Google Shape;137;p9"/>
          <p:cNvSpPr/>
          <p:nvPr/>
        </p:nvSpPr>
        <p:spPr>
          <a:xfrm>
            <a:off x="10946892" y="102870"/>
            <a:ext cx="1062990" cy="1062989"/>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8" name="Google Shape;138;p9"/>
          <p:cNvSpPr txBox="1">
            <a:spLocks noGrp="1"/>
          </p:cNvSpPr>
          <p:nvPr>
            <p:ph type="title"/>
          </p:nvPr>
        </p:nvSpPr>
        <p:spPr>
          <a:xfrm>
            <a:off x="191007" y="430182"/>
            <a:ext cx="11809984" cy="381634"/>
          </a:xfrm>
          <a:prstGeom prst="rect">
            <a:avLst/>
          </a:prstGeom>
          <a:noFill/>
          <a:ln>
            <a:noFill/>
          </a:ln>
        </p:spPr>
        <p:txBody>
          <a:bodyPr spcFirstLastPara="1" wrap="square" lIns="0" tIns="0" rIns="0" bIns="0" anchor="t" anchorCtr="0">
            <a:spAutoFit/>
          </a:bodyPr>
          <a:lstStyle/>
          <a:p>
            <a:pPr marL="12700" lvl="0" indent="0" algn="l" rtl="0">
              <a:lnSpc>
                <a:spcPct val="100000"/>
              </a:lnSpc>
              <a:spcBef>
                <a:spcPts val="0"/>
              </a:spcBef>
              <a:spcAft>
                <a:spcPts val="0"/>
              </a:spcAft>
              <a:buNone/>
            </a:pPr>
            <a:r>
              <a:rPr lang="en-US">
                <a:latin typeface="Century Gothic"/>
                <a:ea typeface="Century Gothic"/>
                <a:cs typeface="Century Gothic"/>
                <a:sym typeface="Century Gothic"/>
              </a:rPr>
              <a:t>The dos and Don’ts!</a:t>
            </a:r>
            <a:endParaRPr/>
          </a:p>
        </p:txBody>
      </p:sp>
      <p:sp>
        <p:nvSpPr>
          <p:cNvPr id="139" name="Google Shape;139;p9"/>
          <p:cNvSpPr/>
          <p:nvPr/>
        </p:nvSpPr>
        <p:spPr>
          <a:xfrm>
            <a:off x="0" y="6620254"/>
            <a:ext cx="12191999" cy="228598"/>
          </a:xfrm>
          <a:prstGeom prst="rect">
            <a:avLst/>
          </a:prstGeom>
          <a:blipFill rotWithShape="1">
            <a:blip r:embed="rId4">
              <a:alphaModFix/>
            </a:blip>
            <a:stretch>
              <a:fillRect/>
            </a:stretch>
          </a:blip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aphicFrame>
        <p:nvGraphicFramePr>
          <p:cNvPr id="140" name="Google Shape;140;p9"/>
          <p:cNvGraphicFramePr/>
          <p:nvPr/>
        </p:nvGraphicFramePr>
        <p:xfrm>
          <a:off x="422859" y="1165986"/>
          <a:ext cx="11262025" cy="4953000"/>
        </p:xfrm>
        <a:graphic>
          <a:graphicData uri="http://schemas.openxmlformats.org/drawingml/2006/table">
            <a:tbl>
              <a:tblPr firstRow="1" bandRow="1">
                <a:noFill/>
                <a:tableStyleId>{764CDBDD-0E45-43C0-996D-6678A8EDE712}</a:tableStyleId>
              </a:tblPr>
              <a:tblGrid>
                <a:gridCol w="5630975">
                  <a:extLst>
                    <a:ext uri="{9D8B030D-6E8A-4147-A177-3AD203B41FA5}">
                      <a16:colId xmlns:a16="http://schemas.microsoft.com/office/drawing/2014/main" val="20000"/>
                    </a:ext>
                  </a:extLst>
                </a:gridCol>
                <a:gridCol w="5631050">
                  <a:extLst>
                    <a:ext uri="{9D8B030D-6E8A-4147-A177-3AD203B41FA5}">
                      <a16:colId xmlns:a16="http://schemas.microsoft.com/office/drawing/2014/main" val="20001"/>
                    </a:ext>
                  </a:extLst>
                </a:gridCol>
              </a:tblGrid>
              <a:tr h="390900">
                <a:tc>
                  <a:txBody>
                    <a:bodyPr/>
                    <a:lstStyle/>
                    <a:p>
                      <a:pPr marL="85090" marR="0" lvl="0" indent="0" algn="l" rtl="0">
                        <a:lnSpc>
                          <a:spcPct val="100000"/>
                        </a:lnSpc>
                        <a:spcBef>
                          <a:spcPts val="0"/>
                        </a:spcBef>
                        <a:spcAft>
                          <a:spcPts val="0"/>
                        </a:spcAft>
                        <a:buNone/>
                      </a:pPr>
                      <a:r>
                        <a:rPr lang="en-US" sz="1800" b="1" u="none" strike="noStrike" cap="none">
                          <a:solidFill>
                            <a:srgbClr val="FFFFFF"/>
                          </a:solidFill>
                          <a:latin typeface="Century Gothic"/>
                          <a:ea typeface="Century Gothic"/>
                          <a:cs typeface="Century Gothic"/>
                          <a:sym typeface="Century Gothic"/>
                        </a:rPr>
                        <a:t>Acceptable-Neutral</a:t>
                      </a:r>
                      <a:endParaRPr sz="1800" u="none" strike="noStrike" cap="none">
                        <a:latin typeface="Century Gothic"/>
                        <a:ea typeface="Century Gothic"/>
                        <a:cs typeface="Century Gothic"/>
                        <a:sym typeface="Century Gothic"/>
                      </a:endParaRPr>
                    </a:p>
                  </a:txBody>
                  <a:tcPr marL="0" marR="0"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38100" cap="flat" cmpd="sng">
                      <a:solidFill>
                        <a:srgbClr val="FFFFFF"/>
                      </a:solidFill>
                      <a:prstDash val="solid"/>
                      <a:round/>
                      <a:headEnd type="none" w="sm" len="sm"/>
                      <a:tailEnd type="none" w="sm" len="sm"/>
                    </a:lnB>
                    <a:solidFill>
                      <a:srgbClr val="4471C4"/>
                    </a:solidFill>
                  </a:tcPr>
                </a:tc>
                <a:tc>
                  <a:txBody>
                    <a:bodyPr/>
                    <a:lstStyle/>
                    <a:p>
                      <a:pPr marL="85090" marR="0" lvl="0" indent="0" algn="l" rtl="0">
                        <a:lnSpc>
                          <a:spcPct val="100000"/>
                        </a:lnSpc>
                        <a:spcBef>
                          <a:spcPts val="0"/>
                        </a:spcBef>
                        <a:spcAft>
                          <a:spcPts val="0"/>
                        </a:spcAft>
                        <a:buNone/>
                      </a:pPr>
                      <a:r>
                        <a:rPr lang="en-US" sz="1800" b="1" u="none" strike="noStrike" cap="none">
                          <a:solidFill>
                            <a:srgbClr val="FFFFFF"/>
                          </a:solidFill>
                          <a:latin typeface="Century Gothic"/>
                          <a:ea typeface="Century Gothic"/>
                          <a:cs typeface="Century Gothic"/>
                          <a:sym typeface="Century Gothic"/>
                        </a:rPr>
                        <a:t>Unacceptable-Offensive</a:t>
                      </a:r>
                      <a:endParaRPr sz="1800" u="none" strike="noStrike" cap="none">
                        <a:latin typeface="Century Gothic"/>
                        <a:ea typeface="Century Gothic"/>
                        <a:cs typeface="Century Gothic"/>
                        <a:sym typeface="Century Gothic"/>
                      </a:endParaRPr>
                    </a:p>
                  </a:txBody>
                  <a:tcPr marL="0" marR="0"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38100" cap="flat" cmpd="sng">
                      <a:solidFill>
                        <a:srgbClr val="FFFFFF"/>
                      </a:solidFill>
                      <a:prstDash val="solid"/>
                      <a:round/>
                      <a:headEnd type="none" w="sm" len="sm"/>
                      <a:tailEnd type="none" w="sm" len="sm"/>
                    </a:lnB>
                    <a:solidFill>
                      <a:srgbClr val="4471C4"/>
                    </a:solidFill>
                  </a:tcPr>
                </a:tc>
                <a:extLst>
                  <a:ext uri="{0D108BD9-81ED-4DB2-BD59-A6C34878D82A}">
                    <a16:rowId xmlns:a16="http://schemas.microsoft.com/office/drawing/2014/main" val="10000"/>
                  </a:ext>
                </a:extLst>
              </a:tr>
              <a:tr h="640200">
                <a:tc>
                  <a:txBody>
                    <a:bodyPr/>
                    <a:lstStyle/>
                    <a:p>
                      <a:pPr marL="85090" marR="0" lvl="0" indent="0" algn="l" rtl="0">
                        <a:lnSpc>
                          <a:spcPct val="100000"/>
                        </a:lnSpc>
                        <a:spcBef>
                          <a:spcPts val="0"/>
                        </a:spcBef>
                        <a:spcAft>
                          <a:spcPts val="0"/>
                        </a:spcAft>
                        <a:buNone/>
                      </a:pPr>
                      <a:r>
                        <a:rPr lang="en-US" sz="1700" u="none" strike="noStrike" cap="none">
                          <a:latin typeface="Century Gothic"/>
                          <a:ea typeface="Century Gothic"/>
                          <a:cs typeface="Century Gothic"/>
                          <a:sym typeface="Century Gothic"/>
                        </a:rPr>
                        <a:t>She has a disability; she is a person with a disability</a:t>
                      </a:r>
                      <a:endParaRPr sz="1700" u="none" strike="noStrike" cap="none">
                        <a:latin typeface="Century Gothic"/>
                        <a:ea typeface="Century Gothic"/>
                        <a:cs typeface="Century Gothic"/>
                        <a:sym typeface="Century Gothic"/>
                      </a:endParaRPr>
                    </a:p>
                  </a:txBody>
                  <a:tcPr marL="0" marR="0"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381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solidFill>
                      <a:srgbClr val="CFD4EA"/>
                    </a:solidFill>
                  </a:tcPr>
                </a:tc>
                <a:tc>
                  <a:txBody>
                    <a:bodyPr/>
                    <a:lstStyle/>
                    <a:p>
                      <a:pPr marL="85090" marR="0" lvl="0" indent="0" algn="l" rtl="0">
                        <a:lnSpc>
                          <a:spcPct val="100000"/>
                        </a:lnSpc>
                        <a:spcBef>
                          <a:spcPts val="0"/>
                        </a:spcBef>
                        <a:spcAft>
                          <a:spcPts val="0"/>
                        </a:spcAft>
                        <a:buNone/>
                      </a:pPr>
                      <a:r>
                        <a:rPr lang="en-US" sz="1700" u="none" strike="noStrike" cap="none">
                          <a:latin typeface="Century Gothic"/>
                          <a:ea typeface="Century Gothic"/>
                          <a:cs typeface="Century Gothic"/>
                          <a:sym typeface="Century Gothic"/>
                        </a:rPr>
                        <a:t>She is disabled; handicapped; crippled</a:t>
                      </a:r>
                      <a:endParaRPr sz="1700" u="none" strike="noStrike" cap="none">
                        <a:latin typeface="Century Gothic"/>
                        <a:ea typeface="Century Gothic"/>
                        <a:cs typeface="Century Gothic"/>
                        <a:sym typeface="Century Gothic"/>
                      </a:endParaRPr>
                    </a:p>
                  </a:txBody>
                  <a:tcPr marL="0" marR="0"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381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solidFill>
                      <a:srgbClr val="CFD4EA"/>
                    </a:solidFill>
                  </a:tcPr>
                </a:tc>
                <a:extLst>
                  <a:ext uri="{0D108BD9-81ED-4DB2-BD59-A6C34878D82A}">
                    <a16:rowId xmlns:a16="http://schemas.microsoft.com/office/drawing/2014/main" val="10001"/>
                  </a:ext>
                </a:extLst>
              </a:tr>
              <a:tr h="932550">
                <a:tc>
                  <a:txBody>
                    <a:bodyPr/>
                    <a:lstStyle/>
                    <a:p>
                      <a:pPr marL="85090" marR="0" lvl="0" indent="0" algn="l" rtl="0">
                        <a:lnSpc>
                          <a:spcPct val="100000"/>
                        </a:lnSpc>
                        <a:spcBef>
                          <a:spcPts val="0"/>
                        </a:spcBef>
                        <a:spcAft>
                          <a:spcPts val="0"/>
                        </a:spcAft>
                        <a:buNone/>
                      </a:pPr>
                      <a:r>
                        <a:rPr lang="en-US" sz="1700" u="none" strike="noStrike" cap="none">
                          <a:latin typeface="Century Gothic"/>
                          <a:ea typeface="Century Gothic"/>
                          <a:cs typeface="Century Gothic"/>
                          <a:sym typeface="Century Gothic"/>
                        </a:rPr>
                        <a:t>He has cerebral palsy</a:t>
                      </a:r>
                      <a:endParaRPr sz="1700" u="none" strike="noStrike" cap="none">
                        <a:latin typeface="Century Gothic"/>
                        <a:ea typeface="Century Gothic"/>
                        <a:cs typeface="Century Gothic"/>
                        <a:sym typeface="Century Gothic"/>
                      </a:endParaRPr>
                    </a:p>
                  </a:txBody>
                  <a:tcPr marL="0" marR="0"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solidFill>
                      <a:srgbClr val="E9EBF5"/>
                    </a:solidFill>
                  </a:tcPr>
                </a:tc>
                <a:tc>
                  <a:txBody>
                    <a:bodyPr/>
                    <a:lstStyle/>
                    <a:p>
                      <a:pPr marL="85090" marR="187325" lvl="0" indent="0" algn="l" rtl="0">
                        <a:lnSpc>
                          <a:spcPct val="100000"/>
                        </a:lnSpc>
                        <a:spcBef>
                          <a:spcPts val="0"/>
                        </a:spcBef>
                        <a:spcAft>
                          <a:spcPts val="0"/>
                        </a:spcAft>
                        <a:buNone/>
                      </a:pPr>
                      <a:r>
                        <a:rPr lang="en-US" sz="1700" u="none" strike="noStrike" cap="none">
                          <a:latin typeface="Century Gothic"/>
                          <a:ea typeface="Century Gothic"/>
                          <a:cs typeface="Century Gothic"/>
                          <a:sym typeface="Century Gothic"/>
                        </a:rPr>
                        <a:t>He is afflicted with; stricken with, suffers from; a victim of cerebral palsy</a:t>
                      </a:r>
                      <a:endParaRPr sz="1700" u="none" strike="noStrike" cap="none">
                        <a:latin typeface="Century Gothic"/>
                        <a:ea typeface="Century Gothic"/>
                        <a:cs typeface="Century Gothic"/>
                        <a:sym typeface="Century Gothic"/>
                      </a:endParaRPr>
                    </a:p>
                  </a:txBody>
                  <a:tcPr marL="0" marR="0"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solidFill>
                      <a:srgbClr val="E9EBF5"/>
                    </a:solidFill>
                  </a:tcPr>
                </a:tc>
                <a:extLst>
                  <a:ext uri="{0D108BD9-81ED-4DB2-BD59-A6C34878D82A}">
                    <a16:rowId xmlns:a16="http://schemas.microsoft.com/office/drawing/2014/main" val="10002"/>
                  </a:ext>
                </a:extLst>
              </a:tr>
              <a:tr h="378200">
                <a:tc>
                  <a:txBody>
                    <a:bodyPr/>
                    <a:lstStyle/>
                    <a:p>
                      <a:pPr marL="85090" marR="0" lvl="0" indent="0" algn="l" rtl="0">
                        <a:lnSpc>
                          <a:spcPct val="100000"/>
                        </a:lnSpc>
                        <a:spcBef>
                          <a:spcPts val="0"/>
                        </a:spcBef>
                        <a:spcAft>
                          <a:spcPts val="0"/>
                        </a:spcAft>
                        <a:buNone/>
                      </a:pPr>
                      <a:r>
                        <a:rPr lang="en-US" sz="1700" u="none" strike="noStrike" cap="none">
                          <a:latin typeface="Century Gothic"/>
                          <a:ea typeface="Century Gothic"/>
                          <a:cs typeface="Century Gothic"/>
                          <a:sym typeface="Century Gothic"/>
                        </a:rPr>
                        <a:t>She has a congenital disability</a:t>
                      </a:r>
                      <a:endParaRPr sz="1700" u="none" strike="noStrike" cap="none">
                        <a:latin typeface="Century Gothic"/>
                        <a:ea typeface="Century Gothic"/>
                        <a:cs typeface="Century Gothic"/>
                        <a:sym typeface="Century Gothic"/>
                      </a:endParaRPr>
                    </a:p>
                  </a:txBody>
                  <a:tcPr marL="0" marR="0"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solidFill>
                      <a:srgbClr val="CFD4EA"/>
                    </a:solidFill>
                  </a:tcPr>
                </a:tc>
                <a:tc>
                  <a:txBody>
                    <a:bodyPr/>
                    <a:lstStyle/>
                    <a:p>
                      <a:pPr marL="85090" marR="0" lvl="0" indent="0" algn="l" rtl="0">
                        <a:lnSpc>
                          <a:spcPct val="100000"/>
                        </a:lnSpc>
                        <a:spcBef>
                          <a:spcPts val="0"/>
                        </a:spcBef>
                        <a:spcAft>
                          <a:spcPts val="0"/>
                        </a:spcAft>
                        <a:buNone/>
                      </a:pPr>
                      <a:r>
                        <a:rPr lang="en-US" sz="1700" u="none" strike="noStrike" cap="none">
                          <a:latin typeface="Century Gothic"/>
                          <a:ea typeface="Century Gothic"/>
                          <a:cs typeface="Century Gothic"/>
                          <a:sym typeface="Century Gothic"/>
                        </a:rPr>
                        <a:t>She has a birth defect</a:t>
                      </a:r>
                      <a:endParaRPr sz="1700" u="none" strike="noStrike" cap="none">
                        <a:latin typeface="Century Gothic"/>
                        <a:ea typeface="Century Gothic"/>
                        <a:cs typeface="Century Gothic"/>
                        <a:sym typeface="Century Gothic"/>
                      </a:endParaRPr>
                    </a:p>
                  </a:txBody>
                  <a:tcPr marL="0" marR="0"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solidFill>
                      <a:srgbClr val="CFD4EA"/>
                    </a:solidFill>
                  </a:tcPr>
                </a:tc>
                <a:extLst>
                  <a:ext uri="{0D108BD9-81ED-4DB2-BD59-A6C34878D82A}">
                    <a16:rowId xmlns:a16="http://schemas.microsoft.com/office/drawing/2014/main" val="10003"/>
                  </a:ext>
                </a:extLst>
              </a:tr>
              <a:tr h="652775">
                <a:tc>
                  <a:txBody>
                    <a:bodyPr/>
                    <a:lstStyle/>
                    <a:p>
                      <a:pPr marL="85090" marR="0" lvl="0" indent="0" algn="l" rtl="0">
                        <a:lnSpc>
                          <a:spcPct val="100000"/>
                        </a:lnSpc>
                        <a:spcBef>
                          <a:spcPts val="0"/>
                        </a:spcBef>
                        <a:spcAft>
                          <a:spcPts val="0"/>
                        </a:spcAft>
                        <a:buNone/>
                      </a:pPr>
                      <a:r>
                        <a:rPr lang="en-US" sz="1700" u="none" strike="noStrike" cap="none">
                          <a:latin typeface="Century Gothic"/>
                          <a:ea typeface="Century Gothic"/>
                          <a:cs typeface="Century Gothic"/>
                          <a:sym typeface="Century Gothic"/>
                        </a:rPr>
                        <a:t>He uses a wheelchair; has a wheelchair</a:t>
                      </a:r>
                      <a:endParaRPr sz="1700" u="none" strike="noStrike" cap="none">
                        <a:latin typeface="Century Gothic"/>
                        <a:ea typeface="Century Gothic"/>
                        <a:cs typeface="Century Gothic"/>
                        <a:sym typeface="Century Gothic"/>
                      </a:endParaRPr>
                    </a:p>
                  </a:txBody>
                  <a:tcPr marL="0" marR="0"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solidFill>
                      <a:srgbClr val="E9EBF5"/>
                    </a:solidFill>
                  </a:tcPr>
                </a:tc>
                <a:tc>
                  <a:txBody>
                    <a:bodyPr/>
                    <a:lstStyle/>
                    <a:p>
                      <a:pPr marL="85090" marR="0" lvl="0" indent="0" algn="l" rtl="0">
                        <a:lnSpc>
                          <a:spcPct val="100000"/>
                        </a:lnSpc>
                        <a:spcBef>
                          <a:spcPts val="0"/>
                        </a:spcBef>
                        <a:spcAft>
                          <a:spcPts val="0"/>
                        </a:spcAft>
                        <a:buNone/>
                      </a:pPr>
                      <a:r>
                        <a:rPr lang="en-US" sz="1700" u="none" strike="noStrike" cap="none">
                          <a:latin typeface="Century Gothic"/>
                          <a:ea typeface="Century Gothic"/>
                          <a:cs typeface="Century Gothic"/>
                          <a:sym typeface="Century Gothic"/>
                        </a:rPr>
                        <a:t>He is confined to a wheelchair; wheelchair bound</a:t>
                      </a:r>
                      <a:endParaRPr sz="1700" u="none" strike="noStrike" cap="none">
                        <a:latin typeface="Century Gothic"/>
                        <a:ea typeface="Century Gothic"/>
                        <a:cs typeface="Century Gothic"/>
                        <a:sym typeface="Century Gothic"/>
                      </a:endParaRPr>
                    </a:p>
                  </a:txBody>
                  <a:tcPr marL="0" marR="0"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solidFill>
                      <a:srgbClr val="E9EBF5"/>
                    </a:solidFill>
                  </a:tcPr>
                </a:tc>
                <a:extLst>
                  <a:ext uri="{0D108BD9-81ED-4DB2-BD59-A6C34878D82A}">
                    <a16:rowId xmlns:a16="http://schemas.microsoft.com/office/drawing/2014/main" val="10004"/>
                  </a:ext>
                </a:extLst>
              </a:tr>
              <a:tr h="652775">
                <a:tc>
                  <a:txBody>
                    <a:bodyPr/>
                    <a:lstStyle/>
                    <a:p>
                      <a:pPr marL="85090" marR="0" lvl="0" indent="0" algn="l" rtl="0">
                        <a:lnSpc>
                          <a:spcPct val="100000"/>
                        </a:lnSpc>
                        <a:spcBef>
                          <a:spcPts val="0"/>
                        </a:spcBef>
                        <a:spcAft>
                          <a:spcPts val="0"/>
                        </a:spcAft>
                        <a:buNone/>
                      </a:pPr>
                      <a:r>
                        <a:rPr lang="en-US" sz="1700" u="none" strike="noStrike" cap="none">
                          <a:latin typeface="Century Gothic"/>
                          <a:ea typeface="Century Gothic"/>
                          <a:cs typeface="Century Gothic"/>
                          <a:sym typeface="Century Gothic"/>
                        </a:rPr>
                        <a:t>She has a developmental disability; intellectual disability</a:t>
                      </a:r>
                      <a:endParaRPr sz="1700" u="none" strike="noStrike" cap="none">
                        <a:latin typeface="Century Gothic"/>
                        <a:ea typeface="Century Gothic"/>
                        <a:cs typeface="Century Gothic"/>
                        <a:sym typeface="Century Gothic"/>
                      </a:endParaRPr>
                    </a:p>
                  </a:txBody>
                  <a:tcPr marL="0" marR="0"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solidFill>
                      <a:srgbClr val="CFD4EA"/>
                    </a:solidFill>
                  </a:tcPr>
                </a:tc>
                <a:tc>
                  <a:txBody>
                    <a:bodyPr/>
                    <a:lstStyle/>
                    <a:p>
                      <a:pPr marL="85090" marR="0" lvl="0" indent="0" algn="l" rtl="0">
                        <a:lnSpc>
                          <a:spcPct val="100000"/>
                        </a:lnSpc>
                        <a:spcBef>
                          <a:spcPts val="0"/>
                        </a:spcBef>
                        <a:spcAft>
                          <a:spcPts val="0"/>
                        </a:spcAft>
                        <a:buNone/>
                      </a:pPr>
                      <a:r>
                        <a:rPr lang="en-US" sz="1700" u="none" strike="noStrike" cap="none">
                          <a:latin typeface="Century Gothic"/>
                          <a:ea typeface="Century Gothic"/>
                          <a:cs typeface="Century Gothic"/>
                          <a:sym typeface="Century Gothic"/>
                        </a:rPr>
                        <a:t>She is retarded; slow</a:t>
                      </a:r>
                      <a:endParaRPr sz="1700" u="none" strike="noStrike" cap="none">
                        <a:latin typeface="Century Gothic"/>
                        <a:ea typeface="Century Gothic"/>
                        <a:cs typeface="Century Gothic"/>
                        <a:sym typeface="Century Gothic"/>
                      </a:endParaRPr>
                    </a:p>
                  </a:txBody>
                  <a:tcPr marL="0" marR="0"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solidFill>
                      <a:srgbClr val="CFD4EA"/>
                    </a:solidFill>
                  </a:tcPr>
                </a:tc>
                <a:extLst>
                  <a:ext uri="{0D108BD9-81ED-4DB2-BD59-A6C34878D82A}">
                    <a16:rowId xmlns:a16="http://schemas.microsoft.com/office/drawing/2014/main" val="10005"/>
                  </a:ext>
                </a:extLst>
              </a:tr>
              <a:tr h="652775">
                <a:tc>
                  <a:txBody>
                    <a:bodyPr/>
                    <a:lstStyle/>
                    <a:p>
                      <a:pPr marL="85090" marR="0" lvl="0" indent="0" algn="l" rtl="0">
                        <a:lnSpc>
                          <a:spcPct val="100000"/>
                        </a:lnSpc>
                        <a:spcBef>
                          <a:spcPts val="0"/>
                        </a:spcBef>
                        <a:spcAft>
                          <a:spcPts val="0"/>
                        </a:spcAft>
                        <a:buNone/>
                      </a:pPr>
                      <a:r>
                        <a:rPr lang="en-US" sz="1700" u="none" strike="noStrike" cap="none">
                          <a:latin typeface="Century Gothic"/>
                          <a:ea typeface="Century Gothic"/>
                          <a:cs typeface="Century Gothic"/>
                          <a:sym typeface="Century Gothic"/>
                        </a:rPr>
                        <a:t>She is an older person with disability</a:t>
                      </a:r>
                      <a:endParaRPr sz="1700" u="none" strike="noStrike" cap="none">
                        <a:latin typeface="Century Gothic"/>
                        <a:ea typeface="Century Gothic"/>
                        <a:cs typeface="Century Gothic"/>
                        <a:sym typeface="Century Gothic"/>
                      </a:endParaRPr>
                    </a:p>
                  </a:txBody>
                  <a:tcPr marL="0" marR="0"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solidFill>
                      <a:srgbClr val="E9EBF5"/>
                    </a:solidFill>
                  </a:tcPr>
                </a:tc>
                <a:tc>
                  <a:txBody>
                    <a:bodyPr/>
                    <a:lstStyle/>
                    <a:p>
                      <a:pPr marL="85090" marR="0" lvl="0" indent="0" algn="l" rtl="0">
                        <a:lnSpc>
                          <a:spcPct val="100000"/>
                        </a:lnSpc>
                        <a:spcBef>
                          <a:spcPts val="0"/>
                        </a:spcBef>
                        <a:spcAft>
                          <a:spcPts val="0"/>
                        </a:spcAft>
                        <a:buNone/>
                      </a:pPr>
                      <a:r>
                        <a:rPr lang="en-US" sz="1700" u="none" strike="noStrike" cap="none">
                          <a:latin typeface="Century Gothic"/>
                          <a:ea typeface="Century Gothic"/>
                          <a:cs typeface="Century Gothic"/>
                          <a:sym typeface="Century Gothic"/>
                        </a:rPr>
                        <a:t>She is frail</a:t>
                      </a:r>
                      <a:endParaRPr sz="1700" u="none" strike="noStrike" cap="none">
                        <a:latin typeface="Century Gothic"/>
                        <a:ea typeface="Century Gothic"/>
                        <a:cs typeface="Century Gothic"/>
                        <a:sym typeface="Century Gothic"/>
                      </a:endParaRPr>
                    </a:p>
                  </a:txBody>
                  <a:tcPr marL="0" marR="0"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solidFill>
                      <a:srgbClr val="E9EBF5"/>
                    </a:solidFill>
                  </a:tcPr>
                </a:tc>
                <a:extLst>
                  <a:ext uri="{0D108BD9-81ED-4DB2-BD59-A6C34878D82A}">
                    <a16:rowId xmlns:a16="http://schemas.microsoft.com/office/drawing/2014/main" val="10006"/>
                  </a:ext>
                </a:extLst>
              </a:tr>
              <a:tr h="652825">
                <a:tc>
                  <a:txBody>
                    <a:bodyPr/>
                    <a:lstStyle/>
                    <a:p>
                      <a:pPr marL="85090" marR="0" lvl="0" indent="0" algn="l" rtl="0">
                        <a:lnSpc>
                          <a:spcPct val="100000"/>
                        </a:lnSpc>
                        <a:spcBef>
                          <a:spcPts val="0"/>
                        </a:spcBef>
                        <a:spcAft>
                          <a:spcPts val="0"/>
                        </a:spcAft>
                        <a:buNone/>
                      </a:pPr>
                      <a:r>
                        <a:rPr lang="en-US" sz="1700" u="none" strike="noStrike" cap="none">
                          <a:latin typeface="Century Gothic"/>
                          <a:ea typeface="Century Gothic"/>
                          <a:cs typeface="Century Gothic"/>
                          <a:sym typeface="Century Gothic"/>
                        </a:rPr>
                        <a:t>He doesn’t have a disability</a:t>
                      </a:r>
                      <a:endParaRPr sz="1700" u="none" strike="noStrike" cap="none">
                        <a:latin typeface="Century Gothic"/>
                        <a:ea typeface="Century Gothic"/>
                        <a:cs typeface="Century Gothic"/>
                        <a:sym typeface="Century Gothic"/>
                      </a:endParaRPr>
                    </a:p>
                  </a:txBody>
                  <a:tcPr marL="0" marR="0"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solidFill>
                      <a:srgbClr val="CFD4EA"/>
                    </a:solidFill>
                  </a:tcPr>
                </a:tc>
                <a:tc>
                  <a:txBody>
                    <a:bodyPr/>
                    <a:lstStyle/>
                    <a:p>
                      <a:pPr marL="85090" marR="0" lvl="0" indent="0" algn="l" rtl="0">
                        <a:lnSpc>
                          <a:spcPct val="100000"/>
                        </a:lnSpc>
                        <a:spcBef>
                          <a:spcPts val="0"/>
                        </a:spcBef>
                        <a:spcAft>
                          <a:spcPts val="0"/>
                        </a:spcAft>
                        <a:buNone/>
                      </a:pPr>
                      <a:r>
                        <a:rPr lang="en-US" sz="1700" u="none" strike="noStrike" cap="none">
                          <a:latin typeface="Century Gothic"/>
                          <a:ea typeface="Century Gothic"/>
                          <a:cs typeface="Century Gothic"/>
                          <a:sym typeface="Century Gothic"/>
                        </a:rPr>
                        <a:t>He is normal; whole; healthy; abled-bodied</a:t>
                      </a:r>
                      <a:endParaRPr sz="1700" u="none" strike="noStrike" cap="none">
                        <a:latin typeface="Century Gothic"/>
                        <a:ea typeface="Century Gothic"/>
                        <a:cs typeface="Century Gothic"/>
                        <a:sym typeface="Century Gothic"/>
                      </a:endParaRPr>
                    </a:p>
                  </a:txBody>
                  <a:tcPr marL="0" marR="0"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solidFill>
                      <a:srgbClr val="CFD4EA"/>
                    </a:solidFill>
                  </a:tcPr>
                </a:tc>
                <a:extLst>
                  <a:ext uri="{0D108BD9-81ED-4DB2-BD59-A6C34878D82A}">
                    <a16:rowId xmlns:a16="http://schemas.microsoft.com/office/drawing/2014/main" val="10007"/>
                  </a:ext>
                </a:extLst>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462C1"/>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1042</Words>
  <Application>Microsoft Office PowerPoint</Application>
  <PresentationFormat>Widescreen</PresentationFormat>
  <Paragraphs>122</Paragraphs>
  <Slides>16</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Century Gothic</vt:lpstr>
      <vt:lpstr>Times New Roman</vt:lpstr>
      <vt:lpstr>Calibri</vt:lpstr>
      <vt:lpstr>Arial</vt:lpstr>
      <vt:lpstr>Office Theme</vt:lpstr>
      <vt:lpstr>PowerPoint Presentation</vt:lpstr>
      <vt:lpstr>Our Objectives for today are:</vt:lpstr>
      <vt:lpstr>Who are Seniors and Persons with Disabilities?</vt:lpstr>
      <vt:lpstr>What is disability?</vt:lpstr>
      <vt:lpstr>ADA and Section 504 of the Rehabilitation Act</vt:lpstr>
      <vt:lpstr>Disability and Health Care Access</vt:lpstr>
      <vt:lpstr>SPDs what do they need?</vt:lpstr>
      <vt:lpstr>Tips on how to interact with our SPD populations</vt:lpstr>
      <vt:lpstr>The dos and Don’ts!</vt:lpstr>
      <vt:lpstr>Quiz Time</vt:lpstr>
      <vt:lpstr>Quiz Time</vt:lpstr>
      <vt:lpstr>Quiz Time</vt:lpstr>
      <vt:lpstr>Quiz Time</vt:lpstr>
      <vt:lpstr>Quiz Time</vt:lpstr>
      <vt:lpstr>Conclusion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Luis Rivera</dc:creator>
  <cp:lastModifiedBy>Leopoldo Manzo</cp:lastModifiedBy>
  <cp:revision>3</cp:revision>
  <dcterms:created xsi:type="dcterms:W3CDTF">2022-07-11T13:43:57Z</dcterms:created>
  <dcterms:modified xsi:type="dcterms:W3CDTF">2024-07-29T15:57:44Z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2021-07-14T00:00:00Z</vt:filetime>
  </property>
  <property fmtid="{D5CDD505-2E9C-101B-9397-08002B2CF9AE}" pid="3" name="LastSaved">
    <vt:filetime>2022-07-11T00:00:00Z</vt:filetime>
  </property>
</Properties>
</file>