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12192000" cy="6858000"/>
  <p:embeddedFontLst>
    <p:embeddedFont>
      <p:font typeface="Century Gothic" panose="020B0502020202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iGExs1jBRBHSovKhT2rm+oab0CO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3" name="Google Shape;43;p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0: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33" name="Google Shape;133;p10: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42" name="Google Shape;142;p11: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2: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51" name="Google Shape;151;p12: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60" name="Google Shape;160;p13: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4: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70" name="Google Shape;170;p14: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5: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79" name="Google Shape;179;p15: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6: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8" name="Google Shape;188;p16: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7: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97" name="Google Shape;197;p17: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8: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06" name="Google Shape;206;p18: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9: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15" name="Google Shape;215;p19: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2: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9" name="Google Shape;49;p2: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0: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39" name="Google Shape;239;p20: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49" name="Google Shape;249;p21: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2: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59" name="Google Shape;259;p22: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69" name="Google Shape;269;p23: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4: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80" name="Google Shape;280;p24: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5: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90" name="Google Shape;290;p25: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6: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00" name="Google Shape;300;p26: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7: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10" name="Google Shape;310;p27: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8: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20" name="Google Shape;320;p28: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9: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30" name="Google Shape;330;p29: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8" name="Google Shape;58;p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0: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39" name="Google Shape;339;p3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8" name="Google Shape;68;p4: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8" name="Google Shape;78;p5: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6: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7" name="Google Shape;87;p6: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7: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5" name="Google Shape;105;p7: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8: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15" name="Google Shape;115;p8: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9: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24" name="Google Shape;124;p9: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obj">
  <p:cSld name="OBJECT">
    <p:bg>
      <p:bgPr>
        <a:solidFill>
          <a:schemeClr val="lt1"/>
        </a:solidFill>
        <a:effectLst/>
      </p:bgPr>
    </p:bg>
    <p:spTree>
      <p:nvGrpSpPr>
        <p:cNvPr id="1" name="Shape 11"/>
        <p:cNvGrpSpPr/>
        <p:nvPr/>
      </p:nvGrpSpPr>
      <p:grpSpPr>
        <a:xfrm>
          <a:off x="0" y="0"/>
          <a:ext cx="0" cy="0"/>
          <a:chOff x="0" y="0"/>
          <a:chExt cx="0" cy="0"/>
        </a:xfrm>
      </p:grpSpPr>
      <p:sp>
        <p:nvSpPr>
          <p:cNvPr id="12" name="Google Shape;12;p32"/>
          <p:cNvSpPr/>
          <p:nvPr/>
        </p:nvSpPr>
        <p:spPr>
          <a:xfrm>
            <a:off x="0" y="0"/>
            <a:ext cx="12192000" cy="6858000"/>
          </a:xfrm>
          <a:custGeom>
            <a:avLst/>
            <a:gdLst/>
            <a:ahLst/>
            <a:cxnLst/>
            <a:rect l="l" t="t" r="r" b="b"/>
            <a:pathLst>
              <a:path w="12192000" h="6858000" extrusionOk="0">
                <a:moveTo>
                  <a:pt x="0" y="6858000"/>
                </a:moveTo>
                <a:lnTo>
                  <a:pt x="12192000" y="6858000"/>
                </a:lnTo>
                <a:lnTo>
                  <a:pt x="12192000" y="0"/>
                </a:lnTo>
                <a:lnTo>
                  <a:pt x="0" y="0"/>
                </a:lnTo>
                <a:lnTo>
                  <a:pt x="0" y="6858000"/>
                </a:lnTo>
                <a:close/>
              </a:path>
            </a:pathLst>
          </a:custGeom>
          <a:solidFill>
            <a:srgbClr val="005DB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32"/>
          <p:cNvSpPr/>
          <p:nvPr/>
        </p:nvSpPr>
        <p:spPr>
          <a:xfrm>
            <a:off x="0" y="6468617"/>
            <a:ext cx="12192000" cy="389382"/>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32"/>
          <p:cNvSpPr txBox="1">
            <a:spLocks noGrp="1"/>
          </p:cNvSpPr>
          <p:nvPr>
            <p:ph type="ftr" idx="11"/>
          </p:nvPr>
        </p:nvSpPr>
        <p:spPr>
          <a:xfrm>
            <a:off x="4145280" y="6377940"/>
            <a:ext cx="3901439"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2"/>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2"/>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b="0" i="0" u="none" strike="noStrike" cap="none">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
        <p:cNvGrpSpPr/>
        <p:nvPr/>
      </p:nvGrpSpPr>
      <p:grpSpPr>
        <a:xfrm>
          <a:off x="0" y="0"/>
          <a:ext cx="0" cy="0"/>
          <a:chOff x="0" y="0"/>
          <a:chExt cx="0" cy="0"/>
        </a:xfrm>
      </p:grpSpPr>
      <p:sp>
        <p:nvSpPr>
          <p:cNvPr id="18" name="Google Shape;18;p33"/>
          <p:cNvSpPr txBox="1">
            <a:spLocks noGrp="1"/>
          </p:cNvSpPr>
          <p:nvPr>
            <p:ph type="title"/>
          </p:nvPr>
        </p:nvSpPr>
        <p:spPr>
          <a:xfrm>
            <a:off x="218440" y="338014"/>
            <a:ext cx="11755119" cy="53403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200" b="0" i="0">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3"/>
          <p:cNvSpPr txBox="1">
            <a:spLocks noGrp="1"/>
          </p:cNvSpPr>
          <p:nvPr>
            <p:ph type="body" idx="1"/>
          </p:nvPr>
        </p:nvSpPr>
        <p:spPr>
          <a:xfrm>
            <a:off x="315046" y="1578845"/>
            <a:ext cx="11561907" cy="448691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2700" b="0" i="0">
                <a:solidFill>
                  <a:schemeClr val="dk1"/>
                </a:solidFill>
                <a:latin typeface="Century Gothic"/>
                <a:ea typeface="Century Gothic"/>
                <a:cs typeface="Century Gothic"/>
                <a:sym typeface="Century Gothic"/>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 name="Google Shape;20;p33"/>
          <p:cNvSpPr txBox="1">
            <a:spLocks noGrp="1"/>
          </p:cNvSpPr>
          <p:nvPr>
            <p:ph type="ftr" idx="11"/>
          </p:nvPr>
        </p:nvSpPr>
        <p:spPr>
          <a:xfrm>
            <a:off x="4145280" y="6377940"/>
            <a:ext cx="3901439"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3"/>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3"/>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3"/>
        <p:cNvGrpSpPr/>
        <p:nvPr/>
      </p:nvGrpSpPr>
      <p:grpSpPr>
        <a:xfrm>
          <a:off x="0" y="0"/>
          <a:ext cx="0" cy="0"/>
          <a:chOff x="0" y="0"/>
          <a:chExt cx="0" cy="0"/>
        </a:xfrm>
      </p:grpSpPr>
      <p:sp>
        <p:nvSpPr>
          <p:cNvPr id="24" name="Google Shape;24;p34"/>
          <p:cNvSpPr txBox="1">
            <a:spLocks noGrp="1"/>
          </p:cNvSpPr>
          <p:nvPr>
            <p:ph type="title"/>
          </p:nvPr>
        </p:nvSpPr>
        <p:spPr>
          <a:xfrm>
            <a:off x="218440" y="338014"/>
            <a:ext cx="11755119" cy="53403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200" b="0" i="0">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4"/>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 name="Google Shape;26;p34"/>
          <p:cNvSpPr txBox="1">
            <a:spLocks noGrp="1"/>
          </p:cNvSpPr>
          <p:nvPr>
            <p:ph type="body" idx="2"/>
          </p:nvPr>
        </p:nvSpPr>
        <p:spPr>
          <a:xfrm>
            <a:off x="6361101" y="1516976"/>
            <a:ext cx="5306059" cy="3528695"/>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2600" b="0" i="0">
                <a:solidFill>
                  <a:schemeClr val="dk1"/>
                </a:solidFill>
                <a:latin typeface="Century Gothic"/>
                <a:ea typeface="Century Gothic"/>
                <a:cs typeface="Century Gothic"/>
                <a:sym typeface="Century Gothic"/>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 name="Google Shape;27;p34"/>
          <p:cNvSpPr txBox="1">
            <a:spLocks noGrp="1"/>
          </p:cNvSpPr>
          <p:nvPr>
            <p:ph type="ftr" idx="11"/>
          </p:nvPr>
        </p:nvSpPr>
        <p:spPr>
          <a:xfrm>
            <a:off x="4145280" y="6377940"/>
            <a:ext cx="3901439"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4"/>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4"/>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0"/>
        <p:cNvGrpSpPr/>
        <p:nvPr/>
      </p:nvGrpSpPr>
      <p:grpSpPr>
        <a:xfrm>
          <a:off x="0" y="0"/>
          <a:ext cx="0" cy="0"/>
          <a:chOff x="0" y="0"/>
          <a:chExt cx="0" cy="0"/>
        </a:xfrm>
      </p:grpSpPr>
      <p:sp>
        <p:nvSpPr>
          <p:cNvPr id="31" name="Google Shape;31;p35"/>
          <p:cNvSpPr txBox="1">
            <a:spLocks noGrp="1"/>
          </p:cNvSpPr>
          <p:nvPr>
            <p:ph type="ctrTitle"/>
          </p:nvPr>
        </p:nvSpPr>
        <p:spPr>
          <a:xfrm>
            <a:off x="914400" y="2125980"/>
            <a:ext cx="10363200" cy="144017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5"/>
          <p:cNvSpPr txBox="1">
            <a:spLocks noGrp="1"/>
          </p:cNvSpPr>
          <p:nvPr>
            <p:ph type="subTitle" idx="1"/>
          </p:nvPr>
        </p:nvSpPr>
        <p:spPr>
          <a:xfrm>
            <a:off x="1828800" y="3840480"/>
            <a:ext cx="8534399" cy="1714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5"/>
          <p:cNvSpPr txBox="1">
            <a:spLocks noGrp="1"/>
          </p:cNvSpPr>
          <p:nvPr>
            <p:ph type="ftr" idx="11"/>
          </p:nvPr>
        </p:nvSpPr>
        <p:spPr>
          <a:xfrm>
            <a:off x="4145280" y="6377940"/>
            <a:ext cx="3901439"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5"/>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5"/>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6"/>
        <p:cNvGrpSpPr/>
        <p:nvPr/>
      </p:nvGrpSpPr>
      <p:grpSpPr>
        <a:xfrm>
          <a:off x="0" y="0"/>
          <a:ext cx="0" cy="0"/>
          <a:chOff x="0" y="0"/>
          <a:chExt cx="0" cy="0"/>
        </a:xfrm>
      </p:grpSpPr>
      <p:sp>
        <p:nvSpPr>
          <p:cNvPr id="37" name="Google Shape;37;p36"/>
          <p:cNvSpPr txBox="1">
            <a:spLocks noGrp="1"/>
          </p:cNvSpPr>
          <p:nvPr>
            <p:ph type="title"/>
          </p:nvPr>
        </p:nvSpPr>
        <p:spPr>
          <a:xfrm>
            <a:off x="218440" y="338014"/>
            <a:ext cx="11755119" cy="53403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200" b="0" i="0">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6"/>
          <p:cNvSpPr txBox="1">
            <a:spLocks noGrp="1"/>
          </p:cNvSpPr>
          <p:nvPr>
            <p:ph type="ftr" idx="11"/>
          </p:nvPr>
        </p:nvSpPr>
        <p:spPr>
          <a:xfrm>
            <a:off x="4145280" y="6377940"/>
            <a:ext cx="3901439"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6"/>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6"/>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1"/>
          <p:cNvSpPr txBox="1">
            <a:spLocks noGrp="1"/>
          </p:cNvSpPr>
          <p:nvPr>
            <p:ph type="title"/>
          </p:nvPr>
        </p:nvSpPr>
        <p:spPr>
          <a:xfrm>
            <a:off x="218440" y="338014"/>
            <a:ext cx="11755119" cy="534035"/>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32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1"/>
          <p:cNvSpPr txBox="1">
            <a:spLocks noGrp="1"/>
          </p:cNvSpPr>
          <p:nvPr>
            <p:ph type="body" idx="1"/>
          </p:nvPr>
        </p:nvSpPr>
        <p:spPr>
          <a:xfrm>
            <a:off x="315046" y="1578845"/>
            <a:ext cx="11561907" cy="448691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2700" b="0" i="0" u="none" strike="noStrike" cap="none">
                <a:solidFill>
                  <a:schemeClr val="dk1"/>
                </a:solidFill>
                <a:latin typeface="Century Gothic"/>
                <a:ea typeface="Century Gothic"/>
                <a:cs typeface="Century Gothic"/>
                <a:sym typeface="Century Gothic"/>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8" name="Google Shape;8;p31"/>
          <p:cNvSpPr txBox="1">
            <a:spLocks noGrp="1"/>
          </p:cNvSpPr>
          <p:nvPr>
            <p:ph type="ftr" idx="11"/>
          </p:nvPr>
        </p:nvSpPr>
        <p:spPr>
          <a:xfrm>
            <a:off x="4145280" y="6377940"/>
            <a:ext cx="3901439" cy="34290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1"/>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1"/>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1"/>
          <p:cNvSpPr txBox="1"/>
          <p:nvPr/>
        </p:nvSpPr>
        <p:spPr>
          <a:xfrm>
            <a:off x="1876038" y="3816639"/>
            <a:ext cx="8840100" cy="677400"/>
          </a:xfrm>
          <a:prstGeom prst="rect">
            <a:avLst/>
          </a:prstGeom>
          <a:noFill/>
          <a:ln>
            <a:noFill/>
          </a:ln>
        </p:spPr>
        <p:txBody>
          <a:bodyPr spcFirstLastPara="1" wrap="square" lIns="0" tIns="0" rIns="0" bIns="0" anchor="t" anchorCtr="0">
            <a:spAutoFit/>
          </a:bodyPr>
          <a:lstStyle/>
          <a:p>
            <a:pPr marL="12700" marR="5080" lvl="0" indent="364490" algn="l" rtl="0">
              <a:lnSpc>
                <a:spcPct val="107954"/>
              </a:lnSpc>
              <a:spcBef>
                <a:spcPts val="0"/>
              </a:spcBef>
              <a:spcAft>
                <a:spcPts val="0"/>
              </a:spcAft>
              <a:buNone/>
            </a:pPr>
            <a:r>
              <a:rPr lang="en-US" sz="4400" b="1">
                <a:solidFill>
                  <a:srgbClr val="FFFFFF"/>
                </a:solidFill>
                <a:latin typeface="Century Gothic"/>
                <a:ea typeface="Century Gothic"/>
                <a:cs typeface="Century Gothic"/>
                <a:sym typeface="Century Gothic"/>
              </a:rPr>
              <a:t>Cultural Competency Training</a:t>
            </a:r>
            <a:endParaRPr sz="4400">
              <a:solidFill>
                <a:schemeClr val="dk1"/>
              </a:solidFill>
              <a:latin typeface="Century Gothic"/>
              <a:ea typeface="Century Gothic"/>
              <a:cs typeface="Century Gothic"/>
              <a:sym typeface="Century Gothic"/>
            </a:endParaRPr>
          </a:p>
        </p:txBody>
      </p:sp>
      <p:sp>
        <p:nvSpPr>
          <p:cNvPr id="46" name="Google Shape;46;p1"/>
          <p:cNvSpPr/>
          <p:nvPr/>
        </p:nvSpPr>
        <p:spPr>
          <a:xfrm>
            <a:off x="827646" y="1171461"/>
            <a:ext cx="4670400" cy="18699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lang="en-US" sz="1800">
              <a:solidFill>
                <a:schemeClr val="dk1"/>
              </a:solidFill>
              <a:latin typeface="Calibri"/>
              <a:ea typeface="Calibri"/>
              <a:cs typeface="Calibri"/>
              <a:sym typeface="Calibri"/>
            </a:endParaRPr>
          </a:p>
        </p:txBody>
      </p:sp>
      <p:pic>
        <p:nvPicPr>
          <p:cNvPr id="3" name="Graphic 2">
            <a:extLst>
              <a:ext uri="{FF2B5EF4-FFF2-40B4-BE49-F238E27FC236}">
                <a16:creationId xmlns:a16="http://schemas.microsoft.com/office/drawing/2014/main" id="{A853BDEF-387C-28C8-498C-2FFBFDFC8E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22867" y="1555007"/>
            <a:ext cx="5691857" cy="126485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34"/>
        <p:cNvGrpSpPr/>
        <p:nvPr/>
      </p:nvGrpSpPr>
      <p:grpSpPr>
        <a:xfrm>
          <a:off x="0" y="0"/>
          <a:ext cx="0" cy="0"/>
          <a:chOff x="0" y="0"/>
          <a:chExt cx="0" cy="0"/>
        </a:xfrm>
      </p:grpSpPr>
      <p:sp>
        <p:nvSpPr>
          <p:cNvPr id="135" name="Google Shape;135;p10"/>
          <p:cNvSpPr txBox="1"/>
          <p:nvPr/>
        </p:nvSpPr>
        <p:spPr>
          <a:xfrm>
            <a:off x="684795" y="1525474"/>
            <a:ext cx="11050005" cy="4616648"/>
          </a:xfrm>
          <a:prstGeom prst="rect">
            <a:avLst/>
          </a:prstGeom>
          <a:noFill/>
          <a:ln>
            <a:noFill/>
          </a:ln>
        </p:spPr>
        <p:txBody>
          <a:bodyPr spcFirstLastPara="1" wrap="square" lIns="0" tIns="0" rIns="0" bIns="0" anchor="t" anchorCtr="0">
            <a:spAutoFit/>
          </a:bodyPr>
          <a:lstStyle/>
          <a:p>
            <a:pPr marL="12700" marR="5080" lvl="0" indent="0" algn="l" rtl="0">
              <a:lnSpc>
                <a:spcPct val="100000"/>
              </a:lnSpc>
              <a:spcBef>
                <a:spcPts val="0"/>
              </a:spcBef>
              <a:spcAft>
                <a:spcPts val="0"/>
              </a:spcAft>
              <a:buNone/>
            </a:pPr>
            <a:r>
              <a:rPr lang="en-US" sz="2800" b="1">
                <a:solidFill>
                  <a:srgbClr val="005DB8"/>
                </a:solidFill>
                <a:latin typeface="Century Gothic"/>
                <a:ea typeface="Century Gothic"/>
                <a:cs typeface="Century Gothic"/>
                <a:sym typeface="Century Gothic"/>
              </a:rPr>
              <a:t>Cultural competence is a set of behaviors and attitudes that professionals use to:</a:t>
            </a:r>
            <a:endParaRPr sz="2800">
              <a:solidFill>
                <a:schemeClr val="dk1"/>
              </a:solidFill>
              <a:latin typeface="Century Gothic"/>
              <a:ea typeface="Century Gothic"/>
              <a:cs typeface="Century Gothic"/>
              <a:sym typeface="Century Gothic"/>
            </a:endParaRPr>
          </a:p>
          <a:p>
            <a:pPr marL="0" marR="0" lvl="0" indent="0" algn="l" rtl="0">
              <a:lnSpc>
                <a:spcPct val="100000"/>
              </a:lnSpc>
              <a:spcBef>
                <a:spcPts val="3"/>
              </a:spcBef>
              <a:spcAft>
                <a:spcPts val="0"/>
              </a:spcAft>
              <a:buNone/>
            </a:pPr>
            <a:endParaRPr sz="2500">
              <a:solidFill>
                <a:schemeClr val="dk1"/>
              </a:solidFill>
              <a:latin typeface="Times New Roman"/>
              <a:ea typeface="Times New Roman"/>
              <a:cs typeface="Times New Roman"/>
              <a:sym typeface="Times New Roman"/>
            </a:endParaRPr>
          </a:p>
          <a:p>
            <a:pPr marL="239395" marR="0" lvl="0" indent="-226695" algn="l" rtl="0">
              <a:lnSpc>
                <a:spcPct val="100000"/>
              </a:lnSpc>
              <a:spcBef>
                <a:spcPts val="0"/>
              </a:spcBef>
              <a:spcAft>
                <a:spcPts val="0"/>
              </a:spcAft>
              <a:buClr>
                <a:schemeClr val="dk1"/>
              </a:buClr>
              <a:buSzPts val="2400"/>
              <a:buFont typeface="Arial"/>
              <a:buChar char="•"/>
            </a:pPr>
            <a:r>
              <a:rPr lang="en-US" sz="2400">
                <a:solidFill>
                  <a:schemeClr val="dk1"/>
                </a:solidFill>
                <a:latin typeface="Century Gothic"/>
                <a:ea typeface="Century Gothic"/>
                <a:cs typeface="Century Gothic"/>
                <a:sym typeface="Century Gothic"/>
              </a:rPr>
              <a:t>Understand their own values and culture</a:t>
            </a:r>
            <a:endParaRPr sz="2400">
              <a:solidFill>
                <a:schemeClr val="dk1"/>
              </a:solidFill>
              <a:latin typeface="Century Gothic"/>
              <a:ea typeface="Century Gothic"/>
              <a:cs typeface="Century Gothic"/>
              <a:sym typeface="Century Gothic"/>
            </a:endParaRPr>
          </a:p>
          <a:p>
            <a:pPr marL="0" marR="0" lvl="0" indent="0" algn="l" rtl="0">
              <a:lnSpc>
                <a:spcPct val="100000"/>
              </a:lnSpc>
              <a:spcBef>
                <a:spcPts val="5"/>
              </a:spcBef>
              <a:spcAft>
                <a:spcPts val="0"/>
              </a:spcAft>
              <a:buClr>
                <a:schemeClr val="dk1"/>
              </a:buClr>
              <a:buSzPts val="2500"/>
              <a:buFont typeface="Arial"/>
              <a:buNone/>
            </a:pPr>
            <a:endParaRPr sz="2500">
              <a:solidFill>
                <a:schemeClr val="dk1"/>
              </a:solidFill>
              <a:latin typeface="Times New Roman"/>
              <a:ea typeface="Times New Roman"/>
              <a:cs typeface="Times New Roman"/>
              <a:sym typeface="Times New Roman"/>
            </a:endParaRPr>
          </a:p>
          <a:p>
            <a:pPr marL="239395" marR="0" lvl="0" indent="-226695" algn="l" rtl="0">
              <a:lnSpc>
                <a:spcPct val="100000"/>
              </a:lnSpc>
              <a:spcBef>
                <a:spcPts val="0"/>
              </a:spcBef>
              <a:spcAft>
                <a:spcPts val="0"/>
              </a:spcAft>
              <a:buClr>
                <a:schemeClr val="dk1"/>
              </a:buClr>
              <a:buSzPts val="2400"/>
              <a:buFont typeface="Arial"/>
              <a:buChar char="•"/>
            </a:pPr>
            <a:r>
              <a:rPr lang="en-US" sz="2400">
                <a:solidFill>
                  <a:schemeClr val="dk1"/>
                </a:solidFill>
                <a:latin typeface="Century Gothic"/>
                <a:ea typeface="Century Gothic"/>
                <a:cs typeface="Century Gothic"/>
                <a:sym typeface="Century Gothic"/>
              </a:rPr>
              <a:t>Value diversity and cultural differences in their patients</a:t>
            </a:r>
            <a:endParaRPr/>
          </a:p>
          <a:p>
            <a:pPr marL="239395" marR="0" lvl="0" indent="-74295" algn="l" rtl="0">
              <a:lnSpc>
                <a:spcPct val="100000"/>
              </a:lnSpc>
              <a:spcBef>
                <a:spcPts val="0"/>
              </a:spcBef>
              <a:spcAft>
                <a:spcPts val="0"/>
              </a:spcAft>
              <a:buClr>
                <a:schemeClr val="dk1"/>
              </a:buClr>
              <a:buSzPts val="2400"/>
              <a:buFont typeface="Arial"/>
              <a:buNone/>
            </a:pPr>
            <a:endParaRPr sz="2400">
              <a:solidFill>
                <a:schemeClr val="dk1"/>
              </a:solidFill>
              <a:latin typeface="Century Gothic"/>
              <a:ea typeface="Century Gothic"/>
              <a:cs typeface="Century Gothic"/>
              <a:sym typeface="Century Gothic"/>
            </a:endParaRPr>
          </a:p>
          <a:p>
            <a:pPr marL="239395" marR="0" lvl="0" indent="-226695" algn="l" rtl="0">
              <a:lnSpc>
                <a:spcPct val="100000"/>
              </a:lnSpc>
              <a:spcBef>
                <a:spcPts val="0"/>
              </a:spcBef>
              <a:spcAft>
                <a:spcPts val="0"/>
              </a:spcAft>
              <a:buClr>
                <a:schemeClr val="dk1"/>
              </a:buClr>
              <a:buSzPts val="2400"/>
              <a:buFont typeface="Arial"/>
              <a:buChar char="•"/>
            </a:pPr>
            <a:r>
              <a:rPr lang="en-US" sz="2400">
                <a:solidFill>
                  <a:schemeClr val="dk1"/>
                </a:solidFill>
                <a:latin typeface="Century Gothic"/>
                <a:ea typeface="Century Gothic"/>
                <a:cs typeface="Century Gothic"/>
                <a:sym typeface="Century Gothic"/>
              </a:rPr>
              <a:t>Value diversity and cultural differences in their workforce</a:t>
            </a:r>
            <a:endParaRPr sz="2400">
              <a:solidFill>
                <a:schemeClr val="dk1"/>
              </a:solidFill>
              <a:latin typeface="Century Gothic"/>
              <a:ea typeface="Century Gothic"/>
              <a:cs typeface="Century Gothic"/>
              <a:sym typeface="Century Gothic"/>
            </a:endParaRPr>
          </a:p>
          <a:p>
            <a:pPr marL="0" marR="0" lvl="0" indent="0" algn="l" rtl="0">
              <a:lnSpc>
                <a:spcPct val="100000"/>
              </a:lnSpc>
              <a:spcBef>
                <a:spcPts val="5"/>
              </a:spcBef>
              <a:spcAft>
                <a:spcPts val="0"/>
              </a:spcAft>
              <a:buClr>
                <a:schemeClr val="dk1"/>
              </a:buClr>
              <a:buSzPts val="2500"/>
              <a:buFont typeface="Arial"/>
              <a:buNone/>
            </a:pPr>
            <a:endParaRPr sz="2500">
              <a:solidFill>
                <a:schemeClr val="dk1"/>
              </a:solidFill>
              <a:latin typeface="Times New Roman"/>
              <a:ea typeface="Times New Roman"/>
              <a:cs typeface="Times New Roman"/>
              <a:sym typeface="Times New Roman"/>
            </a:endParaRPr>
          </a:p>
          <a:p>
            <a:pPr marL="239395" marR="0" lvl="0" indent="-226695" algn="l" rtl="0">
              <a:lnSpc>
                <a:spcPct val="100000"/>
              </a:lnSpc>
              <a:spcBef>
                <a:spcPts val="0"/>
              </a:spcBef>
              <a:spcAft>
                <a:spcPts val="0"/>
              </a:spcAft>
              <a:buClr>
                <a:schemeClr val="dk1"/>
              </a:buClr>
              <a:buSzPts val="2400"/>
              <a:buFont typeface="Arial"/>
              <a:buChar char="•"/>
            </a:pPr>
            <a:r>
              <a:rPr lang="en-US" sz="2400">
                <a:solidFill>
                  <a:schemeClr val="dk1"/>
                </a:solidFill>
                <a:latin typeface="Century Gothic"/>
                <a:ea typeface="Century Gothic"/>
                <a:cs typeface="Century Gothic"/>
                <a:sym typeface="Century Gothic"/>
              </a:rPr>
              <a:t>Adapt to the culture of the family or community they are serving</a:t>
            </a:r>
            <a:endParaRPr sz="2400">
              <a:solidFill>
                <a:schemeClr val="dk1"/>
              </a:solidFill>
              <a:latin typeface="Century Gothic"/>
              <a:ea typeface="Century Gothic"/>
              <a:cs typeface="Century Gothic"/>
              <a:sym typeface="Century Gothic"/>
            </a:endParaRPr>
          </a:p>
          <a:p>
            <a:pPr marL="0" marR="0" lvl="0" indent="0" algn="l" rtl="0">
              <a:lnSpc>
                <a:spcPct val="100000"/>
              </a:lnSpc>
              <a:spcBef>
                <a:spcPts val="5"/>
              </a:spcBef>
              <a:spcAft>
                <a:spcPts val="0"/>
              </a:spcAft>
              <a:buClr>
                <a:schemeClr val="dk1"/>
              </a:buClr>
              <a:buSzPts val="2500"/>
              <a:buFont typeface="Arial"/>
              <a:buNone/>
            </a:pPr>
            <a:endParaRPr sz="2500">
              <a:solidFill>
                <a:schemeClr val="dk1"/>
              </a:solidFill>
              <a:latin typeface="Times New Roman"/>
              <a:ea typeface="Times New Roman"/>
              <a:cs typeface="Times New Roman"/>
              <a:sym typeface="Times New Roman"/>
            </a:endParaRPr>
          </a:p>
          <a:p>
            <a:pPr marL="239395" marR="0" lvl="0" indent="-226695" algn="l" rtl="0">
              <a:lnSpc>
                <a:spcPct val="100000"/>
              </a:lnSpc>
              <a:spcBef>
                <a:spcPts val="0"/>
              </a:spcBef>
              <a:spcAft>
                <a:spcPts val="0"/>
              </a:spcAft>
              <a:buClr>
                <a:schemeClr val="dk1"/>
              </a:buClr>
              <a:buSzPts val="2400"/>
              <a:buFont typeface="Arial"/>
              <a:buChar char="•"/>
            </a:pPr>
            <a:r>
              <a:rPr lang="en-US" sz="2400">
                <a:solidFill>
                  <a:schemeClr val="dk1"/>
                </a:solidFill>
                <a:latin typeface="Century Gothic"/>
                <a:ea typeface="Century Gothic"/>
                <a:cs typeface="Century Gothic"/>
                <a:sym typeface="Century Gothic"/>
              </a:rPr>
              <a:t>Work effectively in cross-cultural situations</a:t>
            </a:r>
            <a:endParaRPr sz="2400">
              <a:solidFill>
                <a:schemeClr val="dk1"/>
              </a:solidFill>
              <a:latin typeface="Century Gothic"/>
              <a:ea typeface="Century Gothic"/>
              <a:cs typeface="Century Gothic"/>
              <a:sym typeface="Century Gothic"/>
            </a:endParaRPr>
          </a:p>
        </p:txBody>
      </p:sp>
      <p:sp>
        <p:nvSpPr>
          <p:cNvPr id="136" name="Google Shape;136;p10"/>
          <p:cNvSpPr/>
          <p:nvPr/>
        </p:nvSpPr>
        <p:spPr>
          <a:xfrm>
            <a:off x="0" y="6629400"/>
            <a:ext cx="12191999" cy="22859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 name="Google Shape;137;p10"/>
          <p:cNvSpPr/>
          <p:nvPr/>
        </p:nvSpPr>
        <p:spPr>
          <a:xfrm>
            <a:off x="0" y="272034"/>
            <a:ext cx="12192000" cy="635000"/>
          </a:xfrm>
          <a:custGeom>
            <a:avLst/>
            <a:gdLst/>
            <a:ahLst/>
            <a:cxnLst/>
            <a:rect l="l" t="t" r="r" b="b"/>
            <a:pathLst>
              <a:path w="12192000" h="635000" extrusionOk="0">
                <a:moveTo>
                  <a:pt x="0" y="634746"/>
                </a:moveTo>
                <a:lnTo>
                  <a:pt x="12192000" y="634746"/>
                </a:lnTo>
                <a:lnTo>
                  <a:pt x="12192000" y="0"/>
                </a:lnTo>
                <a:lnTo>
                  <a:pt x="0" y="0"/>
                </a:lnTo>
                <a:lnTo>
                  <a:pt x="0" y="634746"/>
                </a:lnTo>
                <a:close/>
              </a:path>
            </a:pathLst>
          </a:custGeom>
          <a:solidFill>
            <a:srgbClr val="BC2F2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10"/>
          <p:cNvSpPr/>
          <p:nvPr/>
        </p:nvSpPr>
        <p:spPr>
          <a:xfrm>
            <a:off x="10829544" y="35814"/>
            <a:ext cx="1175752" cy="117576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10"/>
          <p:cNvSpPr txBox="1">
            <a:spLocks noGrp="1"/>
          </p:cNvSpPr>
          <p:nvPr>
            <p:ph type="title"/>
          </p:nvPr>
        </p:nvSpPr>
        <p:spPr>
          <a:xfrm>
            <a:off x="218440" y="338014"/>
            <a:ext cx="11755119" cy="534035"/>
          </a:xfrm>
          <a:prstGeom prst="rect">
            <a:avLst/>
          </a:prstGeom>
          <a:noFill/>
          <a:ln>
            <a:noFill/>
          </a:ln>
        </p:spPr>
        <p:txBody>
          <a:bodyPr spcFirstLastPara="1" wrap="square" lIns="0" tIns="106625" rIns="0" bIns="0" anchor="t" anchorCtr="0">
            <a:spAutoFit/>
          </a:bodyPr>
          <a:lstStyle/>
          <a:p>
            <a:pPr marL="12700" lvl="0" indent="0" algn="l" rtl="0">
              <a:lnSpc>
                <a:spcPct val="100000"/>
              </a:lnSpc>
              <a:spcBef>
                <a:spcPts val="0"/>
              </a:spcBef>
              <a:spcAft>
                <a:spcPts val="0"/>
              </a:spcAft>
              <a:buNone/>
            </a:pPr>
            <a:r>
              <a:rPr lang="en-US"/>
              <a:t>What is Cultural Competence?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43"/>
        <p:cNvGrpSpPr/>
        <p:nvPr/>
      </p:nvGrpSpPr>
      <p:grpSpPr>
        <a:xfrm>
          <a:off x="0" y="0"/>
          <a:ext cx="0" cy="0"/>
          <a:chOff x="0" y="0"/>
          <a:chExt cx="0" cy="0"/>
        </a:xfrm>
      </p:grpSpPr>
      <p:sp>
        <p:nvSpPr>
          <p:cNvPr id="144" name="Google Shape;144;p11"/>
          <p:cNvSpPr/>
          <p:nvPr/>
        </p:nvSpPr>
        <p:spPr>
          <a:xfrm>
            <a:off x="0" y="6629400"/>
            <a:ext cx="12191999" cy="22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 name="Google Shape;145;p11"/>
          <p:cNvSpPr/>
          <p:nvPr/>
        </p:nvSpPr>
        <p:spPr>
          <a:xfrm>
            <a:off x="0" y="272034"/>
            <a:ext cx="12192000" cy="635000"/>
          </a:xfrm>
          <a:custGeom>
            <a:avLst/>
            <a:gdLst/>
            <a:ahLst/>
            <a:cxnLst/>
            <a:rect l="l" t="t" r="r" b="b"/>
            <a:pathLst>
              <a:path w="12192000" h="635000" extrusionOk="0">
                <a:moveTo>
                  <a:pt x="0" y="634746"/>
                </a:moveTo>
                <a:lnTo>
                  <a:pt x="12192000" y="634746"/>
                </a:lnTo>
                <a:lnTo>
                  <a:pt x="12192000" y="0"/>
                </a:lnTo>
                <a:lnTo>
                  <a:pt x="0" y="0"/>
                </a:lnTo>
                <a:lnTo>
                  <a:pt x="0" y="634746"/>
                </a:lnTo>
                <a:close/>
              </a:path>
            </a:pathLst>
          </a:custGeom>
          <a:solidFill>
            <a:srgbClr val="BC2F2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11"/>
          <p:cNvSpPr/>
          <p:nvPr/>
        </p:nvSpPr>
        <p:spPr>
          <a:xfrm>
            <a:off x="10829544" y="35814"/>
            <a:ext cx="1175752" cy="117576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 name="Google Shape;147;p11"/>
          <p:cNvSpPr txBox="1">
            <a:spLocks noGrp="1"/>
          </p:cNvSpPr>
          <p:nvPr>
            <p:ph type="title"/>
          </p:nvPr>
        </p:nvSpPr>
        <p:spPr>
          <a:xfrm>
            <a:off x="218440" y="338014"/>
            <a:ext cx="11755119" cy="600112"/>
          </a:xfrm>
          <a:prstGeom prst="rect">
            <a:avLst/>
          </a:prstGeom>
          <a:noFill/>
          <a:ln>
            <a:noFill/>
          </a:ln>
        </p:spPr>
        <p:txBody>
          <a:bodyPr spcFirstLastPara="1" wrap="square" lIns="0" tIns="106625" rIns="0" bIns="0" anchor="t" anchorCtr="0">
            <a:spAutoFit/>
          </a:bodyPr>
          <a:lstStyle/>
          <a:p>
            <a:pPr marL="12700" lvl="0" indent="0" algn="l" rtl="0">
              <a:lnSpc>
                <a:spcPct val="100000"/>
              </a:lnSpc>
              <a:spcBef>
                <a:spcPts val="0"/>
              </a:spcBef>
              <a:spcAft>
                <a:spcPts val="0"/>
              </a:spcAft>
              <a:buNone/>
            </a:pPr>
            <a:r>
              <a:rPr lang="en-US"/>
              <a:t>Diversity includes LGBTQIA Members/Patients</a:t>
            </a:r>
            <a:endParaRPr/>
          </a:p>
        </p:txBody>
      </p:sp>
      <p:sp>
        <p:nvSpPr>
          <p:cNvPr id="148" name="Google Shape;148;p11"/>
          <p:cNvSpPr txBox="1"/>
          <p:nvPr/>
        </p:nvSpPr>
        <p:spPr>
          <a:xfrm>
            <a:off x="533400" y="1143254"/>
            <a:ext cx="11440200" cy="504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a:solidFill>
                  <a:srgbClr val="005DB8"/>
                </a:solidFill>
                <a:latin typeface="Century Gothic"/>
                <a:ea typeface="Century Gothic"/>
                <a:cs typeface="Century Gothic"/>
                <a:sym typeface="Century Gothic"/>
              </a:rPr>
              <a:t>LGBTQIA+ refers to lesbian, gay, bisexual, transgender, queer, intersex, asexual &amp; all sexual &amp; gender minority people.</a:t>
            </a:r>
            <a:endParaRPr sz="2000" b="1" i="0" u="none" strike="noStrike">
              <a:solidFill>
                <a:srgbClr val="005DB8"/>
              </a:solidFill>
              <a:latin typeface="Century Gothic"/>
              <a:ea typeface="Century Gothic"/>
              <a:cs typeface="Century Gothic"/>
              <a:sym typeface="Century Gothic"/>
            </a:endParaRPr>
          </a:p>
          <a:p>
            <a:pPr marL="0" marR="0" lvl="0" indent="0" algn="l" rtl="0">
              <a:spcBef>
                <a:spcPts val="0"/>
              </a:spcBef>
              <a:spcAft>
                <a:spcPts val="0"/>
              </a:spcAft>
              <a:buNone/>
            </a:pPr>
            <a:endParaRPr sz="2000" b="1">
              <a:solidFill>
                <a:srgbClr val="0070C0"/>
              </a:solidFill>
              <a:latin typeface="Century Gothic"/>
              <a:ea typeface="Century Gothic"/>
              <a:cs typeface="Century Gothic"/>
              <a:sym typeface="Century Gothic"/>
            </a:endParaRPr>
          </a:p>
          <a:p>
            <a:pPr marL="285750" marR="0" lvl="0" indent="-285750" algn="l" rtl="0">
              <a:lnSpc>
                <a:spcPct val="115000"/>
              </a:lnSpc>
              <a:spcBef>
                <a:spcPts val="0"/>
              </a:spcBef>
              <a:spcAft>
                <a:spcPts val="0"/>
              </a:spcAft>
              <a:buClr>
                <a:schemeClr val="dk1"/>
              </a:buClr>
              <a:buSzPts val="2000"/>
              <a:buFont typeface="Arial"/>
              <a:buChar char="•"/>
            </a:pPr>
            <a:r>
              <a:rPr lang="en-US" sz="2000" i="0" u="none" strike="noStrike">
                <a:solidFill>
                  <a:schemeClr val="dk1"/>
                </a:solidFill>
                <a:latin typeface="Century Gothic"/>
                <a:ea typeface="Century Gothic"/>
                <a:cs typeface="Century Gothic"/>
                <a:sym typeface="Century Gothic"/>
              </a:rPr>
              <a:t>Lesbian or gay is a sexual orientation that describes a person who is emotionally &amp; sexually attracted to people of the same gender.</a:t>
            </a:r>
            <a:endParaRPr sz="2000" i="0" u="none" strike="noStrike">
              <a:solidFill>
                <a:schemeClr val="dk1"/>
              </a:solidFill>
              <a:latin typeface="Century Gothic"/>
              <a:ea typeface="Century Gothic"/>
              <a:cs typeface="Century Gothic"/>
              <a:sym typeface="Century Gothic"/>
            </a:endParaRPr>
          </a:p>
          <a:p>
            <a:pPr marL="457200" marR="0" lvl="0" indent="0" algn="l" rtl="0">
              <a:lnSpc>
                <a:spcPct val="115000"/>
              </a:lnSpc>
              <a:spcBef>
                <a:spcPts val="0"/>
              </a:spcBef>
              <a:spcAft>
                <a:spcPts val="0"/>
              </a:spcAft>
              <a:buNone/>
            </a:pPr>
            <a:endParaRPr sz="1000">
              <a:solidFill>
                <a:schemeClr val="dk1"/>
              </a:solidFill>
              <a:latin typeface="Century Gothic"/>
              <a:ea typeface="Century Gothic"/>
              <a:cs typeface="Century Gothic"/>
              <a:sym typeface="Century Gothic"/>
            </a:endParaRPr>
          </a:p>
          <a:p>
            <a:pPr marL="285750" marR="0" lvl="0" indent="-285750" algn="l" rtl="0">
              <a:lnSpc>
                <a:spcPct val="115000"/>
              </a:lnSpc>
              <a:spcBef>
                <a:spcPts val="0"/>
              </a:spcBef>
              <a:spcAft>
                <a:spcPts val="0"/>
              </a:spcAft>
              <a:buClr>
                <a:schemeClr val="dk1"/>
              </a:buClr>
              <a:buSzPts val="2000"/>
              <a:buFont typeface="Arial"/>
              <a:buChar char="•"/>
            </a:pPr>
            <a:r>
              <a:rPr lang="en-US" sz="2000" i="0" u="none" strike="noStrike">
                <a:solidFill>
                  <a:schemeClr val="dk1"/>
                </a:solidFill>
                <a:latin typeface="Century Gothic"/>
                <a:ea typeface="Century Gothic"/>
                <a:cs typeface="Century Gothic"/>
                <a:sym typeface="Century Gothic"/>
              </a:rPr>
              <a:t>Bisexual is a sexual orientation that describes a person who is emotionally &amp; sexually attracted to people of the same gender &amp; people of other genders.</a:t>
            </a:r>
            <a:endParaRPr sz="2000" i="0" u="none" strike="noStrike">
              <a:solidFill>
                <a:schemeClr val="dk1"/>
              </a:solidFill>
              <a:latin typeface="Century Gothic"/>
              <a:ea typeface="Century Gothic"/>
              <a:cs typeface="Century Gothic"/>
              <a:sym typeface="Century Gothic"/>
            </a:endParaRPr>
          </a:p>
          <a:p>
            <a:pPr marL="457200" marR="0" lvl="0" indent="0" algn="l" rtl="0">
              <a:lnSpc>
                <a:spcPct val="115000"/>
              </a:lnSpc>
              <a:spcBef>
                <a:spcPts val="0"/>
              </a:spcBef>
              <a:spcAft>
                <a:spcPts val="0"/>
              </a:spcAft>
              <a:buNone/>
            </a:pPr>
            <a:endParaRPr sz="1000">
              <a:solidFill>
                <a:schemeClr val="dk1"/>
              </a:solidFill>
              <a:latin typeface="Century Gothic"/>
              <a:ea typeface="Century Gothic"/>
              <a:cs typeface="Century Gothic"/>
              <a:sym typeface="Century Gothic"/>
            </a:endParaRPr>
          </a:p>
          <a:p>
            <a:pPr marL="285750" marR="0" lvl="0" indent="-285750" algn="l" rtl="0">
              <a:lnSpc>
                <a:spcPct val="115000"/>
              </a:lnSpc>
              <a:spcBef>
                <a:spcPts val="0"/>
              </a:spcBef>
              <a:spcAft>
                <a:spcPts val="0"/>
              </a:spcAft>
              <a:buClr>
                <a:schemeClr val="dk1"/>
              </a:buClr>
              <a:buSzPts val="2000"/>
              <a:buFont typeface="Arial"/>
              <a:buChar char="•"/>
            </a:pPr>
            <a:r>
              <a:rPr lang="en-US" sz="2000" i="0" u="none" strike="noStrike">
                <a:solidFill>
                  <a:schemeClr val="dk1"/>
                </a:solidFill>
                <a:latin typeface="Century Gothic"/>
                <a:ea typeface="Century Gothic"/>
                <a:cs typeface="Century Gothic"/>
                <a:sym typeface="Century Gothic"/>
              </a:rPr>
              <a:t>Straight (heterosexual) is a sexual orientation that describes a person who is emotionally &amp; sexually attracted to people of a different gender.</a:t>
            </a:r>
            <a:endParaRPr sz="2000" i="0" u="none" strike="noStrike">
              <a:solidFill>
                <a:schemeClr val="dk1"/>
              </a:solidFill>
              <a:latin typeface="Century Gothic"/>
              <a:ea typeface="Century Gothic"/>
              <a:cs typeface="Century Gothic"/>
              <a:sym typeface="Century Gothic"/>
            </a:endParaRPr>
          </a:p>
          <a:p>
            <a:pPr marL="457200" marR="0" lvl="0" indent="0" algn="l" rtl="0">
              <a:lnSpc>
                <a:spcPct val="115000"/>
              </a:lnSpc>
              <a:spcBef>
                <a:spcPts val="0"/>
              </a:spcBef>
              <a:spcAft>
                <a:spcPts val="0"/>
              </a:spcAft>
              <a:buNone/>
            </a:pPr>
            <a:endParaRPr sz="1000">
              <a:solidFill>
                <a:schemeClr val="dk1"/>
              </a:solidFill>
              <a:latin typeface="Century Gothic"/>
              <a:ea typeface="Century Gothic"/>
              <a:cs typeface="Century Gothic"/>
              <a:sym typeface="Century Gothic"/>
            </a:endParaRPr>
          </a:p>
          <a:p>
            <a:pPr marL="285750" marR="0" lvl="0" indent="-285750" algn="l" rtl="0">
              <a:lnSpc>
                <a:spcPct val="115000"/>
              </a:lnSpc>
              <a:spcBef>
                <a:spcPts val="0"/>
              </a:spcBef>
              <a:spcAft>
                <a:spcPts val="0"/>
              </a:spcAft>
              <a:buClr>
                <a:schemeClr val="dk1"/>
              </a:buClr>
              <a:buSzPts val="2000"/>
              <a:buFont typeface="Arial"/>
              <a:buChar char="•"/>
            </a:pPr>
            <a:r>
              <a:rPr lang="en-US" sz="2000" i="0" u="none" strike="noStrike">
                <a:solidFill>
                  <a:schemeClr val="dk1"/>
                </a:solidFill>
                <a:latin typeface="Century Gothic"/>
                <a:ea typeface="Century Gothic"/>
                <a:cs typeface="Century Gothic"/>
                <a:sym typeface="Century Gothic"/>
              </a:rPr>
              <a:t>Transgender describes a person whose gender identity &amp; sex assigned at birth do not correspond based on traditional expectations; for example, a person assigned female sex at birth who identifies as a man; or a person assigned male sex at birth who identifies as a woman.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52"/>
        <p:cNvGrpSpPr/>
        <p:nvPr/>
      </p:nvGrpSpPr>
      <p:grpSpPr>
        <a:xfrm>
          <a:off x="0" y="0"/>
          <a:ext cx="0" cy="0"/>
          <a:chOff x="0" y="0"/>
          <a:chExt cx="0" cy="0"/>
        </a:xfrm>
      </p:grpSpPr>
      <p:sp>
        <p:nvSpPr>
          <p:cNvPr id="153" name="Google Shape;153;p12"/>
          <p:cNvSpPr/>
          <p:nvPr/>
        </p:nvSpPr>
        <p:spPr>
          <a:xfrm>
            <a:off x="0" y="6629400"/>
            <a:ext cx="12191999" cy="22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 name="Google Shape;154;p12"/>
          <p:cNvSpPr/>
          <p:nvPr/>
        </p:nvSpPr>
        <p:spPr>
          <a:xfrm>
            <a:off x="0" y="272034"/>
            <a:ext cx="12192000" cy="635000"/>
          </a:xfrm>
          <a:custGeom>
            <a:avLst/>
            <a:gdLst/>
            <a:ahLst/>
            <a:cxnLst/>
            <a:rect l="l" t="t" r="r" b="b"/>
            <a:pathLst>
              <a:path w="12192000" h="635000" extrusionOk="0">
                <a:moveTo>
                  <a:pt x="0" y="634746"/>
                </a:moveTo>
                <a:lnTo>
                  <a:pt x="12192000" y="634746"/>
                </a:lnTo>
                <a:lnTo>
                  <a:pt x="12192000" y="0"/>
                </a:lnTo>
                <a:lnTo>
                  <a:pt x="0" y="0"/>
                </a:lnTo>
                <a:lnTo>
                  <a:pt x="0" y="634746"/>
                </a:lnTo>
                <a:close/>
              </a:path>
            </a:pathLst>
          </a:custGeom>
          <a:solidFill>
            <a:srgbClr val="BC2F2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 name="Google Shape;155;p12"/>
          <p:cNvSpPr/>
          <p:nvPr/>
        </p:nvSpPr>
        <p:spPr>
          <a:xfrm>
            <a:off x="10829544" y="35814"/>
            <a:ext cx="1175752" cy="117576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 name="Google Shape;156;p12"/>
          <p:cNvSpPr txBox="1">
            <a:spLocks noGrp="1"/>
          </p:cNvSpPr>
          <p:nvPr>
            <p:ph type="title"/>
          </p:nvPr>
        </p:nvSpPr>
        <p:spPr>
          <a:xfrm>
            <a:off x="218440" y="338014"/>
            <a:ext cx="11755119" cy="600112"/>
          </a:xfrm>
          <a:prstGeom prst="rect">
            <a:avLst/>
          </a:prstGeom>
          <a:noFill/>
          <a:ln>
            <a:noFill/>
          </a:ln>
        </p:spPr>
        <p:txBody>
          <a:bodyPr spcFirstLastPara="1" wrap="square" lIns="0" tIns="106625" rIns="0" bIns="0" anchor="t" anchorCtr="0">
            <a:spAutoFit/>
          </a:bodyPr>
          <a:lstStyle/>
          <a:p>
            <a:pPr marL="12700" lvl="0" indent="0" algn="l" rtl="0">
              <a:lnSpc>
                <a:spcPct val="100000"/>
              </a:lnSpc>
              <a:spcBef>
                <a:spcPts val="0"/>
              </a:spcBef>
              <a:spcAft>
                <a:spcPts val="0"/>
              </a:spcAft>
              <a:buNone/>
            </a:pPr>
            <a:r>
              <a:rPr lang="en-US"/>
              <a:t>Diversity includes LGBTQIA Members/Patients</a:t>
            </a:r>
            <a:endParaRPr/>
          </a:p>
        </p:txBody>
      </p:sp>
      <p:sp>
        <p:nvSpPr>
          <p:cNvPr id="157" name="Google Shape;157;p12"/>
          <p:cNvSpPr txBox="1"/>
          <p:nvPr/>
        </p:nvSpPr>
        <p:spPr>
          <a:xfrm>
            <a:off x="375903" y="1211565"/>
            <a:ext cx="11440200" cy="50178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000"/>
              <a:buFont typeface="Arial"/>
              <a:buChar char="•"/>
            </a:pPr>
            <a:r>
              <a:rPr lang="en-US" sz="2000" i="0" u="none" strike="noStrike">
                <a:solidFill>
                  <a:schemeClr val="dk1"/>
                </a:solidFill>
                <a:latin typeface="Century Gothic"/>
                <a:ea typeface="Century Gothic"/>
                <a:cs typeface="Century Gothic"/>
                <a:sym typeface="Century Gothic"/>
              </a:rPr>
              <a:t>Transgender can also include people with gender identities outside the girl/woman &amp; boy/man gender binary structure; for example, people who are gender fluid or non-binary. Sometimes abbreviated as trans.</a:t>
            </a:r>
            <a:endParaRPr sz="2000" i="0" u="none" strike="noStrike">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None/>
            </a:pPr>
            <a:endParaRPr sz="2000">
              <a:solidFill>
                <a:schemeClr val="dk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dk1"/>
              </a:buClr>
              <a:buSzPts val="2000"/>
              <a:buFont typeface="Arial"/>
              <a:buChar char="•"/>
            </a:pPr>
            <a:r>
              <a:rPr lang="en-US" sz="2000" i="0" u="none" strike="noStrike">
                <a:solidFill>
                  <a:schemeClr val="dk1"/>
                </a:solidFill>
                <a:latin typeface="Century Gothic"/>
                <a:ea typeface="Century Gothic"/>
                <a:cs typeface="Century Gothic"/>
                <a:sym typeface="Century Gothic"/>
              </a:rPr>
              <a:t>Queer is a word that some people use to describe their sexual orientation, usually meaning that they are attracted to people of the same gender or more than one gender. The word queer is still considered derogatory to many people, but younger generations are using it more frequently to describe their own identities</a:t>
            </a:r>
            <a:r>
              <a:rPr lang="en-US" sz="2000">
                <a:solidFill>
                  <a:schemeClr val="dk1"/>
                </a:solidFill>
                <a:latin typeface="Century Gothic"/>
                <a:ea typeface="Century Gothic"/>
                <a:cs typeface="Century Gothic"/>
                <a:sym typeface="Century Gothic"/>
              </a:rPr>
              <a:t>.</a:t>
            </a:r>
            <a:endParaRPr sz="2000">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None/>
            </a:pPr>
            <a:endParaRPr sz="2000">
              <a:solidFill>
                <a:schemeClr val="dk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dk1"/>
              </a:buClr>
              <a:buSzPts val="2000"/>
              <a:buFont typeface="Arial"/>
              <a:buChar char="•"/>
            </a:pPr>
            <a:r>
              <a:rPr lang="en-US" sz="2000" i="0" u="none" strike="noStrike">
                <a:solidFill>
                  <a:schemeClr val="dk1"/>
                </a:solidFill>
                <a:latin typeface="Century Gothic"/>
                <a:ea typeface="Century Gothic"/>
                <a:cs typeface="Century Gothic"/>
                <a:sym typeface="Century Gothic"/>
              </a:rPr>
              <a:t>Intersex describes a group of congenital conditions in which the reproductive organs, genitals &amp;/or other sexual anatomy do not develop according to traditional expectations for females or males. Intersex can also be used as an identity term for someone with one of these conditions.</a:t>
            </a:r>
            <a:endParaRPr sz="2000" i="0" u="none" strike="noStrike">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None/>
            </a:pPr>
            <a:endParaRPr sz="2000">
              <a:solidFill>
                <a:schemeClr val="dk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dk1"/>
              </a:buClr>
              <a:buSzPts val="2000"/>
              <a:buFont typeface="Arial"/>
              <a:buChar char="•"/>
            </a:pPr>
            <a:r>
              <a:rPr lang="en-US" sz="2000" i="0" u="none" strike="noStrike">
                <a:solidFill>
                  <a:schemeClr val="dk1"/>
                </a:solidFill>
                <a:latin typeface="Century Gothic"/>
                <a:ea typeface="Century Gothic"/>
                <a:cs typeface="Century Gothic"/>
                <a:sym typeface="Century Gothic"/>
              </a:rPr>
              <a:t>Asexual describes a person who experiences little or no sexual attraction to others. Asexual people may still engage in sexual activity.</a:t>
            </a:r>
            <a:endParaRPr sz="2000">
              <a:solidFill>
                <a:schemeClr val="dk1"/>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61"/>
        <p:cNvGrpSpPr/>
        <p:nvPr/>
      </p:nvGrpSpPr>
      <p:grpSpPr>
        <a:xfrm>
          <a:off x="0" y="0"/>
          <a:ext cx="0" cy="0"/>
          <a:chOff x="0" y="0"/>
          <a:chExt cx="0" cy="0"/>
        </a:xfrm>
      </p:grpSpPr>
      <p:sp>
        <p:nvSpPr>
          <p:cNvPr id="162" name="Google Shape;162;p13"/>
          <p:cNvSpPr txBox="1"/>
          <p:nvPr/>
        </p:nvSpPr>
        <p:spPr>
          <a:xfrm>
            <a:off x="364151" y="1397763"/>
            <a:ext cx="5143200" cy="4740900"/>
          </a:xfrm>
          <a:prstGeom prst="rect">
            <a:avLst/>
          </a:prstGeom>
          <a:noFill/>
          <a:ln>
            <a:noFill/>
          </a:ln>
        </p:spPr>
        <p:txBody>
          <a:bodyPr spcFirstLastPara="1" wrap="square" lIns="0" tIns="0" rIns="0" bIns="0" anchor="t" anchorCtr="0">
            <a:spAutoFit/>
          </a:bodyPr>
          <a:lstStyle/>
          <a:p>
            <a:pPr marL="298450" marR="46990" lvl="0" indent="-260350" algn="l" rtl="0">
              <a:lnSpc>
                <a:spcPct val="100000"/>
              </a:lnSpc>
              <a:spcBef>
                <a:spcPts val="0"/>
              </a:spcBef>
              <a:spcAft>
                <a:spcPts val="0"/>
              </a:spcAft>
              <a:buClr>
                <a:schemeClr val="dk1"/>
              </a:buClr>
              <a:buSzPts val="2200"/>
              <a:buFont typeface="Arial"/>
              <a:buChar char="•"/>
            </a:pPr>
            <a:r>
              <a:rPr lang="en-US" sz="2200">
                <a:solidFill>
                  <a:schemeClr val="dk1"/>
                </a:solidFill>
                <a:latin typeface="Century Gothic"/>
                <a:ea typeface="Century Gothic"/>
                <a:cs typeface="Century Gothic"/>
                <a:sym typeface="Century Gothic"/>
              </a:rPr>
              <a:t>Being aware of your own culture and values</a:t>
            </a:r>
            <a:endParaRPr sz="2200">
              <a:solidFill>
                <a:schemeClr val="dk1"/>
              </a:solidFill>
              <a:latin typeface="Century Gothic"/>
              <a:ea typeface="Century Gothic"/>
              <a:cs typeface="Century Gothic"/>
              <a:sym typeface="Century Gothic"/>
            </a:endParaRPr>
          </a:p>
          <a:p>
            <a:pPr marL="457200" marR="46990" lvl="0" indent="0" algn="l" rtl="0">
              <a:lnSpc>
                <a:spcPct val="100000"/>
              </a:lnSpc>
              <a:spcBef>
                <a:spcPts val="0"/>
              </a:spcBef>
              <a:spcAft>
                <a:spcPts val="0"/>
              </a:spcAft>
              <a:buNone/>
            </a:pPr>
            <a:endParaRPr sz="2200">
              <a:solidFill>
                <a:schemeClr val="dk1"/>
              </a:solidFill>
              <a:latin typeface="Century Gothic"/>
              <a:ea typeface="Century Gothic"/>
              <a:cs typeface="Century Gothic"/>
              <a:sym typeface="Century Gothic"/>
            </a:endParaRPr>
          </a:p>
          <a:p>
            <a:pPr marL="298450" marR="0" lvl="0" indent="-260350" algn="l" rtl="0">
              <a:lnSpc>
                <a:spcPct val="100000"/>
              </a:lnSpc>
              <a:spcBef>
                <a:spcPts val="0"/>
              </a:spcBef>
              <a:spcAft>
                <a:spcPts val="0"/>
              </a:spcAft>
              <a:buClr>
                <a:schemeClr val="dk1"/>
              </a:buClr>
              <a:buSzPts val="2200"/>
              <a:buFont typeface="Arial"/>
              <a:buChar char="•"/>
            </a:pPr>
            <a:r>
              <a:rPr lang="en-US" sz="2200">
                <a:solidFill>
                  <a:schemeClr val="dk1"/>
                </a:solidFill>
                <a:latin typeface="Century Gothic"/>
                <a:ea typeface="Century Gothic"/>
                <a:cs typeface="Century Gothic"/>
                <a:sym typeface="Century Gothic"/>
              </a:rPr>
              <a:t>Respecting differences</a:t>
            </a:r>
            <a:endParaRPr sz="2200">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None/>
            </a:pPr>
            <a:endParaRPr sz="2200">
              <a:solidFill>
                <a:schemeClr val="dk1"/>
              </a:solidFill>
              <a:latin typeface="Century Gothic"/>
              <a:ea typeface="Century Gothic"/>
              <a:cs typeface="Century Gothic"/>
              <a:sym typeface="Century Gothic"/>
            </a:endParaRPr>
          </a:p>
          <a:p>
            <a:pPr marL="298450" marR="5080" lvl="0" indent="-260350" algn="l" rtl="0">
              <a:lnSpc>
                <a:spcPct val="100000"/>
              </a:lnSpc>
              <a:spcBef>
                <a:spcPts val="0"/>
              </a:spcBef>
              <a:spcAft>
                <a:spcPts val="0"/>
              </a:spcAft>
              <a:buClr>
                <a:schemeClr val="dk1"/>
              </a:buClr>
              <a:buSzPts val="2200"/>
              <a:buFont typeface="Arial"/>
              <a:buChar char="•"/>
            </a:pPr>
            <a:r>
              <a:rPr lang="en-US" sz="2200">
                <a:solidFill>
                  <a:schemeClr val="dk1"/>
                </a:solidFill>
                <a:latin typeface="Century Gothic"/>
                <a:ea typeface="Century Gothic"/>
                <a:cs typeface="Century Gothic"/>
                <a:sym typeface="Century Gothic"/>
              </a:rPr>
              <a:t>Being aware of and working at controlling your own biases and how they affect interactions with others</a:t>
            </a:r>
            <a:endParaRPr sz="2200">
              <a:solidFill>
                <a:schemeClr val="dk1"/>
              </a:solidFill>
              <a:latin typeface="Century Gothic"/>
              <a:ea typeface="Century Gothic"/>
              <a:cs typeface="Century Gothic"/>
              <a:sym typeface="Century Gothic"/>
            </a:endParaRPr>
          </a:p>
          <a:p>
            <a:pPr marL="457200" marR="5080" lvl="0" indent="0" algn="l" rtl="0">
              <a:lnSpc>
                <a:spcPct val="100000"/>
              </a:lnSpc>
              <a:spcBef>
                <a:spcPts val="0"/>
              </a:spcBef>
              <a:spcAft>
                <a:spcPts val="0"/>
              </a:spcAft>
              <a:buNone/>
            </a:pPr>
            <a:endParaRPr sz="2200">
              <a:solidFill>
                <a:schemeClr val="dk1"/>
              </a:solidFill>
              <a:latin typeface="Century Gothic"/>
              <a:ea typeface="Century Gothic"/>
              <a:cs typeface="Century Gothic"/>
              <a:sym typeface="Century Gothic"/>
            </a:endParaRPr>
          </a:p>
          <a:p>
            <a:pPr marL="298450" marR="1045210" lvl="0" indent="-260350" algn="l" rtl="0">
              <a:lnSpc>
                <a:spcPct val="100000"/>
              </a:lnSpc>
              <a:spcBef>
                <a:spcPts val="0"/>
              </a:spcBef>
              <a:spcAft>
                <a:spcPts val="0"/>
              </a:spcAft>
              <a:buClr>
                <a:schemeClr val="dk1"/>
              </a:buClr>
              <a:buSzPts val="2200"/>
              <a:buFont typeface="Arial"/>
              <a:buChar char="•"/>
            </a:pPr>
            <a:r>
              <a:rPr lang="en-US" sz="2200">
                <a:solidFill>
                  <a:schemeClr val="dk1"/>
                </a:solidFill>
                <a:latin typeface="Century Gothic"/>
                <a:ea typeface="Century Gothic"/>
                <a:cs typeface="Century Gothic"/>
                <a:sym typeface="Century Gothic"/>
              </a:rPr>
              <a:t>Understanding institutional barriers that prevent some families from accessing resources</a:t>
            </a:r>
            <a:endParaRPr sz="2200">
              <a:solidFill>
                <a:schemeClr val="dk1"/>
              </a:solidFill>
              <a:latin typeface="Century Gothic"/>
              <a:ea typeface="Century Gothic"/>
              <a:cs typeface="Century Gothic"/>
              <a:sym typeface="Century Gothic"/>
            </a:endParaRPr>
          </a:p>
        </p:txBody>
      </p:sp>
      <p:sp>
        <p:nvSpPr>
          <p:cNvPr id="163" name="Google Shape;163;p13"/>
          <p:cNvSpPr txBox="1">
            <a:spLocks noGrp="1"/>
          </p:cNvSpPr>
          <p:nvPr>
            <p:ph type="body" idx="2"/>
          </p:nvPr>
        </p:nvSpPr>
        <p:spPr>
          <a:xfrm>
            <a:off x="6090550" y="1397763"/>
            <a:ext cx="5914800" cy="4063500"/>
          </a:xfrm>
          <a:prstGeom prst="rect">
            <a:avLst/>
          </a:prstGeom>
          <a:noFill/>
          <a:ln>
            <a:noFill/>
          </a:ln>
        </p:spPr>
        <p:txBody>
          <a:bodyPr spcFirstLastPara="1" wrap="square" lIns="0" tIns="0" rIns="0" bIns="0" anchor="t" anchorCtr="0">
            <a:spAutoFit/>
          </a:bodyPr>
          <a:lstStyle/>
          <a:p>
            <a:pPr marL="298450" marR="534670" lvl="0" indent="-260350" algn="l" rtl="0">
              <a:lnSpc>
                <a:spcPct val="100000"/>
              </a:lnSpc>
              <a:spcBef>
                <a:spcPts val="0"/>
              </a:spcBef>
              <a:spcAft>
                <a:spcPts val="0"/>
              </a:spcAft>
              <a:buClr>
                <a:schemeClr val="dk1"/>
              </a:buClr>
              <a:buSzPts val="2200"/>
              <a:buFont typeface="Arial"/>
              <a:buChar char="•"/>
            </a:pPr>
            <a:r>
              <a:rPr lang="en-US" sz="2200"/>
              <a:t>Building strong cross cultural team relationships</a:t>
            </a:r>
            <a:endParaRPr sz="2200"/>
          </a:p>
          <a:p>
            <a:pPr marL="0" marR="534670" lvl="0" indent="0" algn="l" rtl="0">
              <a:lnSpc>
                <a:spcPct val="100000"/>
              </a:lnSpc>
              <a:spcBef>
                <a:spcPts val="0"/>
              </a:spcBef>
              <a:spcAft>
                <a:spcPts val="0"/>
              </a:spcAft>
              <a:buNone/>
            </a:pPr>
            <a:endParaRPr sz="2200"/>
          </a:p>
          <a:p>
            <a:pPr marL="298450" marR="46355" lvl="0" indent="-260350" algn="l" rtl="0">
              <a:lnSpc>
                <a:spcPct val="100000"/>
              </a:lnSpc>
              <a:spcBef>
                <a:spcPts val="0"/>
              </a:spcBef>
              <a:spcAft>
                <a:spcPts val="0"/>
              </a:spcAft>
              <a:buClr>
                <a:schemeClr val="dk1"/>
              </a:buClr>
              <a:buSzPts val="2200"/>
              <a:buFont typeface="Arial"/>
              <a:buChar char="•"/>
            </a:pPr>
            <a:r>
              <a:rPr lang="en-US" sz="2200"/>
              <a:t>Advocating for individuals who are different from yourself</a:t>
            </a:r>
            <a:endParaRPr sz="2200"/>
          </a:p>
          <a:p>
            <a:pPr marL="0" marR="46355" lvl="0" indent="0" algn="l" rtl="0">
              <a:lnSpc>
                <a:spcPct val="100000"/>
              </a:lnSpc>
              <a:spcBef>
                <a:spcPts val="0"/>
              </a:spcBef>
              <a:spcAft>
                <a:spcPts val="0"/>
              </a:spcAft>
              <a:buNone/>
            </a:pPr>
            <a:endParaRPr sz="2200"/>
          </a:p>
          <a:p>
            <a:pPr marL="298450" marR="5080" lvl="0" indent="-260350" algn="l" rtl="0">
              <a:lnSpc>
                <a:spcPct val="100000"/>
              </a:lnSpc>
              <a:spcBef>
                <a:spcPts val="0"/>
              </a:spcBef>
              <a:spcAft>
                <a:spcPts val="0"/>
              </a:spcAft>
              <a:buClr>
                <a:schemeClr val="dk1"/>
              </a:buClr>
              <a:buSzPts val="2200"/>
              <a:buFont typeface="Arial"/>
              <a:buChar char="•"/>
            </a:pPr>
            <a:r>
              <a:rPr lang="en-US" sz="2200"/>
              <a:t>Using effective communication skills across differences</a:t>
            </a:r>
            <a:endParaRPr sz="2200"/>
          </a:p>
          <a:p>
            <a:pPr marL="0" marR="5080" lvl="0" indent="0" algn="l" rtl="0">
              <a:lnSpc>
                <a:spcPct val="100000"/>
              </a:lnSpc>
              <a:spcBef>
                <a:spcPts val="0"/>
              </a:spcBef>
              <a:spcAft>
                <a:spcPts val="0"/>
              </a:spcAft>
              <a:buNone/>
            </a:pPr>
            <a:endParaRPr sz="2200"/>
          </a:p>
          <a:p>
            <a:pPr marL="298450" marR="1191895" lvl="0" indent="-260350" algn="l" rtl="0">
              <a:lnSpc>
                <a:spcPct val="100000"/>
              </a:lnSpc>
              <a:spcBef>
                <a:spcPts val="0"/>
              </a:spcBef>
              <a:spcAft>
                <a:spcPts val="0"/>
              </a:spcAft>
              <a:buClr>
                <a:schemeClr val="dk1"/>
              </a:buClr>
              <a:buSzPts val="2200"/>
              <a:buFont typeface="Arial"/>
              <a:buChar char="•"/>
            </a:pPr>
            <a:r>
              <a:rPr lang="en-US" sz="2200"/>
              <a:t>Mediating cross-cultural conflicts</a:t>
            </a:r>
            <a:endParaRPr sz="2200"/>
          </a:p>
          <a:p>
            <a:pPr marL="0" marR="1191895" lvl="0" indent="0" algn="l" rtl="0">
              <a:lnSpc>
                <a:spcPct val="100000"/>
              </a:lnSpc>
              <a:spcBef>
                <a:spcPts val="0"/>
              </a:spcBef>
              <a:spcAft>
                <a:spcPts val="0"/>
              </a:spcAft>
              <a:buNone/>
            </a:pPr>
            <a:endParaRPr sz="2200"/>
          </a:p>
          <a:p>
            <a:pPr marL="298450" lvl="0" indent="-260350" algn="l" rtl="0">
              <a:lnSpc>
                <a:spcPct val="100000"/>
              </a:lnSpc>
              <a:spcBef>
                <a:spcPts val="0"/>
              </a:spcBef>
              <a:spcAft>
                <a:spcPts val="0"/>
              </a:spcAft>
              <a:buClr>
                <a:schemeClr val="dk1"/>
              </a:buClr>
              <a:buSzPts val="2200"/>
              <a:buFont typeface="Arial"/>
              <a:buChar char="•"/>
            </a:pPr>
            <a:r>
              <a:rPr lang="en-US" sz="2200"/>
              <a:t>Being flexible</a:t>
            </a:r>
            <a:endParaRPr sz="2200"/>
          </a:p>
        </p:txBody>
      </p:sp>
      <p:sp>
        <p:nvSpPr>
          <p:cNvPr id="164" name="Google Shape;164;p13"/>
          <p:cNvSpPr/>
          <p:nvPr/>
        </p:nvSpPr>
        <p:spPr>
          <a:xfrm>
            <a:off x="0" y="6629400"/>
            <a:ext cx="12191999" cy="22859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13"/>
          <p:cNvSpPr/>
          <p:nvPr/>
        </p:nvSpPr>
        <p:spPr>
          <a:xfrm>
            <a:off x="0" y="272034"/>
            <a:ext cx="12192000" cy="635000"/>
          </a:xfrm>
          <a:custGeom>
            <a:avLst/>
            <a:gdLst/>
            <a:ahLst/>
            <a:cxnLst/>
            <a:rect l="l" t="t" r="r" b="b"/>
            <a:pathLst>
              <a:path w="12192000" h="635000" extrusionOk="0">
                <a:moveTo>
                  <a:pt x="0" y="634746"/>
                </a:moveTo>
                <a:lnTo>
                  <a:pt x="12192000" y="634746"/>
                </a:lnTo>
                <a:lnTo>
                  <a:pt x="12192000" y="0"/>
                </a:lnTo>
                <a:lnTo>
                  <a:pt x="0" y="0"/>
                </a:lnTo>
                <a:lnTo>
                  <a:pt x="0" y="634746"/>
                </a:lnTo>
                <a:close/>
              </a:path>
            </a:pathLst>
          </a:custGeom>
          <a:solidFill>
            <a:srgbClr val="BC2F2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13"/>
          <p:cNvSpPr/>
          <p:nvPr/>
        </p:nvSpPr>
        <p:spPr>
          <a:xfrm>
            <a:off x="10829544" y="35814"/>
            <a:ext cx="1175752" cy="117576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13"/>
          <p:cNvSpPr txBox="1">
            <a:spLocks noGrp="1"/>
          </p:cNvSpPr>
          <p:nvPr>
            <p:ph type="title"/>
          </p:nvPr>
        </p:nvSpPr>
        <p:spPr>
          <a:xfrm>
            <a:off x="218440" y="338014"/>
            <a:ext cx="11755119" cy="534035"/>
          </a:xfrm>
          <a:prstGeom prst="rect">
            <a:avLst/>
          </a:prstGeom>
          <a:noFill/>
          <a:ln>
            <a:noFill/>
          </a:ln>
        </p:spPr>
        <p:txBody>
          <a:bodyPr spcFirstLastPara="1" wrap="square" lIns="0" tIns="106625" rIns="0" bIns="0" anchor="t" anchorCtr="0">
            <a:spAutoFit/>
          </a:bodyPr>
          <a:lstStyle/>
          <a:p>
            <a:pPr marL="12700" lvl="0" indent="0" algn="l" rtl="0">
              <a:lnSpc>
                <a:spcPct val="100000"/>
              </a:lnSpc>
              <a:spcBef>
                <a:spcPts val="0"/>
              </a:spcBef>
              <a:spcAft>
                <a:spcPts val="0"/>
              </a:spcAft>
              <a:buNone/>
            </a:pPr>
            <a:r>
              <a:rPr lang="en-US"/>
              <a:t>Cultural Competence Skills Include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71"/>
        <p:cNvGrpSpPr/>
        <p:nvPr/>
      </p:nvGrpSpPr>
      <p:grpSpPr>
        <a:xfrm>
          <a:off x="0" y="0"/>
          <a:ext cx="0" cy="0"/>
          <a:chOff x="0" y="0"/>
          <a:chExt cx="0" cy="0"/>
        </a:xfrm>
      </p:grpSpPr>
      <p:sp>
        <p:nvSpPr>
          <p:cNvPr id="172" name="Google Shape;172;p14"/>
          <p:cNvSpPr txBox="1"/>
          <p:nvPr/>
        </p:nvSpPr>
        <p:spPr>
          <a:xfrm>
            <a:off x="631633" y="1666914"/>
            <a:ext cx="10687200" cy="3324900"/>
          </a:xfrm>
          <a:prstGeom prst="rect">
            <a:avLst/>
          </a:prstGeom>
          <a:noFill/>
          <a:ln>
            <a:noFill/>
          </a:ln>
        </p:spPr>
        <p:txBody>
          <a:bodyPr spcFirstLastPara="1" wrap="square" lIns="0" tIns="0" rIns="0" bIns="0" anchor="t" anchorCtr="0">
            <a:spAutoFit/>
          </a:bodyPr>
          <a:lstStyle/>
          <a:p>
            <a:pPr marL="298450" marR="7620" lvl="0" indent="-285750" algn="l" rtl="0">
              <a:lnSpc>
                <a:spcPct val="100000"/>
              </a:lnSpc>
              <a:spcBef>
                <a:spcPts val="0"/>
              </a:spcBef>
              <a:spcAft>
                <a:spcPts val="0"/>
              </a:spcAft>
              <a:buClr>
                <a:schemeClr val="dk1"/>
              </a:buClr>
              <a:buSzPts val="2400"/>
              <a:buFont typeface="Arial"/>
              <a:buChar char="•"/>
            </a:pPr>
            <a:r>
              <a:rPr lang="en-US" sz="2400">
                <a:solidFill>
                  <a:schemeClr val="dk1"/>
                </a:solidFill>
                <a:latin typeface="Century Gothic"/>
                <a:ea typeface="Century Gothic"/>
                <a:cs typeface="Century Gothic"/>
                <a:sym typeface="Century Gothic"/>
              </a:rPr>
              <a:t>The assumptions we make based on a person’s appearance often led to misjudgments.</a:t>
            </a:r>
            <a:endParaRPr sz="2400">
              <a:solidFill>
                <a:schemeClr val="dk1"/>
              </a:solidFill>
              <a:latin typeface="Century Gothic"/>
              <a:ea typeface="Century Gothic"/>
              <a:cs typeface="Century Gothic"/>
              <a:sym typeface="Century Gothic"/>
            </a:endParaRPr>
          </a:p>
          <a:p>
            <a:pPr marL="457200" marR="7620" lvl="0" indent="0" algn="l" rtl="0">
              <a:lnSpc>
                <a:spcPct val="100000"/>
              </a:lnSpc>
              <a:spcBef>
                <a:spcPts val="0"/>
              </a:spcBef>
              <a:spcAft>
                <a:spcPts val="0"/>
              </a:spcAft>
              <a:buNone/>
            </a:pPr>
            <a:endParaRPr sz="2400">
              <a:solidFill>
                <a:schemeClr val="dk1"/>
              </a:solidFill>
              <a:latin typeface="Century Gothic"/>
              <a:ea typeface="Century Gothic"/>
              <a:cs typeface="Century Gothic"/>
              <a:sym typeface="Century Gothic"/>
            </a:endParaRPr>
          </a:p>
          <a:p>
            <a:pPr marL="298450" marR="53975" lvl="0" indent="-285750" algn="l" rtl="0">
              <a:lnSpc>
                <a:spcPct val="100000"/>
              </a:lnSpc>
              <a:spcBef>
                <a:spcPts val="0"/>
              </a:spcBef>
              <a:spcAft>
                <a:spcPts val="0"/>
              </a:spcAft>
              <a:buClr>
                <a:schemeClr val="dk1"/>
              </a:buClr>
              <a:buSzPts val="2400"/>
              <a:buFont typeface="Arial"/>
              <a:buChar char="•"/>
            </a:pPr>
            <a:r>
              <a:rPr lang="en-US" sz="2400">
                <a:solidFill>
                  <a:schemeClr val="dk1"/>
                </a:solidFill>
                <a:latin typeface="Century Gothic"/>
                <a:ea typeface="Century Gothic"/>
                <a:cs typeface="Century Gothic"/>
                <a:sym typeface="Century Gothic"/>
              </a:rPr>
              <a:t>We may not </a:t>
            </a:r>
            <a:r>
              <a:rPr lang="en-US" sz="2400" b="1">
                <a:solidFill>
                  <a:schemeClr val="dk1"/>
                </a:solidFill>
                <a:latin typeface="Century Gothic"/>
                <a:ea typeface="Century Gothic"/>
                <a:cs typeface="Century Gothic"/>
                <a:sym typeface="Century Gothic"/>
              </a:rPr>
              <a:t>“hear” </a:t>
            </a:r>
            <a:r>
              <a:rPr lang="en-US" sz="2400">
                <a:solidFill>
                  <a:schemeClr val="dk1"/>
                </a:solidFill>
                <a:latin typeface="Century Gothic"/>
                <a:ea typeface="Century Gothic"/>
                <a:cs typeface="Century Gothic"/>
                <a:sym typeface="Century Gothic"/>
              </a:rPr>
              <a:t>what youth and families have to say because we have already decided that they have nothing to contribute based on our own biases relating to the person’s appearance or situation.</a:t>
            </a:r>
            <a:endParaRPr sz="2400">
              <a:solidFill>
                <a:schemeClr val="dk1"/>
              </a:solidFill>
              <a:latin typeface="Century Gothic"/>
              <a:ea typeface="Century Gothic"/>
              <a:cs typeface="Century Gothic"/>
              <a:sym typeface="Century Gothic"/>
            </a:endParaRPr>
          </a:p>
          <a:p>
            <a:pPr marL="457200" marR="53975" lvl="0" indent="0" algn="l" rtl="0">
              <a:lnSpc>
                <a:spcPct val="100000"/>
              </a:lnSpc>
              <a:spcBef>
                <a:spcPts val="0"/>
              </a:spcBef>
              <a:spcAft>
                <a:spcPts val="0"/>
              </a:spcAft>
              <a:buNone/>
            </a:pPr>
            <a:endParaRPr sz="2400">
              <a:solidFill>
                <a:schemeClr val="dk1"/>
              </a:solidFill>
              <a:latin typeface="Century Gothic"/>
              <a:ea typeface="Century Gothic"/>
              <a:cs typeface="Century Gothic"/>
              <a:sym typeface="Century Gothic"/>
            </a:endParaRPr>
          </a:p>
          <a:p>
            <a:pPr marL="298450" marR="5080" lvl="0" indent="-285750" algn="l" rtl="0">
              <a:lnSpc>
                <a:spcPct val="100000"/>
              </a:lnSpc>
              <a:spcBef>
                <a:spcPts val="0"/>
              </a:spcBef>
              <a:spcAft>
                <a:spcPts val="0"/>
              </a:spcAft>
              <a:buClr>
                <a:schemeClr val="dk1"/>
              </a:buClr>
              <a:buSzPts val="2400"/>
              <a:buFont typeface="Arial"/>
              <a:buChar char="•"/>
            </a:pPr>
            <a:r>
              <a:rPr lang="en-US" sz="2400">
                <a:solidFill>
                  <a:schemeClr val="dk1"/>
                </a:solidFill>
                <a:latin typeface="Century Gothic"/>
                <a:ea typeface="Century Gothic"/>
                <a:cs typeface="Century Gothic"/>
                <a:sym typeface="Century Gothic"/>
              </a:rPr>
              <a:t>Our preconceptions may adversely affect our ability to communicate effectively with those who are different from us.</a:t>
            </a:r>
            <a:endParaRPr sz="2400">
              <a:solidFill>
                <a:schemeClr val="dk1"/>
              </a:solidFill>
              <a:latin typeface="Century Gothic"/>
              <a:ea typeface="Century Gothic"/>
              <a:cs typeface="Century Gothic"/>
              <a:sym typeface="Century Gothic"/>
            </a:endParaRPr>
          </a:p>
        </p:txBody>
      </p:sp>
      <p:sp>
        <p:nvSpPr>
          <p:cNvPr id="173" name="Google Shape;173;p14"/>
          <p:cNvSpPr/>
          <p:nvPr/>
        </p:nvSpPr>
        <p:spPr>
          <a:xfrm>
            <a:off x="0" y="6629400"/>
            <a:ext cx="12191999" cy="22859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14"/>
          <p:cNvSpPr/>
          <p:nvPr/>
        </p:nvSpPr>
        <p:spPr>
          <a:xfrm>
            <a:off x="0" y="272034"/>
            <a:ext cx="12192000" cy="635000"/>
          </a:xfrm>
          <a:custGeom>
            <a:avLst/>
            <a:gdLst/>
            <a:ahLst/>
            <a:cxnLst/>
            <a:rect l="l" t="t" r="r" b="b"/>
            <a:pathLst>
              <a:path w="12192000" h="635000" extrusionOk="0">
                <a:moveTo>
                  <a:pt x="0" y="634746"/>
                </a:moveTo>
                <a:lnTo>
                  <a:pt x="12192000" y="634746"/>
                </a:lnTo>
                <a:lnTo>
                  <a:pt x="12192000" y="0"/>
                </a:lnTo>
                <a:lnTo>
                  <a:pt x="0" y="0"/>
                </a:lnTo>
                <a:lnTo>
                  <a:pt x="0" y="634746"/>
                </a:lnTo>
                <a:close/>
              </a:path>
            </a:pathLst>
          </a:custGeom>
          <a:solidFill>
            <a:srgbClr val="BC2F2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14"/>
          <p:cNvSpPr/>
          <p:nvPr/>
        </p:nvSpPr>
        <p:spPr>
          <a:xfrm>
            <a:off x="10829544" y="35814"/>
            <a:ext cx="1175752" cy="117576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76;p14"/>
          <p:cNvSpPr txBox="1">
            <a:spLocks noGrp="1"/>
          </p:cNvSpPr>
          <p:nvPr>
            <p:ph type="title"/>
          </p:nvPr>
        </p:nvSpPr>
        <p:spPr>
          <a:xfrm>
            <a:off x="218440" y="338014"/>
            <a:ext cx="11755119" cy="534035"/>
          </a:xfrm>
          <a:prstGeom prst="rect">
            <a:avLst/>
          </a:prstGeom>
          <a:noFill/>
          <a:ln>
            <a:noFill/>
          </a:ln>
        </p:spPr>
        <p:txBody>
          <a:bodyPr spcFirstLastPara="1" wrap="square" lIns="0" tIns="106625" rIns="0" bIns="0" anchor="t" anchorCtr="0">
            <a:spAutoFit/>
          </a:bodyPr>
          <a:lstStyle/>
          <a:p>
            <a:pPr marL="12700" lvl="0" indent="0" algn="l" rtl="0">
              <a:lnSpc>
                <a:spcPct val="100000"/>
              </a:lnSpc>
              <a:spcBef>
                <a:spcPts val="0"/>
              </a:spcBef>
              <a:spcAft>
                <a:spcPts val="0"/>
              </a:spcAft>
              <a:buNone/>
            </a:pPr>
            <a:r>
              <a:rPr lang="en-US"/>
              <a:t>Don’t Assume!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80"/>
        <p:cNvGrpSpPr/>
        <p:nvPr/>
      </p:nvGrpSpPr>
      <p:grpSpPr>
        <a:xfrm>
          <a:off x="0" y="0"/>
          <a:ext cx="0" cy="0"/>
          <a:chOff x="0" y="0"/>
          <a:chExt cx="0" cy="0"/>
        </a:xfrm>
      </p:grpSpPr>
      <p:sp>
        <p:nvSpPr>
          <p:cNvPr id="181" name="Google Shape;181;p15"/>
          <p:cNvSpPr txBox="1"/>
          <p:nvPr/>
        </p:nvSpPr>
        <p:spPr>
          <a:xfrm>
            <a:off x="823017" y="1714010"/>
            <a:ext cx="10620900" cy="3879000"/>
          </a:xfrm>
          <a:prstGeom prst="rect">
            <a:avLst/>
          </a:prstGeom>
          <a:noFill/>
          <a:ln>
            <a:noFill/>
          </a:ln>
        </p:spPr>
        <p:txBody>
          <a:bodyPr spcFirstLastPara="1" wrap="square" lIns="0" tIns="0" rIns="0" bIns="0" anchor="t" anchorCtr="0">
            <a:spAutoFit/>
          </a:bodyPr>
          <a:lstStyle/>
          <a:p>
            <a:pPr marL="298450" marR="0" lvl="0" indent="-285750" algn="l" rtl="0">
              <a:lnSpc>
                <a:spcPct val="100000"/>
              </a:lnSpc>
              <a:spcBef>
                <a:spcPts val="0"/>
              </a:spcBef>
              <a:spcAft>
                <a:spcPts val="0"/>
              </a:spcAft>
              <a:buClr>
                <a:schemeClr val="dk1"/>
              </a:buClr>
              <a:buSzPts val="2800"/>
              <a:buFont typeface="Arial"/>
              <a:buChar char="•"/>
            </a:pPr>
            <a:r>
              <a:rPr lang="en-US" sz="2800">
                <a:solidFill>
                  <a:schemeClr val="dk1"/>
                </a:solidFill>
                <a:latin typeface="Century Gothic"/>
                <a:ea typeface="Century Gothic"/>
                <a:cs typeface="Century Gothic"/>
                <a:sym typeface="Century Gothic"/>
              </a:rPr>
              <a:t>We often use labels or categories to describe others.</a:t>
            </a:r>
            <a:endParaRPr sz="2800">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None/>
            </a:pPr>
            <a:endParaRPr sz="2800">
              <a:solidFill>
                <a:schemeClr val="dk1"/>
              </a:solidFill>
              <a:latin typeface="Century Gothic"/>
              <a:ea typeface="Century Gothic"/>
              <a:cs typeface="Century Gothic"/>
              <a:sym typeface="Century Gothic"/>
            </a:endParaRPr>
          </a:p>
          <a:p>
            <a:pPr marL="298450" marR="878205" lvl="0" indent="-285750" algn="l" rtl="0">
              <a:lnSpc>
                <a:spcPct val="100000"/>
              </a:lnSpc>
              <a:spcBef>
                <a:spcPts val="0"/>
              </a:spcBef>
              <a:spcAft>
                <a:spcPts val="0"/>
              </a:spcAft>
              <a:buClr>
                <a:schemeClr val="dk1"/>
              </a:buClr>
              <a:buSzPts val="2800"/>
              <a:buFont typeface="Arial"/>
              <a:buChar char="•"/>
            </a:pPr>
            <a:r>
              <a:rPr lang="en-US" sz="2800">
                <a:solidFill>
                  <a:schemeClr val="dk1"/>
                </a:solidFill>
                <a:latin typeface="Century Gothic"/>
                <a:ea typeface="Century Gothic"/>
                <a:cs typeface="Century Gothic"/>
                <a:sym typeface="Century Gothic"/>
              </a:rPr>
              <a:t>These labels can be based on such characteristics as clothing, looks, the way a person talks, or the groups to which he or she belongs.</a:t>
            </a:r>
            <a:endParaRPr sz="2800">
              <a:solidFill>
                <a:schemeClr val="dk1"/>
              </a:solidFill>
              <a:latin typeface="Century Gothic"/>
              <a:ea typeface="Century Gothic"/>
              <a:cs typeface="Century Gothic"/>
              <a:sym typeface="Century Gothic"/>
            </a:endParaRPr>
          </a:p>
          <a:p>
            <a:pPr marL="457200" marR="878205" lvl="0" indent="0" algn="l" rtl="0">
              <a:lnSpc>
                <a:spcPct val="100000"/>
              </a:lnSpc>
              <a:spcBef>
                <a:spcPts val="0"/>
              </a:spcBef>
              <a:spcAft>
                <a:spcPts val="0"/>
              </a:spcAft>
              <a:buNone/>
            </a:pPr>
            <a:endParaRPr sz="2800">
              <a:solidFill>
                <a:schemeClr val="dk1"/>
              </a:solidFill>
              <a:latin typeface="Century Gothic"/>
              <a:ea typeface="Century Gothic"/>
              <a:cs typeface="Century Gothic"/>
              <a:sym typeface="Century Gothic"/>
            </a:endParaRPr>
          </a:p>
          <a:p>
            <a:pPr marL="298450" marR="5080" lvl="0" indent="-285750" algn="l" rtl="0">
              <a:lnSpc>
                <a:spcPct val="100000"/>
              </a:lnSpc>
              <a:spcBef>
                <a:spcPts val="0"/>
              </a:spcBef>
              <a:spcAft>
                <a:spcPts val="0"/>
              </a:spcAft>
              <a:buClr>
                <a:schemeClr val="dk1"/>
              </a:buClr>
              <a:buSzPts val="2800"/>
              <a:buFont typeface="Arial"/>
              <a:buChar char="•"/>
            </a:pPr>
            <a:r>
              <a:rPr lang="en-US" sz="2800">
                <a:solidFill>
                  <a:schemeClr val="dk1"/>
                </a:solidFill>
                <a:latin typeface="Century Gothic"/>
                <a:ea typeface="Century Gothic"/>
                <a:cs typeface="Century Gothic"/>
                <a:sym typeface="Century Gothic"/>
              </a:rPr>
              <a:t>Grouping is a natural human inclination; however, people often make assumptions about groups of people they don’t even know.</a:t>
            </a:r>
            <a:endParaRPr sz="2800">
              <a:solidFill>
                <a:schemeClr val="dk1"/>
              </a:solidFill>
              <a:latin typeface="Century Gothic"/>
              <a:ea typeface="Century Gothic"/>
              <a:cs typeface="Century Gothic"/>
              <a:sym typeface="Century Gothic"/>
            </a:endParaRPr>
          </a:p>
        </p:txBody>
      </p:sp>
      <p:sp>
        <p:nvSpPr>
          <p:cNvPr id="182" name="Google Shape;182;p15"/>
          <p:cNvSpPr/>
          <p:nvPr/>
        </p:nvSpPr>
        <p:spPr>
          <a:xfrm>
            <a:off x="0" y="6629400"/>
            <a:ext cx="12191999" cy="22859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15"/>
          <p:cNvSpPr/>
          <p:nvPr/>
        </p:nvSpPr>
        <p:spPr>
          <a:xfrm>
            <a:off x="0" y="272034"/>
            <a:ext cx="12192000" cy="635000"/>
          </a:xfrm>
          <a:custGeom>
            <a:avLst/>
            <a:gdLst/>
            <a:ahLst/>
            <a:cxnLst/>
            <a:rect l="l" t="t" r="r" b="b"/>
            <a:pathLst>
              <a:path w="12192000" h="635000" extrusionOk="0">
                <a:moveTo>
                  <a:pt x="0" y="634746"/>
                </a:moveTo>
                <a:lnTo>
                  <a:pt x="12192000" y="634746"/>
                </a:lnTo>
                <a:lnTo>
                  <a:pt x="12192000" y="0"/>
                </a:lnTo>
                <a:lnTo>
                  <a:pt x="0" y="0"/>
                </a:lnTo>
                <a:lnTo>
                  <a:pt x="0" y="634746"/>
                </a:lnTo>
                <a:close/>
              </a:path>
            </a:pathLst>
          </a:custGeom>
          <a:solidFill>
            <a:srgbClr val="BC2F2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 name="Google Shape;184;p15"/>
          <p:cNvSpPr/>
          <p:nvPr/>
        </p:nvSpPr>
        <p:spPr>
          <a:xfrm>
            <a:off x="10829544" y="35814"/>
            <a:ext cx="1175752" cy="117576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15"/>
          <p:cNvSpPr txBox="1">
            <a:spLocks noGrp="1"/>
          </p:cNvSpPr>
          <p:nvPr>
            <p:ph type="title"/>
          </p:nvPr>
        </p:nvSpPr>
        <p:spPr>
          <a:xfrm>
            <a:off x="218440" y="338014"/>
            <a:ext cx="11755119" cy="534035"/>
          </a:xfrm>
          <a:prstGeom prst="rect">
            <a:avLst/>
          </a:prstGeom>
          <a:noFill/>
          <a:ln>
            <a:noFill/>
          </a:ln>
        </p:spPr>
        <p:txBody>
          <a:bodyPr spcFirstLastPara="1" wrap="square" lIns="0" tIns="106625" rIns="0" bIns="0" anchor="t" anchorCtr="0">
            <a:spAutoFit/>
          </a:bodyPr>
          <a:lstStyle/>
          <a:p>
            <a:pPr marL="12700" lvl="0" indent="0" algn="l" rtl="0">
              <a:lnSpc>
                <a:spcPct val="100000"/>
              </a:lnSpc>
              <a:spcBef>
                <a:spcPts val="0"/>
              </a:spcBef>
              <a:spcAft>
                <a:spcPts val="0"/>
              </a:spcAft>
              <a:buNone/>
            </a:pPr>
            <a:r>
              <a:rPr lang="en-US"/>
              <a:t>Labeling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89"/>
        <p:cNvGrpSpPr/>
        <p:nvPr/>
      </p:nvGrpSpPr>
      <p:grpSpPr>
        <a:xfrm>
          <a:off x="0" y="0"/>
          <a:ext cx="0" cy="0"/>
          <a:chOff x="0" y="0"/>
          <a:chExt cx="0" cy="0"/>
        </a:xfrm>
      </p:grpSpPr>
      <p:sp>
        <p:nvSpPr>
          <p:cNvPr id="190" name="Google Shape;190;p16"/>
          <p:cNvSpPr txBox="1"/>
          <p:nvPr/>
        </p:nvSpPr>
        <p:spPr>
          <a:xfrm>
            <a:off x="916939" y="1385063"/>
            <a:ext cx="10238740" cy="4355465"/>
          </a:xfrm>
          <a:prstGeom prst="rect">
            <a:avLst/>
          </a:prstGeom>
          <a:noFill/>
          <a:ln>
            <a:noFill/>
          </a:ln>
        </p:spPr>
        <p:txBody>
          <a:bodyPr spcFirstLastPara="1" wrap="square" lIns="0" tIns="0" rIns="0" bIns="0" anchor="t" anchorCtr="0">
            <a:spAutoFit/>
          </a:bodyPr>
          <a:lstStyle/>
          <a:p>
            <a:pPr marL="12700" marR="110489" lvl="0" indent="0" algn="l" rtl="0">
              <a:lnSpc>
                <a:spcPct val="100000"/>
              </a:lnSpc>
              <a:spcBef>
                <a:spcPts val="0"/>
              </a:spcBef>
              <a:spcAft>
                <a:spcPts val="0"/>
              </a:spcAft>
              <a:buNone/>
            </a:pPr>
            <a:r>
              <a:rPr lang="en-US" sz="2400" b="1">
                <a:solidFill>
                  <a:srgbClr val="005DB8"/>
                </a:solidFill>
                <a:latin typeface="Century Gothic"/>
                <a:ea typeface="Century Gothic"/>
                <a:cs typeface="Century Gothic"/>
                <a:sym typeface="Century Gothic"/>
              </a:rPr>
              <a:t>Preconceptions and Stereotypes function as negative lenses through which people perceive others who look, think, or behave differently.</a:t>
            </a:r>
            <a:endParaRPr sz="2400">
              <a:solidFill>
                <a:schemeClr val="dk1"/>
              </a:solidFill>
              <a:latin typeface="Century Gothic"/>
              <a:ea typeface="Century Gothic"/>
              <a:cs typeface="Century Gothic"/>
              <a:sym typeface="Century Gothic"/>
            </a:endParaRPr>
          </a:p>
          <a:p>
            <a:pPr marL="0" marR="0" lvl="0" indent="0" algn="l" rtl="0">
              <a:lnSpc>
                <a:spcPct val="100000"/>
              </a:lnSpc>
              <a:spcBef>
                <a:spcPts val="50"/>
              </a:spcBef>
              <a:spcAft>
                <a:spcPts val="0"/>
              </a:spcAft>
              <a:buNone/>
            </a:pPr>
            <a:endParaRPr sz="2450">
              <a:solidFill>
                <a:schemeClr val="dk1"/>
              </a:solidFill>
              <a:latin typeface="Times New Roman"/>
              <a:ea typeface="Times New Roman"/>
              <a:cs typeface="Times New Roman"/>
              <a:sym typeface="Times New Roman"/>
            </a:endParaRPr>
          </a:p>
          <a:p>
            <a:pPr marL="355600" marR="1342390" lvl="0" indent="-342900" algn="l" rtl="0">
              <a:lnSpc>
                <a:spcPct val="100000"/>
              </a:lnSpc>
              <a:spcBef>
                <a:spcPts val="0"/>
              </a:spcBef>
              <a:spcAft>
                <a:spcPts val="0"/>
              </a:spcAft>
              <a:buClr>
                <a:schemeClr val="dk1"/>
              </a:buClr>
              <a:buSzPts val="2400"/>
              <a:buFont typeface="Arial"/>
              <a:buChar char="•"/>
            </a:pPr>
            <a:r>
              <a:rPr lang="en-US" sz="2400">
                <a:solidFill>
                  <a:schemeClr val="dk1"/>
                </a:solidFill>
                <a:latin typeface="Century Gothic"/>
                <a:ea typeface="Century Gothic"/>
                <a:cs typeface="Century Gothic"/>
                <a:sym typeface="Century Gothic"/>
              </a:rPr>
              <a:t>Stereotyping occurs when we use misinformation to judge everyone who belongs to a specific group.</a:t>
            </a:r>
            <a:endParaRPr sz="2400">
              <a:solidFill>
                <a:schemeClr val="dk1"/>
              </a:solidFill>
              <a:latin typeface="Century Gothic"/>
              <a:ea typeface="Century Gothic"/>
              <a:cs typeface="Century Gothic"/>
              <a:sym typeface="Century Gothic"/>
            </a:endParaRPr>
          </a:p>
          <a:p>
            <a:pPr marL="0" marR="0" lvl="0" indent="0" algn="l" rtl="0">
              <a:lnSpc>
                <a:spcPct val="100000"/>
              </a:lnSpc>
              <a:spcBef>
                <a:spcPts val="15"/>
              </a:spcBef>
              <a:spcAft>
                <a:spcPts val="0"/>
              </a:spcAft>
              <a:buClr>
                <a:schemeClr val="dk1"/>
              </a:buClr>
              <a:buSzPts val="2500"/>
              <a:buFont typeface="Arial"/>
              <a:buNone/>
            </a:pPr>
            <a:endParaRPr sz="2500">
              <a:solidFill>
                <a:schemeClr val="dk1"/>
              </a:solidFill>
              <a:latin typeface="Times New Roman"/>
              <a:ea typeface="Times New Roman"/>
              <a:cs typeface="Times New Roman"/>
              <a:sym typeface="Times New Roman"/>
            </a:endParaRPr>
          </a:p>
          <a:p>
            <a:pPr marL="812165" marR="233045" lvl="0" indent="-342900" algn="l" rtl="0">
              <a:lnSpc>
                <a:spcPct val="100000"/>
              </a:lnSpc>
              <a:spcBef>
                <a:spcPts val="0"/>
              </a:spcBef>
              <a:spcAft>
                <a:spcPts val="0"/>
              </a:spcAft>
              <a:buNone/>
            </a:pPr>
            <a:r>
              <a:rPr lang="en-US" sz="2000">
                <a:solidFill>
                  <a:schemeClr val="dk1"/>
                </a:solidFill>
                <a:latin typeface="Courier New"/>
                <a:ea typeface="Courier New"/>
                <a:cs typeface="Courier New"/>
                <a:sym typeface="Courier New"/>
              </a:rPr>
              <a:t>o </a:t>
            </a:r>
            <a:r>
              <a:rPr lang="en-US" sz="2000">
                <a:solidFill>
                  <a:schemeClr val="dk1"/>
                </a:solidFill>
                <a:latin typeface="Century Gothic"/>
                <a:ea typeface="Century Gothic"/>
                <a:cs typeface="Century Gothic"/>
                <a:sym typeface="Century Gothic"/>
              </a:rPr>
              <a:t>For example, if we are walking through a park late at night and encounter three senior citizens wearing fur coats and walking with canes, we may not feel as threatened as if we were met by three high school-aged boys wearing leather jackets. Why is this so? Because we have made a generalization in each case.</a:t>
            </a:r>
            <a:endParaRPr sz="2000">
              <a:solidFill>
                <a:schemeClr val="dk1"/>
              </a:solidFill>
              <a:latin typeface="Century Gothic"/>
              <a:ea typeface="Century Gothic"/>
              <a:cs typeface="Century Gothic"/>
              <a:sym typeface="Century Gothic"/>
            </a:endParaRPr>
          </a:p>
          <a:p>
            <a:pPr marL="0" marR="0" lvl="0" indent="0" algn="l" rtl="0">
              <a:lnSpc>
                <a:spcPct val="100000"/>
              </a:lnSpc>
              <a:spcBef>
                <a:spcPts val="34"/>
              </a:spcBef>
              <a:spcAft>
                <a:spcPts val="0"/>
              </a:spcAft>
              <a:buNone/>
            </a:pPr>
            <a:endParaRPr sz="2050">
              <a:solidFill>
                <a:schemeClr val="dk1"/>
              </a:solidFill>
              <a:latin typeface="Times New Roman"/>
              <a:ea typeface="Times New Roman"/>
              <a:cs typeface="Times New Roman"/>
              <a:sym typeface="Times New Roman"/>
            </a:endParaRPr>
          </a:p>
          <a:p>
            <a:pPr marL="355600" marR="0" lvl="0" indent="-342900" algn="l" rtl="0">
              <a:lnSpc>
                <a:spcPct val="100000"/>
              </a:lnSpc>
              <a:spcBef>
                <a:spcPts val="0"/>
              </a:spcBef>
              <a:spcAft>
                <a:spcPts val="0"/>
              </a:spcAft>
              <a:buClr>
                <a:schemeClr val="dk1"/>
              </a:buClr>
              <a:buSzPts val="2400"/>
              <a:buFont typeface="Arial"/>
              <a:buChar char="•"/>
            </a:pPr>
            <a:r>
              <a:rPr lang="en-US" sz="2400">
                <a:solidFill>
                  <a:schemeClr val="dk1"/>
                </a:solidFill>
                <a:latin typeface="Century Gothic"/>
                <a:ea typeface="Century Gothic"/>
                <a:cs typeface="Century Gothic"/>
                <a:sym typeface="Century Gothic"/>
              </a:rPr>
              <a:t>Stereotypes also evolve out of fear of persons from minority groups.</a:t>
            </a:r>
            <a:endParaRPr sz="2400">
              <a:solidFill>
                <a:schemeClr val="dk1"/>
              </a:solidFill>
              <a:latin typeface="Century Gothic"/>
              <a:ea typeface="Century Gothic"/>
              <a:cs typeface="Century Gothic"/>
              <a:sym typeface="Century Gothic"/>
            </a:endParaRPr>
          </a:p>
        </p:txBody>
      </p:sp>
      <p:sp>
        <p:nvSpPr>
          <p:cNvPr id="191" name="Google Shape;191;p16"/>
          <p:cNvSpPr/>
          <p:nvPr/>
        </p:nvSpPr>
        <p:spPr>
          <a:xfrm>
            <a:off x="0" y="6629400"/>
            <a:ext cx="12191999" cy="22859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16"/>
          <p:cNvSpPr/>
          <p:nvPr/>
        </p:nvSpPr>
        <p:spPr>
          <a:xfrm>
            <a:off x="0" y="272034"/>
            <a:ext cx="12192000" cy="635000"/>
          </a:xfrm>
          <a:custGeom>
            <a:avLst/>
            <a:gdLst/>
            <a:ahLst/>
            <a:cxnLst/>
            <a:rect l="l" t="t" r="r" b="b"/>
            <a:pathLst>
              <a:path w="12192000" h="635000" extrusionOk="0">
                <a:moveTo>
                  <a:pt x="0" y="634746"/>
                </a:moveTo>
                <a:lnTo>
                  <a:pt x="12192000" y="634746"/>
                </a:lnTo>
                <a:lnTo>
                  <a:pt x="12192000" y="0"/>
                </a:lnTo>
                <a:lnTo>
                  <a:pt x="0" y="0"/>
                </a:lnTo>
                <a:lnTo>
                  <a:pt x="0" y="634746"/>
                </a:lnTo>
                <a:close/>
              </a:path>
            </a:pathLst>
          </a:custGeom>
          <a:solidFill>
            <a:srgbClr val="BC2F2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93;p16"/>
          <p:cNvSpPr/>
          <p:nvPr/>
        </p:nvSpPr>
        <p:spPr>
          <a:xfrm>
            <a:off x="10829544" y="35814"/>
            <a:ext cx="1175752" cy="117576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 name="Google Shape;194;p16"/>
          <p:cNvSpPr txBox="1">
            <a:spLocks noGrp="1"/>
          </p:cNvSpPr>
          <p:nvPr>
            <p:ph type="title"/>
          </p:nvPr>
        </p:nvSpPr>
        <p:spPr>
          <a:xfrm>
            <a:off x="218440" y="338014"/>
            <a:ext cx="11755119" cy="534035"/>
          </a:xfrm>
          <a:prstGeom prst="rect">
            <a:avLst/>
          </a:prstGeom>
          <a:noFill/>
          <a:ln>
            <a:noFill/>
          </a:ln>
        </p:spPr>
        <p:txBody>
          <a:bodyPr spcFirstLastPara="1" wrap="square" lIns="0" tIns="106625" rIns="0" bIns="0" anchor="t" anchorCtr="0">
            <a:spAutoFit/>
          </a:bodyPr>
          <a:lstStyle/>
          <a:p>
            <a:pPr marL="12700" lvl="0" indent="0" algn="l" rtl="0">
              <a:lnSpc>
                <a:spcPct val="100000"/>
              </a:lnSpc>
              <a:spcBef>
                <a:spcPts val="0"/>
              </a:spcBef>
              <a:spcAft>
                <a:spcPts val="0"/>
              </a:spcAft>
              <a:buNone/>
            </a:pPr>
            <a:r>
              <a:rPr lang="en-US"/>
              <a:t>Stereotyping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98"/>
        <p:cNvGrpSpPr/>
        <p:nvPr/>
      </p:nvGrpSpPr>
      <p:grpSpPr>
        <a:xfrm>
          <a:off x="0" y="0"/>
          <a:ext cx="0" cy="0"/>
          <a:chOff x="0" y="0"/>
          <a:chExt cx="0" cy="0"/>
        </a:xfrm>
      </p:grpSpPr>
      <p:sp>
        <p:nvSpPr>
          <p:cNvPr id="199" name="Google Shape;199;p17"/>
          <p:cNvSpPr txBox="1"/>
          <p:nvPr/>
        </p:nvSpPr>
        <p:spPr>
          <a:xfrm>
            <a:off x="759223" y="1582108"/>
            <a:ext cx="10296000" cy="3996900"/>
          </a:xfrm>
          <a:prstGeom prst="rect">
            <a:avLst/>
          </a:prstGeom>
          <a:noFill/>
          <a:ln>
            <a:noFill/>
          </a:ln>
        </p:spPr>
        <p:txBody>
          <a:bodyPr spcFirstLastPara="1" wrap="square" lIns="0" tIns="0" rIns="0" bIns="0" anchor="t" anchorCtr="0">
            <a:spAutoFit/>
          </a:bodyPr>
          <a:lstStyle/>
          <a:p>
            <a:pPr marL="355600" marR="0" lvl="0" indent="-304800" algn="l" rtl="0">
              <a:lnSpc>
                <a:spcPct val="100000"/>
              </a:lnSpc>
              <a:spcBef>
                <a:spcPts val="0"/>
              </a:spcBef>
              <a:spcAft>
                <a:spcPts val="0"/>
              </a:spcAft>
              <a:buClr>
                <a:schemeClr val="dk1"/>
              </a:buClr>
              <a:buSzPts val="2200"/>
              <a:buFont typeface="Arial"/>
              <a:buChar char="•"/>
            </a:pPr>
            <a:r>
              <a:rPr lang="en-US" sz="2200">
                <a:solidFill>
                  <a:schemeClr val="dk1"/>
                </a:solidFill>
                <a:latin typeface="Century Gothic"/>
                <a:ea typeface="Century Gothic"/>
                <a:cs typeface="Century Gothic"/>
                <a:sym typeface="Century Gothic"/>
              </a:rPr>
              <a:t>Acknowledge the existence of your own preconceptions.</a:t>
            </a:r>
            <a:endParaRPr sz="2200">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None/>
            </a:pPr>
            <a:endParaRPr sz="2200">
              <a:solidFill>
                <a:schemeClr val="dk1"/>
              </a:solidFill>
              <a:latin typeface="Century Gothic"/>
              <a:ea typeface="Century Gothic"/>
              <a:cs typeface="Century Gothic"/>
              <a:sym typeface="Century Gothic"/>
            </a:endParaRPr>
          </a:p>
          <a:p>
            <a:pPr marL="355600" marR="255903" lvl="0" indent="-304800" algn="l" rtl="0">
              <a:lnSpc>
                <a:spcPct val="100000"/>
              </a:lnSpc>
              <a:spcBef>
                <a:spcPts val="0"/>
              </a:spcBef>
              <a:spcAft>
                <a:spcPts val="0"/>
              </a:spcAft>
              <a:buClr>
                <a:schemeClr val="dk1"/>
              </a:buClr>
              <a:buSzPts val="2200"/>
              <a:buFont typeface="Arial"/>
              <a:buChar char="•"/>
            </a:pPr>
            <a:r>
              <a:rPr lang="en-US" sz="2200">
                <a:solidFill>
                  <a:schemeClr val="dk1"/>
                </a:solidFill>
                <a:latin typeface="Century Gothic"/>
                <a:ea typeface="Century Gothic"/>
                <a:cs typeface="Century Gothic"/>
                <a:sym typeface="Century Gothic"/>
              </a:rPr>
              <a:t>Be critical of yourself. Don't take for granted any opinion that pops into your head.</a:t>
            </a:r>
            <a:endParaRPr sz="2200">
              <a:solidFill>
                <a:schemeClr val="dk1"/>
              </a:solidFill>
              <a:latin typeface="Century Gothic"/>
              <a:ea typeface="Century Gothic"/>
              <a:cs typeface="Century Gothic"/>
              <a:sym typeface="Century Gothic"/>
            </a:endParaRPr>
          </a:p>
          <a:p>
            <a:pPr marL="457200" marR="255904" lvl="0" indent="0" algn="l" rtl="0">
              <a:lnSpc>
                <a:spcPct val="100000"/>
              </a:lnSpc>
              <a:spcBef>
                <a:spcPts val="0"/>
              </a:spcBef>
              <a:spcAft>
                <a:spcPts val="0"/>
              </a:spcAft>
              <a:buNone/>
            </a:pPr>
            <a:endParaRPr sz="2200">
              <a:solidFill>
                <a:schemeClr val="dk1"/>
              </a:solidFill>
              <a:latin typeface="Century Gothic"/>
              <a:ea typeface="Century Gothic"/>
              <a:cs typeface="Century Gothic"/>
              <a:sym typeface="Century Gothic"/>
            </a:endParaRPr>
          </a:p>
          <a:p>
            <a:pPr marL="355600" marR="5080" lvl="0" indent="-304800" algn="l" rtl="0">
              <a:lnSpc>
                <a:spcPct val="100000"/>
              </a:lnSpc>
              <a:spcBef>
                <a:spcPts val="445"/>
              </a:spcBef>
              <a:spcAft>
                <a:spcPts val="0"/>
              </a:spcAft>
              <a:buClr>
                <a:schemeClr val="dk1"/>
              </a:buClr>
              <a:buSzPts val="2200"/>
              <a:buFont typeface="Arial"/>
              <a:buChar char="•"/>
            </a:pPr>
            <a:r>
              <a:rPr lang="en-US" sz="2200">
                <a:solidFill>
                  <a:schemeClr val="dk1"/>
                </a:solidFill>
                <a:latin typeface="Century Gothic"/>
                <a:ea typeface="Century Gothic"/>
                <a:cs typeface="Century Gothic"/>
                <a:sym typeface="Century Gothic"/>
              </a:rPr>
              <a:t>Work to understand how your preconceptions impact the way you view others.</a:t>
            </a:r>
            <a:endParaRPr sz="2200">
              <a:solidFill>
                <a:schemeClr val="dk1"/>
              </a:solidFill>
              <a:latin typeface="Century Gothic"/>
              <a:ea typeface="Century Gothic"/>
              <a:cs typeface="Century Gothic"/>
              <a:sym typeface="Century Gothic"/>
            </a:endParaRPr>
          </a:p>
          <a:p>
            <a:pPr marL="457200" marR="5080" lvl="0" indent="0" algn="l" rtl="0">
              <a:lnSpc>
                <a:spcPct val="100000"/>
              </a:lnSpc>
              <a:spcBef>
                <a:spcPts val="445"/>
              </a:spcBef>
              <a:spcAft>
                <a:spcPts val="0"/>
              </a:spcAft>
              <a:buNone/>
            </a:pPr>
            <a:endParaRPr sz="2200">
              <a:solidFill>
                <a:schemeClr val="dk1"/>
              </a:solidFill>
              <a:latin typeface="Century Gothic"/>
              <a:ea typeface="Century Gothic"/>
              <a:cs typeface="Century Gothic"/>
              <a:sym typeface="Century Gothic"/>
            </a:endParaRPr>
          </a:p>
          <a:p>
            <a:pPr marL="355600" marR="0" lvl="0" indent="-304800" algn="l" rtl="0">
              <a:lnSpc>
                <a:spcPct val="100000"/>
              </a:lnSpc>
              <a:spcBef>
                <a:spcPts val="0"/>
              </a:spcBef>
              <a:spcAft>
                <a:spcPts val="0"/>
              </a:spcAft>
              <a:buClr>
                <a:schemeClr val="dk1"/>
              </a:buClr>
              <a:buSzPts val="2200"/>
              <a:buFont typeface="Arial"/>
              <a:buChar char="•"/>
            </a:pPr>
            <a:r>
              <a:rPr lang="en-US" sz="2200">
                <a:solidFill>
                  <a:schemeClr val="dk1"/>
                </a:solidFill>
                <a:latin typeface="Century Gothic"/>
                <a:ea typeface="Century Gothic"/>
                <a:cs typeface="Century Gothic"/>
                <a:sym typeface="Century Gothic"/>
              </a:rPr>
              <a:t>Know your labels and to whom you relegate them.</a:t>
            </a:r>
            <a:endParaRPr sz="2200">
              <a:solidFill>
                <a:schemeClr val="dk1"/>
              </a:solidFill>
              <a:latin typeface="Century Gothic"/>
              <a:ea typeface="Century Gothic"/>
              <a:cs typeface="Century Gothic"/>
              <a:sym typeface="Century Gothic"/>
            </a:endParaRPr>
          </a:p>
          <a:p>
            <a:pPr marL="0" marR="0" lvl="0" indent="0" algn="l" rtl="0">
              <a:lnSpc>
                <a:spcPct val="100000"/>
              </a:lnSpc>
              <a:spcBef>
                <a:spcPts val="1230"/>
              </a:spcBef>
              <a:spcAft>
                <a:spcPts val="0"/>
              </a:spcAft>
              <a:buNone/>
            </a:pPr>
            <a:endParaRPr sz="2200">
              <a:solidFill>
                <a:schemeClr val="dk1"/>
              </a:solidFill>
              <a:latin typeface="Century Gothic"/>
              <a:ea typeface="Century Gothic"/>
              <a:cs typeface="Century Gothic"/>
              <a:sym typeface="Century Gothic"/>
            </a:endParaRPr>
          </a:p>
          <a:p>
            <a:pPr marL="355600" marR="0" lvl="0" indent="-304800" algn="l" rtl="0">
              <a:lnSpc>
                <a:spcPct val="100000"/>
              </a:lnSpc>
              <a:spcBef>
                <a:spcPts val="0"/>
              </a:spcBef>
              <a:spcAft>
                <a:spcPts val="0"/>
              </a:spcAft>
              <a:buClr>
                <a:schemeClr val="dk1"/>
              </a:buClr>
              <a:buSzPts val="2200"/>
              <a:buFont typeface="Arial"/>
              <a:buChar char="•"/>
            </a:pPr>
            <a:r>
              <a:rPr lang="en-US" sz="2200">
                <a:solidFill>
                  <a:schemeClr val="dk1"/>
                </a:solidFill>
                <a:latin typeface="Century Gothic"/>
                <a:ea typeface="Century Gothic"/>
                <a:cs typeface="Century Gothic"/>
                <a:sym typeface="Century Gothic"/>
              </a:rPr>
              <a:t>Slow down and get more information.</a:t>
            </a:r>
            <a:endParaRPr sz="2200">
              <a:solidFill>
                <a:schemeClr val="dk1"/>
              </a:solidFill>
              <a:latin typeface="Century Gothic"/>
              <a:ea typeface="Century Gothic"/>
              <a:cs typeface="Century Gothic"/>
              <a:sym typeface="Century Gothic"/>
            </a:endParaRPr>
          </a:p>
        </p:txBody>
      </p:sp>
      <p:sp>
        <p:nvSpPr>
          <p:cNvPr id="200" name="Google Shape;200;p17"/>
          <p:cNvSpPr/>
          <p:nvPr/>
        </p:nvSpPr>
        <p:spPr>
          <a:xfrm>
            <a:off x="0" y="6629400"/>
            <a:ext cx="12191999" cy="22859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201;p17"/>
          <p:cNvSpPr/>
          <p:nvPr/>
        </p:nvSpPr>
        <p:spPr>
          <a:xfrm>
            <a:off x="0" y="272034"/>
            <a:ext cx="12192000" cy="635000"/>
          </a:xfrm>
          <a:custGeom>
            <a:avLst/>
            <a:gdLst/>
            <a:ahLst/>
            <a:cxnLst/>
            <a:rect l="l" t="t" r="r" b="b"/>
            <a:pathLst>
              <a:path w="12192000" h="635000" extrusionOk="0">
                <a:moveTo>
                  <a:pt x="0" y="634746"/>
                </a:moveTo>
                <a:lnTo>
                  <a:pt x="12192000" y="634746"/>
                </a:lnTo>
                <a:lnTo>
                  <a:pt x="12192000" y="0"/>
                </a:lnTo>
                <a:lnTo>
                  <a:pt x="0" y="0"/>
                </a:lnTo>
                <a:lnTo>
                  <a:pt x="0" y="634746"/>
                </a:lnTo>
                <a:close/>
              </a:path>
            </a:pathLst>
          </a:custGeom>
          <a:solidFill>
            <a:srgbClr val="BC2F2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 name="Google Shape;202;p17"/>
          <p:cNvSpPr/>
          <p:nvPr/>
        </p:nvSpPr>
        <p:spPr>
          <a:xfrm>
            <a:off x="10829544" y="35814"/>
            <a:ext cx="1175752" cy="117576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203;p17"/>
          <p:cNvSpPr txBox="1">
            <a:spLocks noGrp="1"/>
          </p:cNvSpPr>
          <p:nvPr>
            <p:ph type="title"/>
          </p:nvPr>
        </p:nvSpPr>
        <p:spPr>
          <a:xfrm>
            <a:off x="218440" y="338014"/>
            <a:ext cx="11755119" cy="534035"/>
          </a:xfrm>
          <a:prstGeom prst="rect">
            <a:avLst/>
          </a:prstGeom>
          <a:noFill/>
          <a:ln>
            <a:noFill/>
          </a:ln>
        </p:spPr>
        <p:txBody>
          <a:bodyPr spcFirstLastPara="1" wrap="square" lIns="0" tIns="106625" rIns="0" bIns="0" anchor="t" anchorCtr="0">
            <a:spAutoFit/>
          </a:bodyPr>
          <a:lstStyle/>
          <a:p>
            <a:pPr marL="12700" lvl="0" indent="0" algn="l" rtl="0">
              <a:lnSpc>
                <a:spcPct val="100000"/>
              </a:lnSpc>
              <a:spcBef>
                <a:spcPts val="0"/>
              </a:spcBef>
              <a:spcAft>
                <a:spcPts val="0"/>
              </a:spcAft>
              <a:buNone/>
            </a:pPr>
            <a:r>
              <a:rPr lang="en-US"/>
              <a:t>To Avoid Stereotyping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07"/>
        <p:cNvGrpSpPr/>
        <p:nvPr/>
      </p:nvGrpSpPr>
      <p:grpSpPr>
        <a:xfrm>
          <a:off x="0" y="0"/>
          <a:ext cx="0" cy="0"/>
          <a:chOff x="0" y="0"/>
          <a:chExt cx="0" cy="0"/>
        </a:xfrm>
      </p:grpSpPr>
      <p:sp>
        <p:nvSpPr>
          <p:cNvPr id="208" name="Google Shape;208;p18"/>
          <p:cNvSpPr txBox="1"/>
          <p:nvPr/>
        </p:nvSpPr>
        <p:spPr>
          <a:xfrm>
            <a:off x="415275" y="1211575"/>
            <a:ext cx="11477700" cy="5171700"/>
          </a:xfrm>
          <a:prstGeom prst="rect">
            <a:avLst/>
          </a:prstGeom>
          <a:noFill/>
          <a:ln>
            <a:noFill/>
          </a:ln>
        </p:spPr>
        <p:txBody>
          <a:bodyPr spcFirstLastPara="1" wrap="square" lIns="0" tIns="0" rIns="0" bIns="0" anchor="t" anchorCtr="0">
            <a:spAutoFit/>
          </a:bodyPr>
          <a:lstStyle/>
          <a:p>
            <a:pPr marL="355600" marR="5080" lvl="0" indent="-323850" algn="l" rtl="0">
              <a:lnSpc>
                <a:spcPct val="100000"/>
              </a:lnSpc>
              <a:spcBef>
                <a:spcPts val="0"/>
              </a:spcBef>
              <a:spcAft>
                <a:spcPts val="0"/>
              </a:spcAft>
              <a:buClr>
                <a:schemeClr val="dk1"/>
              </a:buClr>
              <a:buSzPts val="2100"/>
              <a:buFont typeface="Arial"/>
              <a:buChar char="•"/>
            </a:pPr>
            <a:r>
              <a:rPr lang="en-US" sz="2100">
                <a:solidFill>
                  <a:schemeClr val="dk1"/>
                </a:solidFill>
                <a:latin typeface="Century Gothic"/>
                <a:ea typeface="Century Gothic"/>
                <a:cs typeface="Century Gothic"/>
                <a:sym typeface="Century Gothic"/>
              </a:rPr>
              <a:t>The ability to collaborate effectively with individuals from different culture to improve health care experiences and outcomes.</a:t>
            </a:r>
            <a:endParaRPr sz="2100">
              <a:solidFill>
                <a:schemeClr val="dk1"/>
              </a:solidFill>
              <a:latin typeface="Century Gothic"/>
              <a:ea typeface="Century Gothic"/>
              <a:cs typeface="Century Gothic"/>
              <a:sym typeface="Century Gothic"/>
            </a:endParaRPr>
          </a:p>
          <a:p>
            <a:pPr marL="457200" marR="5080" lvl="0" indent="0" algn="l" rtl="0">
              <a:lnSpc>
                <a:spcPct val="100000"/>
              </a:lnSpc>
              <a:spcBef>
                <a:spcPts val="0"/>
              </a:spcBef>
              <a:spcAft>
                <a:spcPts val="0"/>
              </a:spcAft>
              <a:buNone/>
            </a:pPr>
            <a:endParaRPr sz="2100">
              <a:solidFill>
                <a:schemeClr val="dk1"/>
              </a:solidFill>
              <a:latin typeface="Century Gothic"/>
              <a:ea typeface="Century Gothic"/>
              <a:cs typeface="Century Gothic"/>
              <a:sym typeface="Century Gothic"/>
            </a:endParaRPr>
          </a:p>
          <a:p>
            <a:pPr marL="355600" marR="375285" lvl="0" indent="-323850" algn="l" rtl="0">
              <a:lnSpc>
                <a:spcPct val="100000"/>
              </a:lnSpc>
              <a:spcBef>
                <a:spcPts val="0"/>
              </a:spcBef>
              <a:spcAft>
                <a:spcPts val="0"/>
              </a:spcAft>
              <a:buClr>
                <a:schemeClr val="dk1"/>
              </a:buClr>
              <a:buSzPts val="2100"/>
              <a:buFont typeface="Arial"/>
              <a:buChar char="•"/>
            </a:pPr>
            <a:r>
              <a:rPr lang="en-US" sz="2100">
                <a:solidFill>
                  <a:schemeClr val="dk1"/>
                </a:solidFill>
                <a:latin typeface="Century Gothic"/>
                <a:ea typeface="Century Gothic"/>
                <a:cs typeface="Century Gothic"/>
                <a:sym typeface="Century Gothic"/>
              </a:rPr>
              <a:t>Offers an environment of inclusion, that is supportive and collaborative and increases productivity and loyalty.</a:t>
            </a:r>
            <a:endParaRPr sz="2100">
              <a:solidFill>
                <a:schemeClr val="dk1"/>
              </a:solidFill>
              <a:latin typeface="Century Gothic"/>
              <a:ea typeface="Century Gothic"/>
              <a:cs typeface="Century Gothic"/>
              <a:sym typeface="Century Gothic"/>
            </a:endParaRPr>
          </a:p>
          <a:p>
            <a:pPr marL="457200" marR="375285" lvl="0" indent="0" algn="l" rtl="0">
              <a:lnSpc>
                <a:spcPct val="100000"/>
              </a:lnSpc>
              <a:spcBef>
                <a:spcPts val="0"/>
              </a:spcBef>
              <a:spcAft>
                <a:spcPts val="0"/>
              </a:spcAft>
              <a:buNone/>
            </a:pPr>
            <a:endParaRPr sz="2100">
              <a:solidFill>
                <a:schemeClr val="dk1"/>
              </a:solidFill>
              <a:latin typeface="Century Gothic"/>
              <a:ea typeface="Century Gothic"/>
              <a:cs typeface="Century Gothic"/>
              <a:sym typeface="Century Gothic"/>
            </a:endParaRPr>
          </a:p>
          <a:p>
            <a:pPr marL="355600" marR="406400" lvl="0" indent="-323850" algn="l" rtl="0">
              <a:lnSpc>
                <a:spcPct val="100000"/>
              </a:lnSpc>
              <a:spcBef>
                <a:spcPts val="0"/>
              </a:spcBef>
              <a:spcAft>
                <a:spcPts val="0"/>
              </a:spcAft>
              <a:buClr>
                <a:schemeClr val="dk1"/>
              </a:buClr>
              <a:buSzPts val="2100"/>
              <a:buFont typeface="Arial"/>
              <a:buChar char="•"/>
            </a:pPr>
            <a:r>
              <a:rPr lang="en-US" sz="2100">
                <a:solidFill>
                  <a:schemeClr val="dk1"/>
                </a:solidFill>
                <a:latin typeface="Century Gothic"/>
                <a:ea typeface="Century Gothic"/>
                <a:cs typeface="Century Gothic"/>
                <a:sym typeface="Century Gothic"/>
              </a:rPr>
              <a:t>Promotes equity to alleviate healthcare disparities and improve health care outcomes in these patient populations.</a:t>
            </a:r>
            <a:endParaRPr sz="2100">
              <a:solidFill>
                <a:schemeClr val="dk1"/>
              </a:solidFill>
              <a:latin typeface="Century Gothic"/>
              <a:ea typeface="Century Gothic"/>
              <a:cs typeface="Century Gothic"/>
              <a:sym typeface="Century Gothic"/>
            </a:endParaRPr>
          </a:p>
          <a:p>
            <a:pPr marL="457200" marR="406400" lvl="0" indent="0" algn="l" rtl="0">
              <a:lnSpc>
                <a:spcPct val="100000"/>
              </a:lnSpc>
              <a:spcBef>
                <a:spcPts val="0"/>
              </a:spcBef>
              <a:spcAft>
                <a:spcPts val="0"/>
              </a:spcAft>
              <a:buNone/>
            </a:pPr>
            <a:endParaRPr sz="2100">
              <a:solidFill>
                <a:schemeClr val="dk1"/>
              </a:solidFill>
              <a:latin typeface="Century Gothic"/>
              <a:ea typeface="Century Gothic"/>
              <a:cs typeface="Century Gothic"/>
              <a:sym typeface="Century Gothic"/>
            </a:endParaRPr>
          </a:p>
          <a:p>
            <a:pPr marL="355600" marR="29208" lvl="0" indent="-323850" algn="l" rtl="0">
              <a:lnSpc>
                <a:spcPct val="100000"/>
              </a:lnSpc>
              <a:spcBef>
                <a:spcPts val="0"/>
              </a:spcBef>
              <a:spcAft>
                <a:spcPts val="0"/>
              </a:spcAft>
              <a:buClr>
                <a:schemeClr val="dk1"/>
              </a:buClr>
              <a:buSzPts val="2100"/>
              <a:buFont typeface="Arial"/>
              <a:buChar char="•"/>
            </a:pPr>
            <a:r>
              <a:rPr lang="en-US" sz="2100">
                <a:solidFill>
                  <a:schemeClr val="dk1"/>
                </a:solidFill>
                <a:latin typeface="Century Gothic"/>
                <a:ea typeface="Century Gothic"/>
                <a:cs typeface="Century Gothic"/>
                <a:sym typeface="Century Gothic"/>
              </a:rPr>
              <a:t>Encourages interaction among diverse people to enrich the educational experience, promote personal growth and enhance the community.</a:t>
            </a:r>
            <a:endParaRPr sz="2100">
              <a:solidFill>
                <a:schemeClr val="dk1"/>
              </a:solidFill>
              <a:latin typeface="Century Gothic"/>
              <a:ea typeface="Century Gothic"/>
              <a:cs typeface="Century Gothic"/>
              <a:sym typeface="Century Gothic"/>
            </a:endParaRPr>
          </a:p>
          <a:p>
            <a:pPr marL="457200" marR="29209" lvl="0" indent="0" algn="l" rtl="0">
              <a:lnSpc>
                <a:spcPct val="100000"/>
              </a:lnSpc>
              <a:spcBef>
                <a:spcPts val="0"/>
              </a:spcBef>
              <a:spcAft>
                <a:spcPts val="0"/>
              </a:spcAft>
              <a:buNone/>
            </a:pPr>
            <a:endParaRPr sz="2100">
              <a:solidFill>
                <a:schemeClr val="dk1"/>
              </a:solidFill>
              <a:latin typeface="Century Gothic"/>
              <a:ea typeface="Century Gothic"/>
              <a:cs typeface="Century Gothic"/>
              <a:sym typeface="Century Gothic"/>
            </a:endParaRPr>
          </a:p>
          <a:p>
            <a:pPr marL="355600" marR="599440" lvl="0" indent="-323850" algn="l" rtl="0">
              <a:lnSpc>
                <a:spcPct val="100000"/>
              </a:lnSpc>
              <a:spcBef>
                <a:spcPts val="0"/>
              </a:spcBef>
              <a:spcAft>
                <a:spcPts val="0"/>
              </a:spcAft>
              <a:buClr>
                <a:schemeClr val="dk1"/>
              </a:buClr>
              <a:buSzPts val="2100"/>
              <a:buFont typeface="Arial"/>
              <a:buChar char="•"/>
            </a:pPr>
            <a:r>
              <a:rPr lang="en-US" sz="2100">
                <a:solidFill>
                  <a:schemeClr val="dk1"/>
                </a:solidFill>
                <a:latin typeface="Century Gothic"/>
                <a:ea typeface="Century Gothic"/>
                <a:cs typeface="Century Gothic"/>
                <a:sym typeface="Century Gothic"/>
              </a:rPr>
              <a:t>Fosters mutual respect, value differences and promotes cross cultural understanding.</a:t>
            </a:r>
            <a:endParaRPr sz="2100">
              <a:solidFill>
                <a:schemeClr val="dk1"/>
              </a:solidFill>
              <a:latin typeface="Century Gothic"/>
              <a:ea typeface="Century Gothic"/>
              <a:cs typeface="Century Gothic"/>
              <a:sym typeface="Century Gothic"/>
            </a:endParaRPr>
          </a:p>
          <a:p>
            <a:pPr marL="457200" marR="599440" lvl="0" indent="0" algn="l" rtl="0">
              <a:lnSpc>
                <a:spcPct val="100000"/>
              </a:lnSpc>
              <a:spcBef>
                <a:spcPts val="0"/>
              </a:spcBef>
              <a:spcAft>
                <a:spcPts val="0"/>
              </a:spcAft>
              <a:buNone/>
            </a:pPr>
            <a:endParaRPr sz="2100">
              <a:solidFill>
                <a:schemeClr val="dk1"/>
              </a:solidFill>
              <a:latin typeface="Century Gothic"/>
              <a:ea typeface="Century Gothic"/>
              <a:cs typeface="Century Gothic"/>
              <a:sym typeface="Century Gothic"/>
            </a:endParaRPr>
          </a:p>
          <a:p>
            <a:pPr marL="355600" marR="316230" lvl="0" indent="-323850" algn="l" rtl="0">
              <a:lnSpc>
                <a:spcPct val="100000"/>
              </a:lnSpc>
              <a:spcBef>
                <a:spcPts val="0"/>
              </a:spcBef>
              <a:spcAft>
                <a:spcPts val="0"/>
              </a:spcAft>
              <a:buClr>
                <a:schemeClr val="dk1"/>
              </a:buClr>
              <a:buSzPts val="2100"/>
              <a:buFont typeface="Arial"/>
              <a:buChar char="•"/>
            </a:pPr>
            <a:r>
              <a:rPr lang="en-US" sz="2100">
                <a:solidFill>
                  <a:schemeClr val="dk1"/>
                </a:solidFill>
                <a:latin typeface="Century Gothic"/>
                <a:ea typeface="Century Gothic"/>
                <a:cs typeface="Century Gothic"/>
                <a:sym typeface="Century Gothic"/>
              </a:rPr>
              <a:t>Prepares community members to live and work in a competitive global economy.</a:t>
            </a:r>
            <a:endParaRPr sz="2100">
              <a:solidFill>
                <a:schemeClr val="dk1"/>
              </a:solidFill>
              <a:latin typeface="Century Gothic"/>
              <a:ea typeface="Century Gothic"/>
              <a:cs typeface="Century Gothic"/>
              <a:sym typeface="Century Gothic"/>
            </a:endParaRPr>
          </a:p>
        </p:txBody>
      </p:sp>
      <p:sp>
        <p:nvSpPr>
          <p:cNvPr id="209" name="Google Shape;209;p18"/>
          <p:cNvSpPr/>
          <p:nvPr/>
        </p:nvSpPr>
        <p:spPr>
          <a:xfrm>
            <a:off x="0" y="6629400"/>
            <a:ext cx="12191999" cy="22859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 name="Google Shape;210;p18"/>
          <p:cNvSpPr/>
          <p:nvPr/>
        </p:nvSpPr>
        <p:spPr>
          <a:xfrm>
            <a:off x="0" y="272034"/>
            <a:ext cx="12192000" cy="635000"/>
          </a:xfrm>
          <a:custGeom>
            <a:avLst/>
            <a:gdLst/>
            <a:ahLst/>
            <a:cxnLst/>
            <a:rect l="l" t="t" r="r" b="b"/>
            <a:pathLst>
              <a:path w="12192000" h="635000" extrusionOk="0">
                <a:moveTo>
                  <a:pt x="0" y="634746"/>
                </a:moveTo>
                <a:lnTo>
                  <a:pt x="12192000" y="634746"/>
                </a:lnTo>
                <a:lnTo>
                  <a:pt x="12192000" y="0"/>
                </a:lnTo>
                <a:lnTo>
                  <a:pt x="0" y="0"/>
                </a:lnTo>
                <a:lnTo>
                  <a:pt x="0" y="634746"/>
                </a:lnTo>
                <a:close/>
              </a:path>
            </a:pathLst>
          </a:custGeom>
          <a:solidFill>
            <a:srgbClr val="BC2F2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 name="Google Shape;211;p18"/>
          <p:cNvSpPr/>
          <p:nvPr/>
        </p:nvSpPr>
        <p:spPr>
          <a:xfrm>
            <a:off x="10829544" y="35814"/>
            <a:ext cx="1175752" cy="117576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18"/>
          <p:cNvSpPr txBox="1">
            <a:spLocks noGrp="1"/>
          </p:cNvSpPr>
          <p:nvPr>
            <p:ph type="title"/>
          </p:nvPr>
        </p:nvSpPr>
        <p:spPr>
          <a:xfrm>
            <a:off x="218440" y="338014"/>
            <a:ext cx="11755119" cy="534035"/>
          </a:xfrm>
          <a:prstGeom prst="rect">
            <a:avLst/>
          </a:prstGeom>
          <a:noFill/>
          <a:ln>
            <a:noFill/>
          </a:ln>
        </p:spPr>
        <p:txBody>
          <a:bodyPr spcFirstLastPara="1" wrap="square" lIns="0" tIns="73250" rIns="0" bIns="0" anchor="t" anchorCtr="0">
            <a:spAutoFit/>
          </a:bodyPr>
          <a:lstStyle/>
          <a:p>
            <a:pPr marL="12700" lvl="0" indent="0" algn="l" rtl="0">
              <a:lnSpc>
                <a:spcPct val="100000"/>
              </a:lnSpc>
              <a:spcBef>
                <a:spcPts val="0"/>
              </a:spcBef>
              <a:spcAft>
                <a:spcPts val="0"/>
              </a:spcAft>
              <a:buNone/>
            </a:pPr>
            <a:r>
              <a:rPr lang="en-US"/>
              <a:t>The Strengths of Cultural Competence and Diversity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16"/>
        <p:cNvGrpSpPr/>
        <p:nvPr/>
      </p:nvGrpSpPr>
      <p:grpSpPr>
        <a:xfrm>
          <a:off x="0" y="0"/>
          <a:ext cx="0" cy="0"/>
          <a:chOff x="0" y="0"/>
          <a:chExt cx="0" cy="0"/>
        </a:xfrm>
      </p:grpSpPr>
      <p:pic>
        <p:nvPicPr>
          <p:cNvPr id="217" name="Google Shape;217;p19"/>
          <p:cNvPicPr preferRelativeResize="0"/>
          <p:nvPr/>
        </p:nvPicPr>
        <p:blipFill>
          <a:blip r:embed="rId3">
            <a:alphaModFix/>
          </a:blip>
          <a:stretch>
            <a:fillRect/>
          </a:stretch>
        </p:blipFill>
        <p:spPr>
          <a:xfrm rot="-1034437">
            <a:off x="6772439" y="3255335"/>
            <a:ext cx="896718" cy="896718"/>
          </a:xfrm>
          <a:prstGeom prst="rect">
            <a:avLst/>
          </a:prstGeom>
          <a:noFill/>
          <a:ln>
            <a:noFill/>
          </a:ln>
        </p:spPr>
      </p:pic>
      <p:pic>
        <p:nvPicPr>
          <p:cNvPr id="218" name="Google Shape;218;p19"/>
          <p:cNvPicPr preferRelativeResize="0"/>
          <p:nvPr/>
        </p:nvPicPr>
        <p:blipFill>
          <a:blip r:embed="rId3">
            <a:alphaModFix/>
          </a:blip>
          <a:stretch>
            <a:fillRect/>
          </a:stretch>
        </p:blipFill>
        <p:spPr>
          <a:xfrm rot="-1034437">
            <a:off x="4986126" y="5340123"/>
            <a:ext cx="896718" cy="896718"/>
          </a:xfrm>
          <a:prstGeom prst="rect">
            <a:avLst/>
          </a:prstGeom>
          <a:noFill/>
          <a:ln>
            <a:noFill/>
          </a:ln>
        </p:spPr>
      </p:pic>
      <p:sp>
        <p:nvSpPr>
          <p:cNvPr id="219" name="Google Shape;219;p19"/>
          <p:cNvSpPr txBox="1"/>
          <p:nvPr/>
        </p:nvSpPr>
        <p:spPr>
          <a:xfrm>
            <a:off x="468116" y="1511427"/>
            <a:ext cx="6313200" cy="1108200"/>
          </a:xfrm>
          <a:prstGeom prst="rect">
            <a:avLst/>
          </a:prstGeom>
          <a:noFill/>
          <a:ln>
            <a:noFill/>
          </a:ln>
        </p:spPr>
        <p:txBody>
          <a:bodyPr spcFirstLastPara="1" wrap="square" lIns="0" tIns="0" rIns="0" bIns="0" anchor="t" anchorCtr="0">
            <a:spAutoFit/>
          </a:bodyPr>
          <a:lstStyle/>
          <a:p>
            <a:pPr marL="12700" marR="5080" lvl="0" indent="0" algn="l" rtl="0">
              <a:lnSpc>
                <a:spcPct val="100000"/>
              </a:lnSpc>
              <a:spcBef>
                <a:spcPts val="0"/>
              </a:spcBef>
              <a:spcAft>
                <a:spcPts val="0"/>
              </a:spcAft>
              <a:buNone/>
            </a:pPr>
            <a:r>
              <a:rPr lang="en-US" sz="2400" b="1">
                <a:solidFill>
                  <a:srgbClr val="005DB8"/>
                </a:solidFill>
                <a:latin typeface="Century Gothic"/>
                <a:ea typeface="Century Gothic"/>
                <a:cs typeface="Century Gothic"/>
                <a:sym typeface="Century Gothic"/>
              </a:rPr>
              <a:t>Cultural competence at the organizational and individual levels is an ongoing developmental process.</a:t>
            </a:r>
            <a:endParaRPr sz="2400">
              <a:solidFill>
                <a:schemeClr val="dk1"/>
              </a:solidFill>
              <a:latin typeface="Century Gothic"/>
              <a:ea typeface="Century Gothic"/>
              <a:cs typeface="Century Gothic"/>
              <a:sym typeface="Century Gothic"/>
            </a:endParaRPr>
          </a:p>
        </p:txBody>
      </p:sp>
      <p:sp>
        <p:nvSpPr>
          <p:cNvPr id="220" name="Google Shape;220;p19"/>
          <p:cNvSpPr txBox="1"/>
          <p:nvPr/>
        </p:nvSpPr>
        <p:spPr>
          <a:xfrm>
            <a:off x="6256400" y="5496675"/>
            <a:ext cx="2108100" cy="615600"/>
          </a:xfrm>
          <a:prstGeom prst="rect">
            <a:avLst/>
          </a:prstGeom>
          <a:solidFill>
            <a:srgbClr val="005DB8"/>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329184" marR="237490" lvl="0" indent="0" algn="ctr" rtl="0">
              <a:lnSpc>
                <a:spcPct val="100000"/>
              </a:lnSpc>
              <a:spcBef>
                <a:spcPts val="0"/>
              </a:spcBef>
              <a:spcAft>
                <a:spcPts val="0"/>
              </a:spcAft>
              <a:buNone/>
            </a:pPr>
            <a:r>
              <a:rPr lang="en-US" sz="1400" b="1">
                <a:solidFill>
                  <a:srgbClr val="FFFFFF"/>
                </a:solidFill>
                <a:latin typeface="Century Gothic"/>
                <a:ea typeface="Century Gothic"/>
                <a:cs typeface="Century Gothic"/>
                <a:sym typeface="Century Gothic"/>
              </a:rPr>
              <a:t>Cultural Destructiveness</a:t>
            </a:r>
            <a:endParaRPr sz="1400">
              <a:solidFill>
                <a:schemeClr val="dk1"/>
              </a:solidFill>
              <a:latin typeface="Century Gothic"/>
              <a:ea typeface="Century Gothic"/>
              <a:cs typeface="Century Gothic"/>
              <a:sym typeface="Century Gothic"/>
            </a:endParaRPr>
          </a:p>
        </p:txBody>
      </p:sp>
      <p:sp>
        <p:nvSpPr>
          <p:cNvPr id="221" name="Google Shape;221;p19"/>
          <p:cNvSpPr txBox="1"/>
          <p:nvPr/>
        </p:nvSpPr>
        <p:spPr>
          <a:xfrm>
            <a:off x="6964300" y="4689725"/>
            <a:ext cx="2108100" cy="615600"/>
          </a:xfrm>
          <a:prstGeom prst="rect">
            <a:avLst/>
          </a:prstGeom>
          <a:solidFill>
            <a:srgbClr val="92D050"/>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329184" marR="436880" lvl="0" indent="0" algn="ctr" rtl="0">
              <a:lnSpc>
                <a:spcPct val="100000"/>
              </a:lnSpc>
              <a:spcBef>
                <a:spcPts val="0"/>
              </a:spcBef>
              <a:spcAft>
                <a:spcPts val="0"/>
              </a:spcAft>
              <a:buNone/>
            </a:pPr>
            <a:r>
              <a:rPr lang="en-US" sz="1400" b="1">
                <a:solidFill>
                  <a:schemeClr val="dk1"/>
                </a:solidFill>
                <a:latin typeface="Century Gothic"/>
                <a:ea typeface="Century Gothic"/>
                <a:cs typeface="Century Gothic"/>
                <a:sym typeface="Century Gothic"/>
              </a:rPr>
              <a:t>Cultural Incapacity</a:t>
            </a:r>
            <a:endParaRPr sz="1400">
              <a:solidFill>
                <a:schemeClr val="dk1"/>
              </a:solidFill>
              <a:latin typeface="Century Gothic"/>
              <a:ea typeface="Century Gothic"/>
              <a:cs typeface="Century Gothic"/>
              <a:sym typeface="Century Gothic"/>
            </a:endParaRPr>
          </a:p>
        </p:txBody>
      </p:sp>
      <p:sp>
        <p:nvSpPr>
          <p:cNvPr id="222" name="Google Shape;222;p19"/>
          <p:cNvSpPr txBox="1"/>
          <p:nvPr/>
        </p:nvSpPr>
        <p:spPr>
          <a:xfrm>
            <a:off x="7775825" y="3878950"/>
            <a:ext cx="2032200" cy="615600"/>
          </a:xfrm>
          <a:prstGeom prst="rect">
            <a:avLst/>
          </a:prstGeom>
          <a:solidFill>
            <a:srgbClr val="F18A00"/>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329184" marR="509905" lvl="0" indent="0" algn="ctr" rtl="0">
              <a:lnSpc>
                <a:spcPct val="100000"/>
              </a:lnSpc>
              <a:spcBef>
                <a:spcPts val="0"/>
              </a:spcBef>
              <a:spcAft>
                <a:spcPts val="0"/>
              </a:spcAft>
              <a:buNone/>
            </a:pPr>
            <a:r>
              <a:rPr lang="en-US" sz="1400" b="1">
                <a:solidFill>
                  <a:schemeClr val="dk1"/>
                </a:solidFill>
                <a:latin typeface="Century Gothic"/>
                <a:ea typeface="Century Gothic"/>
                <a:cs typeface="Century Gothic"/>
                <a:sym typeface="Century Gothic"/>
              </a:rPr>
              <a:t>Cultural Blindness</a:t>
            </a:r>
            <a:endParaRPr sz="1400">
              <a:solidFill>
                <a:schemeClr val="dk1"/>
              </a:solidFill>
              <a:latin typeface="Century Gothic"/>
              <a:ea typeface="Century Gothic"/>
              <a:cs typeface="Century Gothic"/>
              <a:sym typeface="Century Gothic"/>
            </a:endParaRPr>
          </a:p>
        </p:txBody>
      </p:sp>
      <p:sp>
        <p:nvSpPr>
          <p:cNvPr id="223" name="Google Shape;223;p19"/>
          <p:cNvSpPr/>
          <p:nvPr/>
        </p:nvSpPr>
        <p:spPr>
          <a:xfrm>
            <a:off x="8445625" y="3075050"/>
            <a:ext cx="1913673" cy="615552"/>
          </a:xfrm>
          <a:custGeom>
            <a:avLst/>
            <a:gdLst/>
            <a:ahLst/>
            <a:cxnLst/>
            <a:rect l="l" t="t" r="r" b="b"/>
            <a:pathLst>
              <a:path w="1826895" h="656589" extrusionOk="0">
                <a:moveTo>
                  <a:pt x="1826514" y="0"/>
                </a:moveTo>
                <a:lnTo>
                  <a:pt x="0" y="0"/>
                </a:lnTo>
                <a:lnTo>
                  <a:pt x="0" y="656082"/>
                </a:lnTo>
                <a:lnTo>
                  <a:pt x="1826514" y="656082"/>
                </a:lnTo>
                <a:lnTo>
                  <a:pt x="1826514" y="0"/>
                </a:lnTo>
                <a:close/>
              </a:path>
            </a:pathLst>
          </a:custGeom>
          <a:solidFill>
            <a:srgbClr val="BC2F2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24;p19"/>
          <p:cNvSpPr txBox="1"/>
          <p:nvPr/>
        </p:nvSpPr>
        <p:spPr>
          <a:xfrm>
            <a:off x="8349075" y="3167275"/>
            <a:ext cx="1913700" cy="431100"/>
          </a:xfrm>
          <a:prstGeom prst="rect">
            <a:avLst/>
          </a:prstGeom>
          <a:noFill/>
          <a:ln>
            <a:noFill/>
          </a:ln>
        </p:spPr>
        <p:txBody>
          <a:bodyPr spcFirstLastPara="1" wrap="square" lIns="0" tIns="0" rIns="0" bIns="0" anchor="t" anchorCtr="0">
            <a:spAutoFit/>
          </a:bodyPr>
          <a:lstStyle/>
          <a:p>
            <a:pPr marL="329184" marR="0" lvl="0" indent="0" algn="ctr" rtl="0">
              <a:lnSpc>
                <a:spcPct val="100000"/>
              </a:lnSpc>
              <a:spcBef>
                <a:spcPts val="0"/>
              </a:spcBef>
              <a:spcAft>
                <a:spcPts val="0"/>
              </a:spcAft>
              <a:buNone/>
            </a:pPr>
            <a:r>
              <a:rPr lang="en-US" sz="1400" b="1">
                <a:solidFill>
                  <a:srgbClr val="FFFFFF"/>
                </a:solidFill>
                <a:latin typeface="Century Gothic"/>
                <a:ea typeface="Century Gothic"/>
                <a:cs typeface="Century Gothic"/>
                <a:sym typeface="Century Gothic"/>
              </a:rPr>
              <a:t>Cultural</a:t>
            </a:r>
            <a:endParaRPr sz="1400">
              <a:solidFill>
                <a:schemeClr val="dk1"/>
              </a:solidFill>
              <a:latin typeface="Century Gothic"/>
              <a:ea typeface="Century Gothic"/>
              <a:cs typeface="Century Gothic"/>
              <a:sym typeface="Century Gothic"/>
            </a:endParaRPr>
          </a:p>
          <a:p>
            <a:pPr marL="329184" marR="0" lvl="0" indent="0" algn="ctr" rtl="0">
              <a:lnSpc>
                <a:spcPct val="100000"/>
              </a:lnSpc>
              <a:spcBef>
                <a:spcPts val="0"/>
              </a:spcBef>
              <a:spcAft>
                <a:spcPts val="0"/>
              </a:spcAft>
              <a:buNone/>
            </a:pPr>
            <a:r>
              <a:rPr lang="en-US" sz="1400" b="1">
                <a:solidFill>
                  <a:srgbClr val="FFFFFF"/>
                </a:solidFill>
                <a:latin typeface="Century Gothic"/>
                <a:ea typeface="Century Gothic"/>
                <a:cs typeface="Century Gothic"/>
                <a:sym typeface="Century Gothic"/>
              </a:rPr>
              <a:t>Pre-Competence</a:t>
            </a:r>
            <a:endParaRPr sz="1400">
              <a:solidFill>
                <a:schemeClr val="dk1"/>
              </a:solidFill>
              <a:latin typeface="Century Gothic"/>
              <a:ea typeface="Century Gothic"/>
              <a:cs typeface="Century Gothic"/>
              <a:sym typeface="Century Gothic"/>
            </a:endParaRPr>
          </a:p>
        </p:txBody>
      </p:sp>
      <p:sp>
        <p:nvSpPr>
          <p:cNvPr id="225" name="Google Shape;225;p19"/>
          <p:cNvSpPr txBox="1"/>
          <p:nvPr/>
        </p:nvSpPr>
        <p:spPr>
          <a:xfrm>
            <a:off x="9267825" y="2363350"/>
            <a:ext cx="2032200" cy="615600"/>
          </a:xfrm>
          <a:prstGeom prst="rect">
            <a:avLst/>
          </a:prstGeom>
          <a:solidFill>
            <a:srgbClr val="888A8E"/>
          </a:solidFill>
          <a:ln>
            <a:noFill/>
          </a:ln>
        </p:spPr>
        <p:txBody>
          <a:bodyPr spcFirstLastPara="1" wrap="square" lIns="91425" tIns="91425" rIns="91425" bIns="91425" anchor="t" anchorCtr="0">
            <a:spAutoFit/>
          </a:bodyPr>
          <a:lstStyle/>
          <a:p>
            <a:pPr marL="329184" marR="323850" lvl="0" indent="0" algn="ctr" rtl="0">
              <a:lnSpc>
                <a:spcPct val="100000"/>
              </a:lnSpc>
              <a:spcBef>
                <a:spcPts val="0"/>
              </a:spcBef>
              <a:spcAft>
                <a:spcPts val="0"/>
              </a:spcAft>
              <a:buNone/>
            </a:pPr>
            <a:r>
              <a:rPr lang="en-US" sz="1400" b="1">
                <a:solidFill>
                  <a:srgbClr val="FFFFFF"/>
                </a:solidFill>
                <a:latin typeface="Century Gothic"/>
                <a:ea typeface="Century Gothic"/>
                <a:cs typeface="Century Gothic"/>
                <a:sym typeface="Century Gothic"/>
              </a:rPr>
              <a:t>Cultural</a:t>
            </a:r>
            <a:endParaRPr b="1">
              <a:solidFill>
                <a:srgbClr val="FFFFFF"/>
              </a:solidFill>
              <a:latin typeface="Century Gothic"/>
              <a:ea typeface="Century Gothic"/>
              <a:cs typeface="Century Gothic"/>
              <a:sym typeface="Century Gothic"/>
            </a:endParaRPr>
          </a:p>
          <a:p>
            <a:pPr marL="329184" marR="323850" lvl="0" indent="0" algn="ctr" rtl="0">
              <a:lnSpc>
                <a:spcPct val="100000"/>
              </a:lnSpc>
              <a:spcBef>
                <a:spcPts val="0"/>
              </a:spcBef>
              <a:spcAft>
                <a:spcPts val="0"/>
              </a:spcAft>
              <a:buNone/>
            </a:pPr>
            <a:r>
              <a:rPr lang="en-US" sz="1400" b="1">
                <a:solidFill>
                  <a:srgbClr val="FFFFFF"/>
                </a:solidFill>
                <a:latin typeface="Century Gothic"/>
                <a:ea typeface="Century Gothic"/>
                <a:cs typeface="Century Gothic"/>
                <a:sym typeface="Century Gothic"/>
              </a:rPr>
              <a:t>Competence</a:t>
            </a:r>
            <a:endParaRPr sz="1400">
              <a:solidFill>
                <a:schemeClr val="dk1"/>
              </a:solidFill>
              <a:latin typeface="Century Gothic"/>
              <a:ea typeface="Century Gothic"/>
              <a:cs typeface="Century Gothic"/>
              <a:sym typeface="Century Gothic"/>
            </a:endParaRPr>
          </a:p>
        </p:txBody>
      </p:sp>
      <p:sp>
        <p:nvSpPr>
          <p:cNvPr id="226" name="Google Shape;226;p19"/>
          <p:cNvSpPr txBox="1"/>
          <p:nvPr/>
        </p:nvSpPr>
        <p:spPr>
          <a:xfrm>
            <a:off x="9815700" y="1511425"/>
            <a:ext cx="2032200" cy="615600"/>
          </a:xfrm>
          <a:prstGeom prst="rect">
            <a:avLst/>
          </a:prstGeom>
          <a:solidFill>
            <a:srgbClr val="A2D45F"/>
          </a:solidFill>
          <a:ln>
            <a:noFill/>
          </a:ln>
        </p:spPr>
        <p:txBody>
          <a:bodyPr spcFirstLastPara="1" wrap="square" lIns="91425" tIns="91425" rIns="91425" bIns="91425" anchor="t" anchorCtr="0">
            <a:spAutoFit/>
          </a:bodyPr>
          <a:lstStyle/>
          <a:p>
            <a:pPr marL="429894" marR="424180" lvl="0" indent="144145" algn="ctr" rtl="0">
              <a:lnSpc>
                <a:spcPct val="100000"/>
              </a:lnSpc>
              <a:spcBef>
                <a:spcPts val="0"/>
              </a:spcBef>
              <a:spcAft>
                <a:spcPts val="0"/>
              </a:spcAft>
              <a:buNone/>
            </a:pPr>
            <a:r>
              <a:rPr lang="en-US" sz="1400" b="1">
                <a:solidFill>
                  <a:schemeClr val="dk1"/>
                </a:solidFill>
                <a:latin typeface="Century Gothic"/>
                <a:ea typeface="Century Gothic"/>
                <a:cs typeface="Century Gothic"/>
                <a:sym typeface="Century Gothic"/>
              </a:rPr>
              <a:t>Cultural Proficiency</a:t>
            </a:r>
            <a:endParaRPr sz="1400">
              <a:solidFill>
                <a:schemeClr val="dk1"/>
              </a:solidFill>
              <a:latin typeface="Century Gothic"/>
              <a:ea typeface="Century Gothic"/>
              <a:cs typeface="Century Gothic"/>
              <a:sym typeface="Century Gothic"/>
            </a:endParaRPr>
          </a:p>
        </p:txBody>
      </p:sp>
      <p:sp>
        <p:nvSpPr>
          <p:cNvPr id="227" name="Google Shape;227;p19"/>
          <p:cNvSpPr/>
          <p:nvPr/>
        </p:nvSpPr>
        <p:spPr>
          <a:xfrm>
            <a:off x="0" y="6629400"/>
            <a:ext cx="12191999" cy="22859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8" name="Google Shape;228;p19"/>
          <p:cNvSpPr/>
          <p:nvPr/>
        </p:nvSpPr>
        <p:spPr>
          <a:xfrm>
            <a:off x="0" y="272034"/>
            <a:ext cx="12192000" cy="635000"/>
          </a:xfrm>
          <a:custGeom>
            <a:avLst/>
            <a:gdLst/>
            <a:ahLst/>
            <a:cxnLst/>
            <a:rect l="l" t="t" r="r" b="b"/>
            <a:pathLst>
              <a:path w="12192000" h="635000" extrusionOk="0">
                <a:moveTo>
                  <a:pt x="0" y="634746"/>
                </a:moveTo>
                <a:lnTo>
                  <a:pt x="12192000" y="634746"/>
                </a:lnTo>
                <a:lnTo>
                  <a:pt x="12192000" y="0"/>
                </a:lnTo>
                <a:lnTo>
                  <a:pt x="0" y="0"/>
                </a:lnTo>
                <a:lnTo>
                  <a:pt x="0" y="634746"/>
                </a:lnTo>
                <a:close/>
              </a:path>
            </a:pathLst>
          </a:custGeom>
          <a:solidFill>
            <a:srgbClr val="BC2F2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9" name="Google Shape;229;p19"/>
          <p:cNvSpPr/>
          <p:nvPr/>
        </p:nvSpPr>
        <p:spPr>
          <a:xfrm>
            <a:off x="10829544" y="35814"/>
            <a:ext cx="1175752" cy="1175765"/>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 name="Google Shape;230;p19"/>
          <p:cNvSpPr txBox="1">
            <a:spLocks noGrp="1"/>
          </p:cNvSpPr>
          <p:nvPr>
            <p:ph type="title"/>
          </p:nvPr>
        </p:nvSpPr>
        <p:spPr>
          <a:xfrm>
            <a:off x="218440" y="338014"/>
            <a:ext cx="11755119" cy="534035"/>
          </a:xfrm>
          <a:prstGeom prst="rect">
            <a:avLst/>
          </a:prstGeom>
          <a:noFill/>
          <a:ln>
            <a:noFill/>
          </a:ln>
        </p:spPr>
        <p:txBody>
          <a:bodyPr spcFirstLastPara="1" wrap="square" lIns="0" tIns="106625" rIns="0" bIns="0" anchor="t" anchorCtr="0">
            <a:spAutoFit/>
          </a:bodyPr>
          <a:lstStyle/>
          <a:p>
            <a:pPr marL="12700" lvl="0" indent="0" algn="l" rtl="0">
              <a:lnSpc>
                <a:spcPct val="100000"/>
              </a:lnSpc>
              <a:spcBef>
                <a:spcPts val="0"/>
              </a:spcBef>
              <a:spcAft>
                <a:spcPts val="0"/>
              </a:spcAft>
              <a:buNone/>
            </a:pPr>
            <a:r>
              <a:rPr lang="en-US"/>
              <a:t>Cultural Competence Continuum</a:t>
            </a:r>
            <a:endParaRPr/>
          </a:p>
        </p:txBody>
      </p:sp>
      <p:sp>
        <p:nvSpPr>
          <p:cNvPr id="231" name="Google Shape;231;p19"/>
          <p:cNvSpPr txBox="1"/>
          <p:nvPr/>
        </p:nvSpPr>
        <p:spPr>
          <a:xfrm>
            <a:off x="442350" y="2963500"/>
            <a:ext cx="5401800" cy="1710000"/>
          </a:xfrm>
          <a:prstGeom prst="rect">
            <a:avLst/>
          </a:prstGeom>
          <a:noFill/>
          <a:ln w="12700" cap="flat" cmpd="sng">
            <a:solidFill>
              <a:srgbClr val="4471C4"/>
            </a:solidFill>
            <a:prstDash val="solid"/>
            <a:round/>
            <a:headEnd type="none" w="sm" len="sm"/>
            <a:tailEnd type="none" w="sm" len="sm"/>
          </a:ln>
        </p:spPr>
        <p:txBody>
          <a:bodyPr spcFirstLastPara="1" wrap="square" lIns="91425" tIns="91425" rIns="91425" bIns="91425" anchor="t" anchorCtr="0">
            <a:spAutoFit/>
          </a:bodyPr>
          <a:lstStyle/>
          <a:p>
            <a:pPr marL="83820" marR="86360" lvl="0" indent="0" algn="l" rtl="0">
              <a:lnSpc>
                <a:spcPct val="99100"/>
              </a:lnSpc>
              <a:spcBef>
                <a:spcPts val="0"/>
              </a:spcBef>
              <a:spcAft>
                <a:spcPts val="0"/>
              </a:spcAft>
              <a:buNone/>
            </a:pPr>
            <a:r>
              <a:rPr lang="en-US" sz="2000">
                <a:solidFill>
                  <a:schemeClr val="dk1"/>
                </a:solidFill>
                <a:latin typeface="Century Gothic"/>
                <a:ea typeface="Century Gothic"/>
                <a:cs typeface="Century Gothic"/>
                <a:sym typeface="Century Gothic"/>
              </a:rPr>
              <a:t>The following chart is designed to highlight selected characteristics that organizations may demonstrate along the stages of the cultural competence continuum.</a:t>
            </a:r>
            <a:endParaRPr sz="2000">
              <a:solidFill>
                <a:schemeClr val="dk1"/>
              </a:solidFill>
              <a:latin typeface="Century Gothic"/>
              <a:ea typeface="Century Gothic"/>
              <a:cs typeface="Century Gothic"/>
              <a:sym typeface="Century Gothic"/>
            </a:endParaRPr>
          </a:p>
        </p:txBody>
      </p:sp>
      <p:sp>
        <p:nvSpPr>
          <p:cNvPr id="232" name="Google Shape;232;p19"/>
          <p:cNvSpPr/>
          <p:nvPr/>
        </p:nvSpPr>
        <p:spPr>
          <a:xfrm>
            <a:off x="5952744" y="4297564"/>
            <a:ext cx="882015" cy="954405"/>
          </a:xfrm>
          <a:custGeom>
            <a:avLst/>
            <a:gdLst/>
            <a:ahLst/>
            <a:cxnLst/>
            <a:rect l="l" t="t" r="r" b="b"/>
            <a:pathLst>
              <a:path w="882015" h="954404" extrusionOk="0">
                <a:moveTo>
                  <a:pt x="0" y="954049"/>
                </a:moveTo>
                <a:lnTo>
                  <a:pt x="881900" y="0"/>
                </a:lnTo>
              </a:path>
            </a:pathLst>
          </a:custGeom>
          <a:noFill/>
          <a:ln w="28550" cap="flat" cmpd="sng">
            <a:solidFill>
              <a:srgbClr val="005DB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19"/>
          <p:cNvSpPr/>
          <p:nvPr/>
        </p:nvSpPr>
        <p:spPr>
          <a:xfrm>
            <a:off x="6793465" y="4245099"/>
            <a:ext cx="90170" cy="92075"/>
          </a:xfrm>
          <a:custGeom>
            <a:avLst/>
            <a:gdLst/>
            <a:ahLst/>
            <a:cxnLst/>
            <a:rect l="l" t="t" r="r" b="b"/>
            <a:pathLst>
              <a:path w="90170" h="92075" extrusionOk="0">
                <a:moveTo>
                  <a:pt x="89661" y="0"/>
                </a:moveTo>
                <a:lnTo>
                  <a:pt x="0" y="33858"/>
                </a:lnTo>
                <a:lnTo>
                  <a:pt x="62953" y="92049"/>
                </a:lnTo>
                <a:lnTo>
                  <a:pt x="89661" y="0"/>
                </a:lnTo>
                <a:close/>
              </a:path>
            </a:pathLst>
          </a:custGeom>
          <a:solidFill>
            <a:srgbClr val="005DB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 name="Google Shape;234;p19"/>
          <p:cNvSpPr/>
          <p:nvPr/>
        </p:nvSpPr>
        <p:spPr>
          <a:xfrm>
            <a:off x="7696961" y="2405750"/>
            <a:ext cx="901700" cy="925830"/>
          </a:xfrm>
          <a:custGeom>
            <a:avLst/>
            <a:gdLst/>
            <a:ahLst/>
            <a:cxnLst/>
            <a:rect l="l" t="t" r="r" b="b"/>
            <a:pathLst>
              <a:path w="901700" h="925829" extrusionOk="0">
                <a:moveTo>
                  <a:pt x="0" y="925461"/>
                </a:moveTo>
                <a:lnTo>
                  <a:pt x="901674" y="0"/>
                </a:lnTo>
              </a:path>
            </a:pathLst>
          </a:custGeom>
          <a:noFill/>
          <a:ln w="28550" cap="flat" cmpd="sng">
            <a:solidFill>
              <a:srgbClr val="005DB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 name="Google Shape;235;p19"/>
          <p:cNvSpPr/>
          <p:nvPr/>
        </p:nvSpPr>
        <p:spPr>
          <a:xfrm>
            <a:off x="8557971" y="2354579"/>
            <a:ext cx="90805" cy="91440"/>
          </a:xfrm>
          <a:custGeom>
            <a:avLst/>
            <a:gdLst/>
            <a:ahLst/>
            <a:cxnLst/>
            <a:rect l="l" t="t" r="r" b="b"/>
            <a:pathLst>
              <a:path w="90804" h="91439" extrusionOk="0">
                <a:moveTo>
                  <a:pt x="90525" y="0"/>
                </a:moveTo>
                <a:lnTo>
                  <a:pt x="0" y="31495"/>
                </a:lnTo>
                <a:lnTo>
                  <a:pt x="61404" y="91312"/>
                </a:lnTo>
                <a:lnTo>
                  <a:pt x="90525" y="0"/>
                </a:lnTo>
                <a:close/>
              </a:path>
            </a:pathLst>
          </a:custGeom>
          <a:solidFill>
            <a:srgbClr val="005DB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19"/>
          <p:cNvSpPr/>
          <p:nvPr/>
        </p:nvSpPr>
        <p:spPr>
          <a:xfrm>
            <a:off x="8786621" y="1336547"/>
            <a:ext cx="793241" cy="792479"/>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50"/>
        <p:cNvGrpSpPr/>
        <p:nvPr/>
      </p:nvGrpSpPr>
      <p:grpSpPr>
        <a:xfrm>
          <a:off x="0" y="0"/>
          <a:ext cx="0" cy="0"/>
          <a:chOff x="0" y="0"/>
          <a:chExt cx="0" cy="0"/>
        </a:xfrm>
      </p:grpSpPr>
      <p:sp>
        <p:nvSpPr>
          <p:cNvPr id="51" name="Google Shape;51;p2"/>
          <p:cNvSpPr/>
          <p:nvPr/>
        </p:nvSpPr>
        <p:spPr>
          <a:xfrm>
            <a:off x="0" y="272034"/>
            <a:ext cx="12192000" cy="635000"/>
          </a:xfrm>
          <a:custGeom>
            <a:avLst/>
            <a:gdLst/>
            <a:ahLst/>
            <a:cxnLst/>
            <a:rect l="l" t="t" r="r" b="b"/>
            <a:pathLst>
              <a:path w="12192000" h="635000" extrusionOk="0">
                <a:moveTo>
                  <a:pt x="0" y="634746"/>
                </a:moveTo>
                <a:lnTo>
                  <a:pt x="12192000" y="634746"/>
                </a:lnTo>
                <a:lnTo>
                  <a:pt x="12192000" y="0"/>
                </a:lnTo>
                <a:lnTo>
                  <a:pt x="0" y="0"/>
                </a:lnTo>
                <a:lnTo>
                  <a:pt x="0" y="634746"/>
                </a:lnTo>
                <a:close/>
              </a:path>
            </a:pathLst>
          </a:custGeom>
          <a:solidFill>
            <a:srgbClr val="BC2F2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52;p2"/>
          <p:cNvSpPr txBox="1">
            <a:spLocks noGrp="1"/>
          </p:cNvSpPr>
          <p:nvPr>
            <p:ph type="title"/>
          </p:nvPr>
        </p:nvSpPr>
        <p:spPr>
          <a:xfrm>
            <a:off x="218440" y="338014"/>
            <a:ext cx="11755119" cy="534035"/>
          </a:xfrm>
          <a:prstGeom prst="rect">
            <a:avLst/>
          </a:prstGeom>
          <a:noFill/>
          <a:ln>
            <a:noFill/>
          </a:ln>
        </p:spPr>
        <p:txBody>
          <a:bodyPr spcFirstLastPara="1" wrap="square" lIns="0" tIns="0" rIns="0" bIns="0" anchor="t" anchorCtr="0">
            <a:spAutoFit/>
          </a:bodyPr>
          <a:lstStyle/>
          <a:p>
            <a:pPr marL="183515" lvl="0" indent="0" algn="l" rtl="0">
              <a:lnSpc>
                <a:spcPct val="100000"/>
              </a:lnSpc>
              <a:spcBef>
                <a:spcPts val="0"/>
              </a:spcBef>
              <a:spcAft>
                <a:spcPts val="0"/>
              </a:spcAft>
              <a:buNone/>
            </a:pPr>
            <a:r>
              <a:rPr lang="en-US" sz="4000"/>
              <a:t>Agenda</a:t>
            </a:r>
            <a:endParaRPr sz="4000"/>
          </a:p>
        </p:txBody>
      </p:sp>
      <p:sp>
        <p:nvSpPr>
          <p:cNvPr id="53" name="Google Shape;53;p2"/>
          <p:cNvSpPr txBox="1"/>
          <p:nvPr/>
        </p:nvSpPr>
        <p:spPr>
          <a:xfrm>
            <a:off x="1203349" y="1823100"/>
            <a:ext cx="9508200" cy="3404700"/>
          </a:xfrm>
          <a:prstGeom prst="rect">
            <a:avLst/>
          </a:prstGeom>
          <a:noFill/>
          <a:ln>
            <a:noFill/>
          </a:ln>
        </p:spPr>
        <p:txBody>
          <a:bodyPr spcFirstLastPara="1" wrap="square" lIns="0" tIns="0" rIns="0" bIns="0" anchor="t" anchorCtr="0">
            <a:spAutoFit/>
          </a:bodyPr>
          <a:lstStyle/>
          <a:p>
            <a:pPr marL="457200" lvl="0" indent="-406400" algn="l" rtl="0">
              <a:lnSpc>
                <a:spcPct val="115000"/>
              </a:lnSpc>
              <a:spcBef>
                <a:spcPts val="0"/>
              </a:spcBef>
              <a:spcAft>
                <a:spcPts val="0"/>
              </a:spcAft>
              <a:buClr>
                <a:srgbClr val="005DB8"/>
              </a:buClr>
              <a:buSzPts val="2800"/>
              <a:buFont typeface="Century Gothic"/>
              <a:buAutoNum type="arabicPeriod"/>
            </a:pPr>
            <a:r>
              <a:rPr lang="en-US" sz="2800" b="1">
                <a:solidFill>
                  <a:srgbClr val="005DB8"/>
                </a:solidFill>
                <a:latin typeface="Century Gothic"/>
                <a:ea typeface="Century Gothic"/>
                <a:cs typeface="Century Gothic"/>
                <a:sym typeface="Century Gothic"/>
              </a:rPr>
              <a:t>Objectives</a:t>
            </a:r>
            <a:endParaRPr sz="2800">
              <a:solidFill>
                <a:srgbClr val="005DB8"/>
              </a:solidFill>
              <a:latin typeface="Century Gothic"/>
              <a:ea typeface="Century Gothic"/>
              <a:cs typeface="Century Gothic"/>
              <a:sym typeface="Century Gothic"/>
            </a:endParaRPr>
          </a:p>
          <a:p>
            <a:pPr marL="457200" lvl="0" indent="-406400" algn="l" rtl="0">
              <a:lnSpc>
                <a:spcPct val="115000"/>
              </a:lnSpc>
              <a:spcBef>
                <a:spcPts val="0"/>
              </a:spcBef>
              <a:spcAft>
                <a:spcPts val="0"/>
              </a:spcAft>
              <a:buClr>
                <a:srgbClr val="005DB8"/>
              </a:buClr>
              <a:buSzPts val="2800"/>
              <a:buFont typeface="Century Gothic"/>
              <a:buAutoNum type="arabicPeriod"/>
            </a:pPr>
            <a:r>
              <a:rPr lang="en-US" sz="2800" b="1">
                <a:solidFill>
                  <a:srgbClr val="005DB8"/>
                </a:solidFill>
                <a:latin typeface="Century Gothic"/>
                <a:ea typeface="Century Gothic"/>
                <a:cs typeface="Century Gothic"/>
                <a:sym typeface="Century Gothic"/>
              </a:rPr>
              <a:t>Overview</a:t>
            </a:r>
            <a:endParaRPr sz="2800" b="1">
              <a:solidFill>
                <a:srgbClr val="005DB8"/>
              </a:solidFill>
              <a:latin typeface="Century Gothic"/>
              <a:ea typeface="Century Gothic"/>
              <a:cs typeface="Century Gothic"/>
              <a:sym typeface="Century Gothic"/>
            </a:endParaRPr>
          </a:p>
          <a:p>
            <a:pPr marL="457200" marR="0" lvl="0" indent="-406400" algn="l" rtl="0">
              <a:lnSpc>
                <a:spcPct val="115000"/>
              </a:lnSpc>
              <a:spcBef>
                <a:spcPts val="0"/>
              </a:spcBef>
              <a:spcAft>
                <a:spcPts val="0"/>
              </a:spcAft>
              <a:buClr>
                <a:srgbClr val="005DB8"/>
              </a:buClr>
              <a:buSzPts val="2800"/>
              <a:buFont typeface="Century Gothic"/>
              <a:buAutoNum type="arabicPeriod"/>
            </a:pPr>
            <a:r>
              <a:rPr lang="en-US" sz="2800" b="1">
                <a:solidFill>
                  <a:srgbClr val="005DB8"/>
                </a:solidFill>
                <a:latin typeface="Century Gothic"/>
                <a:ea typeface="Century Gothic"/>
                <a:cs typeface="Century Gothic"/>
                <a:sym typeface="Century Gothic"/>
              </a:rPr>
              <a:t>Understanding Cultural Differences</a:t>
            </a:r>
            <a:endParaRPr sz="2800">
              <a:solidFill>
                <a:srgbClr val="005DB8"/>
              </a:solidFill>
              <a:latin typeface="Century Gothic"/>
              <a:ea typeface="Century Gothic"/>
              <a:cs typeface="Century Gothic"/>
              <a:sym typeface="Century Gothic"/>
            </a:endParaRPr>
          </a:p>
          <a:p>
            <a:pPr marL="457200" marR="0" lvl="0" indent="-406400" algn="l" rtl="0">
              <a:lnSpc>
                <a:spcPct val="115000"/>
              </a:lnSpc>
              <a:spcBef>
                <a:spcPts val="0"/>
              </a:spcBef>
              <a:spcAft>
                <a:spcPts val="0"/>
              </a:spcAft>
              <a:buClr>
                <a:srgbClr val="005DB8"/>
              </a:buClr>
              <a:buSzPts val="2800"/>
              <a:buFont typeface="Century Gothic"/>
              <a:buAutoNum type="arabicPeriod"/>
            </a:pPr>
            <a:r>
              <a:rPr lang="en-US" sz="2800" b="1">
                <a:solidFill>
                  <a:srgbClr val="005DB8"/>
                </a:solidFill>
                <a:latin typeface="Century Gothic"/>
                <a:ea typeface="Century Gothic"/>
                <a:cs typeface="Century Gothic"/>
                <a:sym typeface="Century Gothic"/>
              </a:rPr>
              <a:t>What is Cultural Competence?</a:t>
            </a:r>
            <a:endParaRPr sz="2800">
              <a:solidFill>
                <a:srgbClr val="005DB8"/>
              </a:solidFill>
              <a:latin typeface="Century Gothic"/>
              <a:ea typeface="Century Gothic"/>
              <a:cs typeface="Century Gothic"/>
              <a:sym typeface="Century Gothic"/>
            </a:endParaRPr>
          </a:p>
          <a:p>
            <a:pPr marL="457200" marR="0" lvl="0" indent="-406400" algn="l" rtl="0">
              <a:lnSpc>
                <a:spcPct val="115000"/>
              </a:lnSpc>
              <a:spcBef>
                <a:spcPts val="0"/>
              </a:spcBef>
              <a:spcAft>
                <a:spcPts val="0"/>
              </a:spcAft>
              <a:buClr>
                <a:srgbClr val="005DB8"/>
              </a:buClr>
              <a:buSzPts val="2800"/>
              <a:buFont typeface="Century Gothic"/>
              <a:buAutoNum type="arabicPeriod"/>
            </a:pPr>
            <a:r>
              <a:rPr lang="en-US" sz="2800" b="1">
                <a:solidFill>
                  <a:srgbClr val="005DB8"/>
                </a:solidFill>
                <a:latin typeface="Century Gothic"/>
                <a:ea typeface="Century Gothic"/>
                <a:cs typeface="Century Gothic"/>
                <a:sym typeface="Century Gothic"/>
              </a:rPr>
              <a:t>The strength of cultural competency and diversity</a:t>
            </a:r>
            <a:endParaRPr sz="2800">
              <a:solidFill>
                <a:srgbClr val="005DB8"/>
              </a:solidFill>
              <a:latin typeface="Century Gothic"/>
              <a:ea typeface="Century Gothic"/>
              <a:cs typeface="Century Gothic"/>
              <a:sym typeface="Century Gothic"/>
            </a:endParaRPr>
          </a:p>
          <a:p>
            <a:pPr marL="457200" marR="0" lvl="0" indent="-406400" algn="l" rtl="0">
              <a:lnSpc>
                <a:spcPct val="115000"/>
              </a:lnSpc>
              <a:spcBef>
                <a:spcPts val="0"/>
              </a:spcBef>
              <a:spcAft>
                <a:spcPts val="0"/>
              </a:spcAft>
              <a:buClr>
                <a:srgbClr val="005DB8"/>
              </a:buClr>
              <a:buSzPts val="2800"/>
              <a:buFont typeface="Century Gothic"/>
              <a:buAutoNum type="arabicPeriod"/>
            </a:pPr>
            <a:r>
              <a:rPr lang="en-US" sz="2800" b="1">
                <a:solidFill>
                  <a:srgbClr val="005DB8"/>
                </a:solidFill>
                <a:latin typeface="Century Gothic"/>
                <a:ea typeface="Century Gothic"/>
                <a:cs typeface="Century Gothic"/>
                <a:sym typeface="Century Gothic"/>
              </a:rPr>
              <a:t>Cultural Competence Continuum</a:t>
            </a:r>
            <a:endParaRPr sz="2800">
              <a:solidFill>
                <a:srgbClr val="005DB8"/>
              </a:solidFill>
              <a:latin typeface="Century Gothic"/>
              <a:ea typeface="Century Gothic"/>
              <a:cs typeface="Century Gothic"/>
              <a:sym typeface="Century Gothic"/>
            </a:endParaRPr>
          </a:p>
          <a:p>
            <a:pPr marL="457200" marR="0" lvl="0" indent="-406400" algn="l" rtl="0">
              <a:lnSpc>
                <a:spcPct val="115000"/>
              </a:lnSpc>
              <a:spcBef>
                <a:spcPts val="0"/>
              </a:spcBef>
              <a:spcAft>
                <a:spcPts val="0"/>
              </a:spcAft>
              <a:buClr>
                <a:srgbClr val="005DB8"/>
              </a:buClr>
              <a:buSzPts val="2800"/>
              <a:buFont typeface="Century Gothic"/>
              <a:buAutoNum type="arabicPeriod"/>
            </a:pPr>
            <a:r>
              <a:rPr lang="en-US" sz="2800" b="1">
                <a:solidFill>
                  <a:srgbClr val="005DB8"/>
                </a:solidFill>
                <a:latin typeface="Century Gothic"/>
                <a:ea typeface="Century Gothic"/>
                <a:cs typeface="Century Gothic"/>
                <a:sym typeface="Century Gothic"/>
              </a:rPr>
              <a:t>Communication with Culturally Diverse Patients</a:t>
            </a:r>
            <a:endParaRPr sz="2800">
              <a:solidFill>
                <a:srgbClr val="005DB8"/>
              </a:solidFill>
              <a:latin typeface="Century Gothic"/>
              <a:ea typeface="Century Gothic"/>
              <a:cs typeface="Century Gothic"/>
              <a:sym typeface="Century Gothic"/>
            </a:endParaRPr>
          </a:p>
        </p:txBody>
      </p:sp>
      <p:sp>
        <p:nvSpPr>
          <p:cNvPr id="54" name="Google Shape;54;p2"/>
          <p:cNvSpPr/>
          <p:nvPr/>
        </p:nvSpPr>
        <p:spPr>
          <a:xfrm>
            <a:off x="0" y="6629400"/>
            <a:ext cx="12191999" cy="22859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55;p2"/>
          <p:cNvSpPr/>
          <p:nvPr/>
        </p:nvSpPr>
        <p:spPr>
          <a:xfrm>
            <a:off x="10829544" y="35814"/>
            <a:ext cx="1175752" cy="117576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40"/>
        <p:cNvGrpSpPr/>
        <p:nvPr/>
      </p:nvGrpSpPr>
      <p:grpSpPr>
        <a:xfrm>
          <a:off x="0" y="0"/>
          <a:ext cx="0" cy="0"/>
          <a:chOff x="0" y="0"/>
          <a:chExt cx="0" cy="0"/>
        </a:xfrm>
      </p:grpSpPr>
      <p:sp>
        <p:nvSpPr>
          <p:cNvPr id="241" name="Google Shape;241;p20"/>
          <p:cNvSpPr/>
          <p:nvPr/>
        </p:nvSpPr>
        <p:spPr>
          <a:xfrm>
            <a:off x="7252716" y="1387602"/>
            <a:ext cx="4571237" cy="472031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 name="Google Shape;242;p20"/>
          <p:cNvSpPr txBox="1"/>
          <p:nvPr/>
        </p:nvSpPr>
        <p:spPr>
          <a:xfrm>
            <a:off x="447108" y="1252731"/>
            <a:ext cx="6482700" cy="4204800"/>
          </a:xfrm>
          <a:prstGeom prst="rect">
            <a:avLst/>
          </a:prstGeom>
          <a:noFill/>
          <a:ln>
            <a:noFill/>
          </a:ln>
        </p:spPr>
        <p:txBody>
          <a:bodyPr spcFirstLastPara="1" wrap="square" lIns="0" tIns="0" rIns="0" bIns="0" anchor="t" anchorCtr="0">
            <a:spAutoFit/>
          </a:bodyPr>
          <a:lstStyle/>
          <a:p>
            <a:pPr marL="12700" marR="5080" lvl="0" indent="0" algn="l" rtl="0">
              <a:lnSpc>
                <a:spcPct val="100000"/>
              </a:lnSpc>
              <a:spcBef>
                <a:spcPts val="0"/>
              </a:spcBef>
              <a:spcAft>
                <a:spcPts val="0"/>
              </a:spcAft>
              <a:buNone/>
            </a:pPr>
            <a:r>
              <a:rPr lang="en-US" sz="2100" b="1">
                <a:solidFill>
                  <a:srgbClr val="005DB8"/>
                </a:solidFill>
                <a:latin typeface="Century Gothic"/>
                <a:ea typeface="Century Gothic"/>
                <a:cs typeface="Century Gothic"/>
                <a:sym typeface="Century Gothic"/>
              </a:rPr>
              <a:t>When you work with culturally diverse populations:</a:t>
            </a:r>
            <a:endParaRPr sz="2100">
              <a:solidFill>
                <a:schemeClr val="dk1"/>
              </a:solidFill>
              <a:latin typeface="Century Gothic"/>
              <a:ea typeface="Century Gothic"/>
              <a:cs typeface="Century Gothic"/>
              <a:sym typeface="Century Gothic"/>
            </a:endParaRPr>
          </a:p>
          <a:p>
            <a:pPr marL="0" marR="0" lvl="0" indent="0" algn="l" rtl="0">
              <a:lnSpc>
                <a:spcPct val="100000"/>
              </a:lnSpc>
              <a:spcBef>
                <a:spcPts val="21"/>
              </a:spcBef>
              <a:spcAft>
                <a:spcPts val="0"/>
              </a:spcAft>
              <a:buNone/>
            </a:pPr>
            <a:endParaRPr sz="2100">
              <a:solidFill>
                <a:schemeClr val="dk1"/>
              </a:solidFill>
              <a:latin typeface="Times New Roman"/>
              <a:ea typeface="Times New Roman"/>
              <a:cs typeface="Times New Roman"/>
              <a:sym typeface="Times New Roman"/>
            </a:endParaRPr>
          </a:p>
          <a:p>
            <a:pPr marL="298450" marR="0" lvl="0" indent="-254000" algn="l" rtl="0">
              <a:lnSpc>
                <a:spcPct val="100000"/>
              </a:lnSpc>
              <a:spcBef>
                <a:spcPts val="0"/>
              </a:spcBef>
              <a:spcAft>
                <a:spcPts val="0"/>
              </a:spcAft>
              <a:buClr>
                <a:schemeClr val="dk1"/>
              </a:buClr>
              <a:buSzPts val="2100"/>
              <a:buFont typeface="Arial"/>
              <a:buChar char="•"/>
            </a:pPr>
            <a:r>
              <a:rPr lang="en-US" sz="2100">
                <a:solidFill>
                  <a:schemeClr val="dk1"/>
                </a:solidFill>
                <a:latin typeface="Century Gothic"/>
                <a:ea typeface="Century Gothic"/>
                <a:cs typeface="Century Gothic"/>
                <a:sym typeface="Century Gothic"/>
              </a:rPr>
              <a:t>Learn culturally specific information.</a:t>
            </a:r>
            <a:endParaRPr sz="2100">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None/>
            </a:pPr>
            <a:endParaRPr sz="2100">
              <a:solidFill>
                <a:schemeClr val="dk1"/>
              </a:solidFill>
              <a:latin typeface="Century Gothic"/>
              <a:ea typeface="Century Gothic"/>
              <a:cs typeface="Century Gothic"/>
              <a:sym typeface="Century Gothic"/>
            </a:endParaRPr>
          </a:p>
          <a:p>
            <a:pPr marL="298450" marR="250825" lvl="0" indent="-254000" algn="l" rtl="0">
              <a:lnSpc>
                <a:spcPct val="100000"/>
              </a:lnSpc>
              <a:spcBef>
                <a:spcPts val="0"/>
              </a:spcBef>
              <a:spcAft>
                <a:spcPts val="0"/>
              </a:spcAft>
              <a:buClr>
                <a:schemeClr val="dk1"/>
              </a:buClr>
              <a:buSzPts val="2100"/>
              <a:buFont typeface="Arial"/>
              <a:buChar char="•"/>
            </a:pPr>
            <a:r>
              <a:rPr lang="en-US" sz="2100">
                <a:solidFill>
                  <a:schemeClr val="dk1"/>
                </a:solidFill>
                <a:latin typeface="Century Gothic"/>
                <a:ea typeface="Century Gothic"/>
                <a:cs typeface="Century Gothic"/>
                <a:sym typeface="Century Gothic"/>
              </a:rPr>
              <a:t>Know some words and phrases in the patient’s language.</a:t>
            </a:r>
            <a:endParaRPr sz="2100">
              <a:solidFill>
                <a:schemeClr val="dk1"/>
              </a:solidFill>
              <a:latin typeface="Century Gothic"/>
              <a:ea typeface="Century Gothic"/>
              <a:cs typeface="Century Gothic"/>
              <a:sym typeface="Century Gothic"/>
            </a:endParaRPr>
          </a:p>
          <a:p>
            <a:pPr marL="457200" marR="250825" lvl="0" indent="0" algn="l" rtl="0">
              <a:lnSpc>
                <a:spcPct val="100000"/>
              </a:lnSpc>
              <a:spcBef>
                <a:spcPts val="0"/>
              </a:spcBef>
              <a:spcAft>
                <a:spcPts val="0"/>
              </a:spcAft>
              <a:buNone/>
            </a:pPr>
            <a:endParaRPr sz="2100">
              <a:solidFill>
                <a:schemeClr val="dk1"/>
              </a:solidFill>
              <a:latin typeface="Century Gothic"/>
              <a:ea typeface="Century Gothic"/>
              <a:cs typeface="Century Gothic"/>
              <a:sym typeface="Century Gothic"/>
            </a:endParaRPr>
          </a:p>
          <a:p>
            <a:pPr marL="298450" marR="278765" lvl="0" indent="-254000" algn="l" rtl="0">
              <a:lnSpc>
                <a:spcPct val="100000"/>
              </a:lnSpc>
              <a:spcBef>
                <a:spcPts val="0"/>
              </a:spcBef>
              <a:spcAft>
                <a:spcPts val="0"/>
              </a:spcAft>
              <a:buClr>
                <a:schemeClr val="dk1"/>
              </a:buClr>
              <a:buSzPts val="2100"/>
              <a:buFont typeface="Arial"/>
              <a:buChar char="•"/>
            </a:pPr>
            <a:r>
              <a:rPr lang="en-US" sz="2100">
                <a:solidFill>
                  <a:schemeClr val="dk1"/>
                </a:solidFill>
                <a:latin typeface="Century Gothic"/>
                <a:ea typeface="Century Gothic"/>
                <a:cs typeface="Century Gothic"/>
                <a:sym typeface="Century Gothic"/>
              </a:rPr>
              <a:t>Use trained interpreters who can interpret language as well as cultural cues.</a:t>
            </a:r>
            <a:endParaRPr sz="2100">
              <a:solidFill>
                <a:schemeClr val="dk1"/>
              </a:solidFill>
              <a:latin typeface="Century Gothic"/>
              <a:ea typeface="Century Gothic"/>
              <a:cs typeface="Century Gothic"/>
              <a:sym typeface="Century Gothic"/>
            </a:endParaRPr>
          </a:p>
          <a:p>
            <a:pPr marL="457200" marR="278765" lvl="0" indent="0" algn="l" rtl="0">
              <a:lnSpc>
                <a:spcPct val="100000"/>
              </a:lnSpc>
              <a:spcBef>
                <a:spcPts val="0"/>
              </a:spcBef>
              <a:spcAft>
                <a:spcPts val="0"/>
              </a:spcAft>
              <a:buNone/>
            </a:pPr>
            <a:endParaRPr sz="2100">
              <a:solidFill>
                <a:schemeClr val="dk1"/>
              </a:solidFill>
              <a:latin typeface="Century Gothic"/>
              <a:ea typeface="Century Gothic"/>
              <a:cs typeface="Century Gothic"/>
              <a:sym typeface="Century Gothic"/>
            </a:endParaRPr>
          </a:p>
          <a:p>
            <a:pPr marL="298450" marR="467359" lvl="0" indent="-254000" algn="l" rtl="0">
              <a:lnSpc>
                <a:spcPct val="100000"/>
              </a:lnSpc>
              <a:spcBef>
                <a:spcPts val="0"/>
              </a:spcBef>
              <a:spcAft>
                <a:spcPts val="0"/>
              </a:spcAft>
              <a:buClr>
                <a:schemeClr val="dk1"/>
              </a:buClr>
              <a:buSzPts val="2100"/>
              <a:buFont typeface="Arial"/>
              <a:buChar char="•"/>
            </a:pPr>
            <a:r>
              <a:rPr lang="en-US" sz="2100">
                <a:solidFill>
                  <a:schemeClr val="dk1"/>
                </a:solidFill>
                <a:latin typeface="Century Gothic"/>
                <a:ea typeface="Century Gothic"/>
                <a:cs typeface="Century Gothic"/>
                <a:sym typeface="Century Gothic"/>
              </a:rPr>
              <a:t>Limit the number of forms and other paperwork.</a:t>
            </a:r>
            <a:endParaRPr sz="2100">
              <a:solidFill>
                <a:schemeClr val="dk1"/>
              </a:solidFill>
              <a:latin typeface="Century Gothic"/>
              <a:ea typeface="Century Gothic"/>
              <a:cs typeface="Century Gothic"/>
              <a:sym typeface="Century Gothic"/>
            </a:endParaRPr>
          </a:p>
        </p:txBody>
      </p:sp>
      <p:sp>
        <p:nvSpPr>
          <p:cNvPr id="243" name="Google Shape;243;p20"/>
          <p:cNvSpPr/>
          <p:nvPr/>
        </p:nvSpPr>
        <p:spPr>
          <a:xfrm>
            <a:off x="0" y="6629400"/>
            <a:ext cx="12191999" cy="22859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 name="Google Shape;244;p20"/>
          <p:cNvSpPr/>
          <p:nvPr/>
        </p:nvSpPr>
        <p:spPr>
          <a:xfrm>
            <a:off x="0" y="272034"/>
            <a:ext cx="12192000" cy="635000"/>
          </a:xfrm>
          <a:custGeom>
            <a:avLst/>
            <a:gdLst/>
            <a:ahLst/>
            <a:cxnLst/>
            <a:rect l="l" t="t" r="r" b="b"/>
            <a:pathLst>
              <a:path w="12192000" h="635000" extrusionOk="0">
                <a:moveTo>
                  <a:pt x="0" y="634746"/>
                </a:moveTo>
                <a:lnTo>
                  <a:pt x="12192000" y="634746"/>
                </a:lnTo>
                <a:lnTo>
                  <a:pt x="12192000" y="0"/>
                </a:lnTo>
                <a:lnTo>
                  <a:pt x="0" y="0"/>
                </a:lnTo>
                <a:lnTo>
                  <a:pt x="0" y="634746"/>
                </a:lnTo>
                <a:close/>
              </a:path>
            </a:pathLst>
          </a:custGeom>
          <a:solidFill>
            <a:srgbClr val="BC2F2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 name="Google Shape;245;p20"/>
          <p:cNvSpPr/>
          <p:nvPr/>
        </p:nvSpPr>
        <p:spPr>
          <a:xfrm>
            <a:off x="10829544" y="35814"/>
            <a:ext cx="1175752" cy="1175765"/>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p20"/>
          <p:cNvSpPr txBox="1">
            <a:spLocks noGrp="1"/>
          </p:cNvSpPr>
          <p:nvPr>
            <p:ph type="title"/>
          </p:nvPr>
        </p:nvSpPr>
        <p:spPr>
          <a:xfrm>
            <a:off x="218440" y="338014"/>
            <a:ext cx="11755119" cy="534035"/>
          </a:xfrm>
          <a:prstGeom prst="rect">
            <a:avLst/>
          </a:prstGeom>
          <a:noFill/>
          <a:ln>
            <a:noFill/>
          </a:ln>
        </p:spPr>
        <p:txBody>
          <a:bodyPr spcFirstLastPara="1" wrap="square" lIns="0" tIns="106625" rIns="0" bIns="0" anchor="t" anchorCtr="0">
            <a:spAutoFit/>
          </a:bodyPr>
          <a:lstStyle/>
          <a:p>
            <a:pPr marL="12700" lvl="0" indent="0" algn="l" rtl="0">
              <a:lnSpc>
                <a:spcPct val="100000"/>
              </a:lnSpc>
              <a:spcBef>
                <a:spcPts val="0"/>
              </a:spcBef>
              <a:spcAft>
                <a:spcPts val="0"/>
              </a:spcAft>
              <a:buNone/>
            </a:pPr>
            <a:r>
              <a:rPr lang="en-US"/>
              <a:t>Communication with Culturally Diverse Patients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50"/>
        <p:cNvGrpSpPr/>
        <p:nvPr/>
      </p:nvGrpSpPr>
      <p:grpSpPr>
        <a:xfrm>
          <a:off x="0" y="0"/>
          <a:ext cx="0" cy="0"/>
          <a:chOff x="0" y="0"/>
          <a:chExt cx="0" cy="0"/>
        </a:xfrm>
      </p:grpSpPr>
      <p:sp>
        <p:nvSpPr>
          <p:cNvPr id="251" name="Google Shape;251;p21"/>
          <p:cNvSpPr/>
          <p:nvPr/>
        </p:nvSpPr>
        <p:spPr>
          <a:xfrm>
            <a:off x="186690" y="902208"/>
            <a:ext cx="4251959" cy="557936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Google Shape;252;p21"/>
          <p:cNvSpPr txBox="1">
            <a:spLocks noGrp="1"/>
          </p:cNvSpPr>
          <p:nvPr>
            <p:ph type="body" idx="1"/>
          </p:nvPr>
        </p:nvSpPr>
        <p:spPr>
          <a:xfrm>
            <a:off x="315046" y="1578845"/>
            <a:ext cx="11562000" cy="4125300"/>
          </a:xfrm>
          <a:prstGeom prst="rect">
            <a:avLst/>
          </a:prstGeom>
          <a:noFill/>
          <a:ln>
            <a:noFill/>
          </a:ln>
        </p:spPr>
        <p:txBody>
          <a:bodyPr spcFirstLastPara="1" wrap="square" lIns="0" tIns="0" rIns="0" bIns="0" anchor="t" anchorCtr="0">
            <a:spAutoFit/>
          </a:bodyPr>
          <a:lstStyle/>
          <a:p>
            <a:pPr marL="5140325" marR="435608" lvl="0" indent="-425450" algn="l" rtl="0">
              <a:lnSpc>
                <a:spcPct val="100000"/>
              </a:lnSpc>
              <a:spcBef>
                <a:spcPts val="0"/>
              </a:spcBef>
              <a:spcAft>
                <a:spcPts val="0"/>
              </a:spcAft>
              <a:buClr>
                <a:schemeClr val="dk1"/>
              </a:buClr>
              <a:buSzPts val="2200"/>
              <a:buFont typeface="Arial"/>
              <a:buChar char="•"/>
            </a:pPr>
            <a:r>
              <a:rPr lang="en-US" sz="2200"/>
              <a:t>Make your statements as specific as possible</a:t>
            </a:r>
            <a:endParaRPr sz="2200"/>
          </a:p>
          <a:p>
            <a:pPr marL="0" marR="435609" lvl="0" indent="0" algn="l" rtl="0">
              <a:lnSpc>
                <a:spcPct val="100000"/>
              </a:lnSpc>
              <a:spcBef>
                <a:spcPts val="0"/>
              </a:spcBef>
              <a:spcAft>
                <a:spcPts val="0"/>
              </a:spcAft>
              <a:buNone/>
            </a:pPr>
            <a:endParaRPr sz="1000"/>
          </a:p>
          <a:p>
            <a:pPr marL="5140325" marR="789940" lvl="0" indent="-425450" algn="l" rtl="0">
              <a:lnSpc>
                <a:spcPct val="100000"/>
              </a:lnSpc>
              <a:spcBef>
                <a:spcPts val="0"/>
              </a:spcBef>
              <a:spcAft>
                <a:spcPts val="0"/>
              </a:spcAft>
              <a:buClr>
                <a:schemeClr val="dk1"/>
              </a:buClr>
              <a:buSzPts val="2200"/>
              <a:buFont typeface="Arial"/>
              <a:buChar char="•"/>
            </a:pPr>
            <a:r>
              <a:rPr lang="en-US" sz="2200"/>
              <a:t>Let the person see your lips as you speak</a:t>
            </a:r>
            <a:endParaRPr sz="2200"/>
          </a:p>
          <a:p>
            <a:pPr marL="0" marR="789940" lvl="0" indent="0" algn="l" rtl="0">
              <a:lnSpc>
                <a:spcPct val="100000"/>
              </a:lnSpc>
              <a:spcBef>
                <a:spcPts val="0"/>
              </a:spcBef>
              <a:spcAft>
                <a:spcPts val="0"/>
              </a:spcAft>
              <a:buNone/>
            </a:pPr>
            <a:endParaRPr sz="1000"/>
          </a:p>
          <a:p>
            <a:pPr marL="5140325" lvl="0" indent="-425450" algn="l" rtl="0">
              <a:lnSpc>
                <a:spcPct val="100000"/>
              </a:lnSpc>
              <a:spcBef>
                <a:spcPts val="0"/>
              </a:spcBef>
              <a:spcAft>
                <a:spcPts val="0"/>
              </a:spcAft>
              <a:buClr>
                <a:schemeClr val="dk1"/>
              </a:buClr>
              <a:buSzPts val="2200"/>
              <a:buFont typeface="Arial"/>
              <a:buChar char="•"/>
            </a:pPr>
            <a:r>
              <a:rPr lang="en-US" sz="2200"/>
              <a:t>Be aware of your assumptions</a:t>
            </a:r>
            <a:endParaRPr sz="2200"/>
          </a:p>
          <a:p>
            <a:pPr marL="0" lvl="0" indent="0" algn="l" rtl="0">
              <a:lnSpc>
                <a:spcPct val="100000"/>
              </a:lnSpc>
              <a:spcBef>
                <a:spcPts val="0"/>
              </a:spcBef>
              <a:spcAft>
                <a:spcPts val="0"/>
              </a:spcAft>
              <a:buNone/>
            </a:pPr>
            <a:endParaRPr sz="1000"/>
          </a:p>
          <a:p>
            <a:pPr marL="5140325" lvl="0" indent="-425450" algn="l" rtl="0">
              <a:lnSpc>
                <a:spcPct val="100000"/>
              </a:lnSpc>
              <a:spcBef>
                <a:spcPts val="0"/>
              </a:spcBef>
              <a:spcAft>
                <a:spcPts val="0"/>
              </a:spcAft>
              <a:buClr>
                <a:schemeClr val="dk1"/>
              </a:buClr>
              <a:buSzPts val="2200"/>
              <a:buFont typeface="Arial"/>
              <a:buChar char="•"/>
            </a:pPr>
            <a:r>
              <a:rPr lang="en-US" sz="2200"/>
              <a:t>Don’t rush – be patient</a:t>
            </a:r>
            <a:endParaRPr sz="2200"/>
          </a:p>
          <a:p>
            <a:pPr marL="0" lvl="0" indent="0" algn="l" rtl="0">
              <a:lnSpc>
                <a:spcPct val="100000"/>
              </a:lnSpc>
              <a:spcBef>
                <a:spcPts val="0"/>
              </a:spcBef>
              <a:spcAft>
                <a:spcPts val="0"/>
              </a:spcAft>
              <a:buNone/>
            </a:pPr>
            <a:endParaRPr sz="1000"/>
          </a:p>
          <a:p>
            <a:pPr marL="5140325" marR="5080" lvl="0" indent="-425450" algn="l" rtl="0">
              <a:lnSpc>
                <a:spcPct val="100000"/>
              </a:lnSpc>
              <a:spcBef>
                <a:spcPts val="0"/>
              </a:spcBef>
              <a:spcAft>
                <a:spcPts val="0"/>
              </a:spcAft>
              <a:buClr>
                <a:schemeClr val="dk1"/>
              </a:buClr>
              <a:buSzPts val="2200"/>
              <a:buFont typeface="Arial"/>
              <a:buChar char="•"/>
            </a:pPr>
            <a:r>
              <a:rPr lang="en-US" sz="2200"/>
              <a:t>Speak a little more slowly but not more loudly</a:t>
            </a:r>
            <a:endParaRPr sz="2200"/>
          </a:p>
          <a:p>
            <a:pPr marL="0" marR="5080" lvl="0" indent="0" algn="l" rtl="0">
              <a:lnSpc>
                <a:spcPct val="100000"/>
              </a:lnSpc>
              <a:spcBef>
                <a:spcPts val="0"/>
              </a:spcBef>
              <a:spcAft>
                <a:spcPts val="0"/>
              </a:spcAft>
              <a:buNone/>
            </a:pPr>
            <a:endParaRPr sz="1000"/>
          </a:p>
          <a:p>
            <a:pPr marL="5140325" lvl="0" indent="-425450" algn="l" rtl="0">
              <a:lnSpc>
                <a:spcPct val="100000"/>
              </a:lnSpc>
              <a:spcBef>
                <a:spcPts val="0"/>
              </a:spcBef>
              <a:spcAft>
                <a:spcPts val="0"/>
              </a:spcAft>
              <a:buClr>
                <a:schemeClr val="dk1"/>
              </a:buClr>
              <a:buSzPts val="2200"/>
              <a:buFont typeface="Arial"/>
              <a:buChar char="•"/>
            </a:pPr>
            <a:r>
              <a:rPr lang="en-US" sz="2200"/>
              <a:t>Be careful with your pronunciation</a:t>
            </a:r>
            <a:endParaRPr sz="2200"/>
          </a:p>
          <a:p>
            <a:pPr marL="0" lvl="0" indent="0" algn="l" rtl="0">
              <a:lnSpc>
                <a:spcPct val="100000"/>
              </a:lnSpc>
              <a:spcBef>
                <a:spcPts val="0"/>
              </a:spcBef>
              <a:spcAft>
                <a:spcPts val="0"/>
              </a:spcAft>
              <a:buNone/>
            </a:pPr>
            <a:endParaRPr sz="1000"/>
          </a:p>
          <a:p>
            <a:pPr marL="5140325" lvl="0" indent="-425450" algn="l" rtl="0">
              <a:lnSpc>
                <a:spcPct val="100000"/>
              </a:lnSpc>
              <a:spcBef>
                <a:spcPts val="0"/>
              </a:spcBef>
              <a:spcAft>
                <a:spcPts val="0"/>
              </a:spcAft>
              <a:buClr>
                <a:schemeClr val="dk1"/>
              </a:buClr>
              <a:buSzPts val="2200"/>
              <a:buFont typeface="Arial"/>
              <a:buChar char="•"/>
            </a:pPr>
            <a:r>
              <a:rPr lang="en-US" sz="2200"/>
              <a:t>Stick to the main points</a:t>
            </a:r>
            <a:endParaRPr sz="2200"/>
          </a:p>
          <a:p>
            <a:pPr marL="0" lvl="0" indent="0" algn="l" rtl="0">
              <a:lnSpc>
                <a:spcPct val="100000"/>
              </a:lnSpc>
              <a:spcBef>
                <a:spcPts val="0"/>
              </a:spcBef>
              <a:spcAft>
                <a:spcPts val="0"/>
              </a:spcAft>
              <a:buNone/>
            </a:pPr>
            <a:endParaRPr sz="1000"/>
          </a:p>
          <a:p>
            <a:pPr marL="5140325" lvl="0" indent="-425450" algn="l" rtl="0">
              <a:lnSpc>
                <a:spcPct val="100000"/>
              </a:lnSpc>
              <a:spcBef>
                <a:spcPts val="0"/>
              </a:spcBef>
              <a:spcAft>
                <a:spcPts val="0"/>
              </a:spcAft>
              <a:buClr>
                <a:schemeClr val="dk1"/>
              </a:buClr>
              <a:buSzPts val="2200"/>
              <a:buFont typeface="Arial"/>
              <a:buChar char="•"/>
            </a:pPr>
            <a:r>
              <a:rPr lang="en-US" sz="2200"/>
              <a:t>Avoid jargon</a:t>
            </a:r>
            <a:endParaRPr sz="2200"/>
          </a:p>
        </p:txBody>
      </p:sp>
      <p:sp>
        <p:nvSpPr>
          <p:cNvPr id="253" name="Google Shape;253;p21"/>
          <p:cNvSpPr/>
          <p:nvPr/>
        </p:nvSpPr>
        <p:spPr>
          <a:xfrm>
            <a:off x="0" y="6629400"/>
            <a:ext cx="12191999" cy="22859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 name="Google Shape;254;p21"/>
          <p:cNvSpPr/>
          <p:nvPr/>
        </p:nvSpPr>
        <p:spPr>
          <a:xfrm>
            <a:off x="0" y="272034"/>
            <a:ext cx="12192000" cy="635000"/>
          </a:xfrm>
          <a:custGeom>
            <a:avLst/>
            <a:gdLst/>
            <a:ahLst/>
            <a:cxnLst/>
            <a:rect l="l" t="t" r="r" b="b"/>
            <a:pathLst>
              <a:path w="12192000" h="635000" extrusionOk="0">
                <a:moveTo>
                  <a:pt x="0" y="634746"/>
                </a:moveTo>
                <a:lnTo>
                  <a:pt x="12192000" y="634746"/>
                </a:lnTo>
                <a:lnTo>
                  <a:pt x="12192000" y="0"/>
                </a:lnTo>
                <a:lnTo>
                  <a:pt x="0" y="0"/>
                </a:lnTo>
                <a:lnTo>
                  <a:pt x="0" y="634746"/>
                </a:lnTo>
                <a:close/>
              </a:path>
            </a:pathLst>
          </a:custGeom>
          <a:solidFill>
            <a:srgbClr val="BC2F2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21"/>
          <p:cNvSpPr/>
          <p:nvPr/>
        </p:nvSpPr>
        <p:spPr>
          <a:xfrm>
            <a:off x="10829544" y="35814"/>
            <a:ext cx="1175752" cy="1175765"/>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21"/>
          <p:cNvSpPr txBox="1">
            <a:spLocks noGrp="1"/>
          </p:cNvSpPr>
          <p:nvPr>
            <p:ph type="title"/>
          </p:nvPr>
        </p:nvSpPr>
        <p:spPr>
          <a:xfrm>
            <a:off x="218440" y="338014"/>
            <a:ext cx="11755119" cy="534035"/>
          </a:xfrm>
          <a:prstGeom prst="rect">
            <a:avLst/>
          </a:prstGeom>
          <a:noFill/>
          <a:ln>
            <a:noFill/>
          </a:ln>
        </p:spPr>
        <p:txBody>
          <a:bodyPr spcFirstLastPara="1" wrap="square" lIns="0" tIns="110325" rIns="0" bIns="0" anchor="t" anchorCtr="0">
            <a:spAutoFit/>
          </a:bodyPr>
          <a:lstStyle/>
          <a:p>
            <a:pPr marL="12700" lvl="0" indent="0" algn="l" rtl="0">
              <a:lnSpc>
                <a:spcPct val="100000"/>
              </a:lnSpc>
              <a:spcBef>
                <a:spcPts val="0"/>
              </a:spcBef>
              <a:spcAft>
                <a:spcPts val="0"/>
              </a:spcAft>
              <a:buNone/>
            </a:pPr>
            <a:r>
              <a:rPr lang="en-US" sz="2800"/>
              <a:t>Do’s of communicating with Limited-English Speakers</a:t>
            </a:r>
            <a:endParaRPr sz="2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260"/>
        <p:cNvGrpSpPr/>
        <p:nvPr/>
      </p:nvGrpSpPr>
      <p:grpSpPr>
        <a:xfrm>
          <a:off x="0" y="0"/>
          <a:ext cx="0" cy="0"/>
          <a:chOff x="0" y="0"/>
          <a:chExt cx="0" cy="0"/>
        </a:xfrm>
      </p:grpSpPr>
      <p:sp>
        <p:nvSpPr>
          <p:cNvPr id="261" name="Google Shape;261;p22"/>
          <p:cNvSpPr txBox="1"/>
          <p:nvPr/>
        </p:nvSpPr>
        <p:spPr>
          <a:xfrm>
            <a:off x="389219" y="1554843"/>
            <a:ext cx="6347400" cy="3047700"/>
          </a:xfrm>
          <a:prstGeom prst="rect">
            <a:avLst/>
          </a:prstGeom>
          <a:noFill/>
          <a:ln>
            <a:noFill/>
          </a:ln>
        </p:spPr>
        <p:txBody>
          <a:bodyPr spcFirstLastPara="1" wrap="square" lIns="0" tIns="0" rIns="0" bIns="0" anchor="t" anchorCtr="0">
            <a:spAutoFit/>
          </a:bodyPr>
          <a:lstStyle/>
          <a:p>
            <a:pPr marL="457200" lvl="0" indent="-342900" algn="l" rtl="0">
              <a:spcBef>
                <a:spcPts val="0"/>
              </a:spcBef>
              <a:spcAft>
                <a:spcPts val="0"/>
              </a:spcAft>
              <a:buSzPts val="1800"/>
              <a:buFont typeface="Century Gothic"/>
              <a:buChar char="•"/>
            </a:pPr>
            <a:r>
              <a:rPr lang="en-US" sz="1800">
                <a:latin typeface="Century Gothic"/>
                <a:ea typeface="Century Gothic"/>
                <a:cs typeface="Century Gothic"/>
                <a:sym typeface="Century Gothic"/>
              </a:rPr>
              <a:t>Emphasize key words</a:t>
            </a:r>
            <a:endParaRPr sz="1800">
              <a:latin typeface="Century Gothic"/>
              <a:ea typeface="Century Gothic"/>
              <a:cs typeface="Century Gothic"/>
              <a:sym typeface="Century Gothic"/>
            </a:endParaRPr>
          </a:p>
          <a:p>
            <a:pPr marL="457200" lvl="0" indent="0" algn="l" rtl="0">
              <a:spcBef>
                <a:spcPts val="0"/>
              </a:spcBef>
              <a:spcAft>
                <a:spcPts val="0"/>
              </a:spcAft>
              <a:buNone/>
            </a:pPr>
            <a:endParaRPr sz="1800">
              <a:latin typeface="Century Gothic"/>
              <a:ea typeface="Century Gothic"/>
              <a:cs typeface="Century Gothic"/>
              <a:sym typeface="Century Gothic"/>
            </a:endParaRPr>
          </a:p>
          <a:p>
            <a:pPr marL="457200" lvl="0" indent="-342900" algn="l" rtl="0">
              <a:spcBef>
                <a:spcPts val="0"/>
              </a:spcBef>
              <a:spcAft>
                <a:spcPts val="0"/>
              </a:spcAft>
              <a:buSzPts val="1800"/>
              <a:buFont typeface="Century Gothic"/>
              <a:buChar char="•"/>
            </a:pPr>
            <a:r>
              <a:rPr lang="en-US" sz="1800">
                <a:latin typeface="Century Gothic"/>
                <a:ea typeface="Century Gothic"/>
                <a:cs typeface="Century Gothic"/>
                <a:sym typeface="Century Gothic"/>
              </a:rPr>
              <a:t>Use simple sentence structure</a:t>
            </a:r>
            <a:endParaRPr sz="1800">
              <a:latin typeface="Century Gothic"/>
              <a:ea typeface="Century Gothic"/>
              <a:cs typeface="Century Gothic"/>
              <a:sym typeface="Century Gothic"/>
            </a:endParaRPr>
          </a:p>
          <a:p>
            <a:pPr marL="457200" lvl="0" indent="0" algn="l" rtl="0">
              <a:spcBef>
                <a:spcPts val="0"/>
              </a:spcBef>
              <a:spcAft>
                <a:spcPts val="0"/>
              </a:spcAft>
              <a:buNone/>
            </a:pPr>
            <a:endParaRPr sz="1800">
              <a:latin typeface="Century Gothic"/>
              <a:ea typeface="Century Gothic"/>
              <a:cs typeface="Century Gothic"/>
              <a:sym typeface="Century Gothic"/>
            </a:endParaRPr>
          </a:p>
          <a:p>
            <a:pPr marL="457200" lvl="0" indent="-342900" algn="l" rtl="0">
              <a:spcBef>
                <a:spcPts val="0"/>
              </a:spcBef>
              <a:spcAft>
                <a:spcPts val="0"/>
              </a:spcAft>
              <a:buSzPts val="1800"/>
              <a:buFont typeface="Century Gothic"/>
              <a:buChar char="•"/>
            </a:pPr>
            <a:r>
              <a:rPr lang="en-US" sz="1800">
                <a:latin typeface="Century Gothic"/>
                <a:ea typeface="Century Gothic"/>
                <a:cs typeface="Century Gothic"/>
                <a:sym typeface="Century Gothic"/>
              </a:rPr>
              <a:t>Keep pencil and paper handy and write key information down</a:t>
            </a:r>
            <a:endParaRPr sz="1800">
              <a:latin typeface="Century Gothic"/>
              <a:ea typeface="Century Gothic"/>
              <a:cs typeface="Century Gothic"/>
              <a:sym typeface="Century Gothic"/>
            </a:endParaRPr>
          </a:p>
          <a:p>
            <a:pPr marL="0" lvl="0" indent="0" algn="l" rtl="0">
              <a:spcBef>
                <a:spcPts val="0"/>
              </a:spcBef>
              <a:spcAft>
                <a:spcPts val="0"/>
              </a:spcAft>
              <a:buNone/>
            </a:pPr>
            <a:endParaRPr sz="1800">
              <a:latin typeface="Century Gothic"/>
              <a:ea typeface="Century Gothic"/>
              <a:cs typeface="Century Gothic"/>
              <a:sym typeface="Century Gothic"/>
            </a:endParaRPr>
          </a:p>
          <a:p>
            <a:pPr marL="457200" lvl="0" indent="-342900" algn="l" rtl="0">
              <a:spcBef>
                <a:spcPts val="0"/>
              </a:spcBef>
              <a:spcAft>
                <a:spcPts val="0"/>
              </a:spcAft>
              <a:buSzPts val="1800"/>
              <a:buFont typeface="Century Gothic"/>
              <a:buChar char="•"/>
            </a:pPr>
            <a:r>
              <a:rPr lang="en-US" sz="1800">
                <a:latin typeface="Century Gothic"/>
                <a:ea typeface="Century Gothic"/>
                <a:cs typeface="Century Gothic"/>
                <a:sym typeface="Century Gothic"/>
              </a:rPr>
              <a:t>Use body language to illustrate what your words say</a:t>
            </a:r>
            <a:endParaRPr sz="1800">
              <a:latin typeface="Century Gothic"/>
              <a:ea typeface="Century Gothic"/>
              <a:cs typeface="Century Gothic"/>
              <a:sym typeface="Century Gothic"/>
            </a:endParaRPr>
          </a:p>
          <a:p>
            <a:pPr marL="0" lvl="0" indent="0" algn="l" rtl="0">
              <a:spcBef>
                <a:spcPts val="0"/>
              </a:spcBef>
              <a:spcAft>
                <a:spcPts val="0"/>
              </a:spcAft>
              <a:buNone/>
            </a:pPr>
            <a:endParaRPr sz="1800">
              <a:latin typeface="Century Gothic"/>
              <a:ea typeface="Century Gothic"/>
              <a:cs typeface="Century Gothic"/>
              <a:sym typeface="Century Gothic"/>
            </a:endParaRPr>
          </a:p>
          <a:p>
            <a:pPr marL="457200" lvl="0" indent="-342900" algn="l" rtl="0">
              <a:spcBef>
                <a:spcPts val="0"/>
              </a:spcBef>
              <a:spcAft>
                <a:spcPts val="0"/>
              </a:spcAft>
              <a:buSzPts val="1800"/>
              <a:buFont typeface="Century Gothic"/>
              <a:buChar char="•"/>
            </a:pPr>
            <a:r>
              <a:rPr lang="en-US" sz="1800">
                <a:latin typeface="Century Gothic"/>
                <a:ea typeface="Century Gothic"/>
                <a:cs typeface="Century Gothic"/>
                <a:sym typeface="Century Gothic"/>
              </a:rPr>
              <a:t>Ask the person to write down any words you have difficulty understanding</a:t>
            </a:r>
            <a:endParaRPr sz="1800">
              <a:latin typeface="Century Gothic"/>
              <a:ea typeface="Century Gothic"/>
              <a:cs typeface="Century Gothic"/>
              <a:sym typeface="Century Gothic"/>
            </a:endParaRPr>
          </a:p>
        </p:txBody>
      </p:sp>
      <p:sp>
        <p:nvSpPr>
          <p:cNvPr id="262" name="Google Shape;262;p22"/>
          <p:cNvSpPr/>
          <p:nvPr/>
        </p:nvSpPr>
        <p:spPr>
          <a:xfrm>
            <a:off x="0" y="6629400"/>
            <a:ext cx="12191999" cy="22859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3" name="Google Shape;263;p22"/>
          <p:cNvSpPr/>
          <p:nvPr/>
        </p:nvSpPr>
        <p:spPr>
          <a:xfrm>
            <a:off x="0" y="272034"/>
            <a:ext cx="12192000" cy="635000"/>
          </a:xfrm>
          <a:custGeom>
            <a:avLst/>
            <a:gdLst/>
            <a:ahLst/>
            <a:cxnLst/>
            <a:rect l="l" t="t" r="r" b="b"/>
            <a:pathLst>
              <a:path w="12192000" h="635000" extrusionOk="0">
                <a:moveTo>
                  <a:pt x="0" y="634746"/>
                </a:moveTo>
                <a:lnTo>
                  <a:pt x="12192000" y="634746"/>
                </a:lnTo>
                <a:lnTo>
                  <a:pt x="12192000" y="0"/>
                </a:lnTo>
                <a:lnTo>
                  <a:pt x="0" y="0"/>
                </a:lnTo>
                <a:lnTo>
                  <a:pt x="0" y="634746"/>
                </a:lnTo>
                <a:close/>
              </a:path>
            </a:pathLst>
          </a:custGeom>
          <a:solidFill>
            <a:srgbClr val="BC2F2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4" name="Google Shape;264;p22"/>
          <p:cNvSpPr/>
          <p:nvPr/>
        </p:nvSpPr>
        <p:spPr>
          <a:xfrm>
            <a:off x="10829544" y="35814"/>
            <a:ext cx="1175752" cy="117576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 name="Google Shape;265;p22"/>
          <p:cNvSpPr/>
          <p:nvPr/>
        </p:nvSpPr>
        <p:spPr>
          <a:xfrm>
            <a:off x="6995159" y="1602486"/>
            <a:ext cx="4886693" cy="4135373"/>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6" name="Google Shape;266;p22"/>
          <p:cNvSpPr txBox="1">
            <a:spLocks noGrp="1"/>
          </p:cNvSpPr>
          <p:nvPr>
            <p:ph type="title"/>
          </p:nvPr>
        </p:nvSpPr>
        <p:spPr>
          <a:xfrm>
            <a:off x="218440" y="338014"/>
            <a:ext cx="11755119" cy="534035"/>
          </a:xfrm>
          <a:prstGeom prst="rect">
            <a:avLst/>
          </a:prstGeom>
          <a:noFill/>
          <a:ln>
            <a:noFill/>
          </a:ln>
        </p:spPr>
        <p:txBody>
          <a:bodyPr spcFirstLastPara="1" wrap="square" lIns="0" tIns="110325" rIns="0" bIns="0" anchor="t" anchorCtr="0">
            <a:spAutoFit/>
          </a:bodyPr>
          <a:lstStyle/>
          <a:p>
            <a:pPr marL="12700" lvl="0" indent="0" algn="l" rtl="0">
              <a:lnSpc>
                <a:spcPct val="100000"/>
              </a:lnSpc>
              <a:spcBef>
                <a:spcPts val="0"/>
              </a:spcBef>
              <a:spcAft>
                <a:spcPts val="0"/>
              </a:spcAft>
              <a:buNone/>
            </a:pPr>
            <a:r>
              <a:rPr lang="en-US" sz="2800"/>
              <a:t>Do’s of communicating with Limited-English Speakers</a:t>
            </a:r>
            <a:endParaRPr sz="2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70"/>
        <p:cNvGrpSpPr/>
        <p:nvPr/>
      </p:nvGrpSpPr>
      <p:grpSpPr>
        <a:xfrm>
          <a:off x="0" y="0"/>
          <a:ext cx="0" cy="0"/>
          <a:chOff x="0" y="0"/>
          <a:chExt cx="0" cy="0"/>
        </a:xfrm>
      </p:grpSpPr>
      <p:sp>
        <p:nvSpPr>
          <p:cNvPr id="271" name="Google Shape;271;p23"/>
          <p:cNvSpPr txBox="1"/>
          <p:nvPr/>
        </p:nvSpPr>
        <p:spPr>
          <a:xfrm>
            <a:off x="791121" y="1394947"/>
            <a:ext cx="9349740" cy="3942715"/>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US" sz="2800" b="1">
                <a:solidFill>
                  <a:srgbClr val="005DB8"/>
                </a:solidFill>
                <a:latin typeface="Calibri"/>
                <a:ea typeface="Calibri"/>
                <a:cs typeface="Calibri"/>
                <a:sym typeface="Calibri"/>
              </a:rPr>
              <a:t>Which of the following characteristics are included in diversity?</a:t>
            </a:r>
            <a:endParaRPr sz="2800">
              <a:solidFill>
                <a:schemeClr val="dk1"/>
              </a:solidFill>
              <a:latin typeface="Calibri"/>
              <a:ea typeface="Calibri"/>
              <a:cs typeface="Calibri"/>
              <a:sym typeface="Calibri"/>
            </a:endParaRPr>
          </a:p>
          <a:p>
            <a:pPr marL="0" marR="0" lvl="0" indent="0" algn="l" rtl="0">
              <a:lnSpc>
                <a:spcPct val="100000"/>
              </a:lnSpc>
              <a:spcBef>
                <a:spcPts val="34"/>
              </a:spcBef>
              <a:spcAft>
                <a:spcPts val="0"/>
              </a:spcAft>
              <a:buNone/>
            </a:pPr>
            <a:endParaRPr sz="3900">
              <a:solidFill>
                <a:schemeClr val="dk1"/>
              </a:solidFill>
              <a:latin typeface="Times New Roman"/>
              <a:ea typeface="Times New Roman"/>
              <a:cs typeface="Times New Roman"/>
              <a:sym typeface="Times New Roman"/>
            </a:endParaRPr>
          </a:p>
          <a:p>
            <a:pPr marL="526415" marR="0" lvl="0" indent="-513715" algn="l" rtl="0">
              <a:lnSpc>
                <a:spcPct val="100000"/>
              </a:lnSpc>
              <a:spcBef>
                <a:spcPts val="0"/>
              </a:spcBef>
              <a:spcAft>
                <a:spcPts val="0"/>
              </a:spcAft>
              <a:buClr>
                <a:schemeClr val="dk1"/>
              </a:buClr>
              <a:buSzPts val="2800"/>
              <a:buFont typeface="Calibri"/>
              <a:buAutoNum type="alphaLcPeriod"/>
            </a:pPr>
            <a:r>
              <a:rPr lang="en-US" sz="2800">
                <a:solidFill>
                  <a:schemeClr val="dk1"/>
                </a:solidFill>
                <a:latin typeface="Calibri"/>
                <a:ea typeface="Calibri"/>
                <a:cs typeface="Calibri"/>
                <a:sym typeface="Calibri"/>
              </a:rPr>
              <a:t>Ethnicity</a:t>
            </a:r>
            <a:endParaRPr sz="2800">
              <a:solidFill>
                <a:schemeClr val="dk1"/>
              </a:solidFill>
              <a:latin typeface="Calibri"/>
              <a:ea typeface="Calibri"/>
              <a:cs typeface="Calibri"/>
              <a:sym typeface="Calibri"/>
            </a:endParaRPr>
          </a:p>
          <a:p>
            <a:pPr marL="526415" marR="0" lvl="0" indent="-513715" algn="l" rtl="0">
              <a:lnSpc>
                <a:spcPct val="100000"/>
              </a:lnSpc>
              <a:spcBef>
                <a:spcPts val="1680"/>
              </a:spcBef>
              <a:spcAft>
                <a:spcPts val="0"/>
              </a:spcAft>
              <a:buClr>
                <a:schemeClr val="dk1"/>
              </a:buClr>
              <a:buSzPts val="2800"/>
              <a:buFont typeface="Calibri"/>
              <a:buAutoNum type="alphaLcPeriod"/>
            </a:pPr>
            <a:r>
              <a:rPr lang="en-US" sz="2800">
                <a:solidFill>
                  <a:schemeClr val="dk1"/>
                </a:solidFill>
                <a:latin typeface="Calibri"/>
                <a:ea typeface="Calibri"/>
                <a:cs typeface="Calibri"/>
                <a:sym typeface="Calibri"/>
              </a:rPr>
              <a:t>Religion</a:t>
            </a:r>
            <a:endParaRPr sz="2800">
              <a:solidFill>
                <a:schemeClr val="dk1"/>
              </a:solidFill>
              <a:latin typeface="Calibri"/>
              <a:ea typeface="Calibri"/>
              <a:cs typeface="Calibri"/>
              <a:sym typeface="Calibri"/>
            </a:endParaRPr>
          </a:p>
          <a:p>
            <a:pPr marL="526415" marR="0" lvl="0" indent="-513715" algn="l" rtl="0">
              <a:lnSpc>
                <a:spcPct val="100000"/>
              </a:lnSpc>
              <a:spcBef>
                <a:spcPts val="1680"/>
              </a:spcBef>
              <a:spcAft>
                <a:spcPts val="0"/>
              </a:spcAft>
              <a:buClr>
                <a:schemeClr val="dk1"/>
              </a:buClr>
              <a:buSzPts val="2800"/>
              <a:buFont typeface="Calibri"/>
              <a:buAutoNum type="alphaLcPeriod"/>
            </a:pPr>
            <a:r>
              <a:rPr lang="en-US" sz="2800">
                <a:solidFill>
                  <a:schemeClr val="dk1"/>
                </a:solidFill>
                <a:latin typeface="Calibri"/>
                <a:ea typeface="Calibri"/>
                <a:cs typeface="Calibri"/>
                <a:sym typeface="Calibri"/>
              </a:rPr>
              <a:t>Race</a:t>
            </a:r>
            <a:endParaRPr sz="2800">
              <a:solidFill>
                <a:schemeClr val="dk1"/>
              </a:solidFill>
              <a:latin typeface="Calibri"/>
              <a:ea typeface="Calibri"/>
              <a:cs typeface="Calibri"/>
              <a:sym typeface="Calibri"/>
            </a:endParaRPr>
          </a:p>
          <a:p>
            <a:pPr marL="526415" marR="0" lvl="0" indent="-513715" algn="l" rtl="0">
              <a:lnSpc>
                <a:spcPct val="100000"/>
              </a:lnSpc>
              <a:spcBef>
                <a:spcPts val="1680"/>
              </a:spcBef>
              <a:spcAft>
                <a:spcPts val="0"/>
              </a:spcAft>
              <a:buClr>
                <a:schemeClr val="dk1"/>
              </a:buClr>
              <a:buSzPts val="2800"/>
              <a:buFont typeface="Calibri"/>
              <a:buAutoNum type="alphaLcPeriod"/>
            </a:pPr>
            <a:r>
              <a:rPr lang="en-US" sz="2800">
                <a:solidFill>
                  <a:schemeClr val="dk1"/>
                </a:solidFill>
                <a:latin typeface="Calibri"/>
                <a:ea typeface="Calibri"/>
                <a:cs typeface="Calibri"/>
                <a:sym typeface="Calibri"/>
              </a:rPr>
              <a:t>Gender</a:t>
            </a:r>
            <a:endParaRPr sz="2800">
              <a:solidFill>
                <a:schemeClr val="dk1"/>
              </a:solidFill>
              <a:latin typeface="Calibri"/>
              <a:ea typeface="Calibri"/>
              <a:cs typeface="Calibri"/>
              <a:sym typeface="Calibri"/>
            </a:endParaRPr>
          </a:p>
          <a:p>
            <a:pPr marL="526415" marR="0" lvl="0" indent="-513715" algn="l" rtl="0">
              <a:lnSpc>
                <a:spcPct val="100000"/>
              </a:lnSpc>
              <a:spcBef>
                <a:spcPts val="1680"/>
              </a:spcBef>
              <a:spcAft>
                <a:spcPts val="0"/>
              </a:spcAft>
              <a:buClr>
                <a:schemeClr val="dk1"/>
              </a:buClr>
              <a:buSzPts val="2800"/>
              <a:buFont typeface="Calibri"/>
              <a:buAutoNum type="alphaLcPeriod"/>
            </a:pPr>
            <a:r>
              <a:rPr lang="en-US" sz="2800">
                <a:solidFill>
                  <a:schemeClr val="dk1"/>
                </a:solidFill>
                <a:latin typeface="Calibri"/>
                <a:ea typeface="Calibri"/>
                <a:cs typeface="Calibri"/>
                <a:sym typeface="Calibri"/>
              </a:rPr>
              <a:t>All of the above</a:t>
            </a:r>
            <a:endParaRPr sz="2800">
              <a:solidFill>
                <a:schemeClr val="dk1"/>
              </a:solidFill>
              <a:latin typeface="Calibri"/>
              <a:ea typeface="Calibri"/>
              <a:cs typeface="Calibri"/>
              <a:sym typeface="Calibri"/>
            </a:endParaRPr>
          </a:p>
        </p:txBody>
      </p:sp>
      <p:sp>
        <p:nvSpPr>
          <p:cNvPr id="272" name="Google Shape;272;p23"/>
          <p:cNvSpPr txBox="1"/>
          <p:nvPr/>
        </p:nvSpPr>
        <p:spPr>
          <a:xfrm>
            <a:off x="11094211" y="6462967"/>
            <a:ext cx="179705" cy="1778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US" sz="1200">
                <a:solidFill>
                  <a:srgbClr val="888888"/>
                </a:solidFill>
                <a:latin typeface="Calibri"/>
                <a:ea typeface="Calibri"/>
                <a:cs typeface="Calibri"/>
                <a:sym typeface="Calibri"/>
              </a:rPr>
              <a:t>21</a:t>
            </a:r>
            <a:endParaRPr sz="1200">
              <a:solidFill>
                <a:schemeClr val="dk1"/>
              </a:solidFill>
              <a:latin typeface="Calibri"/>
              <a:ea typeface="Calibri"/>
              <a:cs typeface="Calibri"/>
              <a:sym typeface="Calibri"/>
            </a:endParaRPr>
          </a:p>
        </p:txBody>
      </p:sp>
      <p:sp>
        <p:nvSpPr>
          <p:cNvPr id="273" name="Google Shape;273;p23"/>
          <p:cNvSpPr/>
          <p:nvPr/>
        </p:nvSpPr>
        <p:spPr>
          <a:xfrm>
            <a:off x="0" y="6629400"/>
            <a:ext cx="12191999" cy="22859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4" name="Google Shape;274;p23"/>
          <p:cNvSpPr/>
          <p:nvPr/>
        </p:nvSpPr>
        <p:spPr>
          <a:xfrm>
            <a:off x="0" y="272034"/>
            <a:ext cx="12192000" cy="635000"/>
          </a:xfrm>
          <a:custGeom>
            <a:avLst/>
            <a:gdLst/>
            <a:ahLst/>
            <a:cxnLst/>
            <a:rect l="l" t="t" r="r" b="b"/>
            <a:pathLst>
              <a:path w="12192000" h="635000" extrusionOk="0">
                <a:moveTo>
                  <a:pt x="0" y="634746"/>
                </a:moveTo>
                <a:lnTo>
                  <a:pt x="12192000" y="634746"/>
                </a:lnTo>
                <a:lnTo>
                  <a:pt x="12192000" y="0"/>
                </a:lnTo>
                <a:lnTo>
                  <a:pt x="0" y="0"/>
                </a:lnTo>
                <a:lnTo>
                  <a:pt x="0" y="634746"/>
                </a:lnTo>
                <a:close/>
              </a:path>
            </a:pathLst>
          </a:custGeom>
          <a:solidFill>
            <a:srgbClr val="BC2F2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 name="Google Shape;275;p23"/>
          <p:cNvSpPr/>
          <p:nvPr/>
        </p:nvSpPr>
        <p:spPr>
          <a:xfrm>
            <a:off x="10829544" y="35814"/>
            <a:ext cx="1175752" cy="117576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6" name="Google Shape;276;p23"/>
          <p:cNvSpPr txBox="1">
            <a:spLocks noGrp="1"/>
          </p:cNvSpPr>
          <p:nvPr>
            <p:ph type="title"/>
          </p:nvPr>
        </p:nvSpPr>
        <p:spPr>
          <a:xfrm>
            <a:off x="218440" y="338014"/>
            <a:ext cx="11755119" cy="534035"/>
          </a:xfrm>
          <a:prstGeom prst="rect">
            <a:avLst/>
          </a:prstGeom>
          <a:noFill/>
          <a:ln>
            <a:noFill/>
          </a:ln>
        </p:spPr>
        <p:txBody>
          <a:bodyPr spcFirstLastPara="1" wrap="square" lIns="0" tIns="106625" rIns="0" bIns="0" anchor="t" anchorCtr="0">
            <a:spAutoFit/>
          </a:bodyPr>
          <a:lstStyle/>
          <a:p>
            <a:pPr marL="12700" lvl="0" indent="0" algn="l" rtl="0">
              <a:lnSpc>
                <a:spcPct val="100000"/>
              </a:lnSpc>
              <a:spcBef>
                <a:spcPts val="0"/>
              </a:spcBef>
              <a:spcAft>
                <a:spcPts val="0"/>
              </a:spcAft>
              <a:buNone/>
            </a:pPr>
            <a:r>
              <a:rPr lang="en-US"/>
              <a:t>Quiz Time!</a:t>
            </a:r>
            <a:endParaRPr/>
          </a:p>
        </p:txBody>
      </p:sp>
      <p:sp>
        <p:nvSpPr>
          <p:cNvPr id="277" name="Google Shape;277;p23"/>
          <p:cNvSpPr/>
          <p:nvPr/>
        </p:nvSpPr>
        <p:spPr>
          <a:xfrm>
            <a:off x="9768840" y="4841747"/>
            <a:ext cx="1654301" cy="1379981"/>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281"/>
        <p:cNvGrpSpPr/>
        <p:nvPr/>
      </p:nvGrpSpPr>
      <p:grpSpPr>
        <a:xfrm>
          <a:off x="0" y="0"/>
          <a:ext cx="0" cy="0"/>
          <a:chOff x="0" y="0"/>
          <a:chExt cx="0" cy="0"/>
        </a:xfrm>
      </p:grpSpPr>
      <p:sp>
        <p:nvSpPr>
          <p:cNvPr id="282" name="Google Shape;282;p24"/>
          <p:cNvSpPr txBox="1"/>
          <p:nvPr/>
        </p:nvSpPr>
        <p:spPr>
          <a:xfrm>
            <a:off x="791121" y="1385900"/>
            <a:ext cx="10054590" cy="3926204"/>
          </a:xfrm>
          <a:prstGeom prst="rect">
            <a:avLst/>
          </a:prstGeom>
          <a:noFill/>
          <a:ln>
            <a:noFill/>
          </a:ln>
        </p:spPr>
        <p:txBody>
          <a:bodyPr spcFirstLastPara="1" wrap="square" lIns="0" tIns="0" rIns="0" bIns="0" anchor="t" anchorCtr="0">
            <a:spAutoFit/>
          </a:bodyPr>
          <a:lstStyle/>
          <a:p>
            <a:pPr marL="12700" marR="5080" lvl="0" indent="0" algn="l" rtl="0">
              <a:lnSpc>
                <a:spcPct val="100000"/>
              </a:lnSpc>
              <a:spcBef>
                <a:spcPts val="0"/>
              </a:spcBef>
              <a:spcAft>
                <a:spcPts val="0"/>
              </a:spcAft>
              <a:buNone/>
            </a:pPr>
            <a:r>
              <a:rPr lang="en-US" sz="2800" b="1">
                <a:solidFill>
                  <a:srgbClr val="005DB8"/>
                </a:solidFill>
                <a:latin typeface="Century Gothic"/>
                <a:ea typeface="Century Gothic"/>
                <a:cs typeface="Century Gothic"/>
                <a:sym typeface="Century Gothic"/>
              </a:rPr>
              <a:t>Which of the following is a reason why healthcare diversity is so important?</a:t>
            </a:r>
            <a:endParaRPr sz="280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None/>
            </a:pPr>
            <a:endParaRPr sz="2800">
              <a:solidFill>
                <a:schemeClr val="dk1"/>
              </a:solidFill>
              <a:latin typeface="Times New Roman"/>
              <a:ea typeface="Times New Roman"/>
              <a:cs typeface="Times New Roman"/>
              <a:sym typeface="Times New Roman"/>
            </a:endParaRPr>
          </a:p>
          <a:p>
            <a:pPr marL="0" marR="0" lvl="0" indent="0" algn="l" rtl="0">
              <a:lnSpc>
                <a:spcPct val="100000"/>
              </a:lnSpc>
              <a:spcBef>
                <a:spcPts val="35"/>
              </a:spcBef>
              <a:spcAft>
                <a:spcPts val="0"/>
              </a:spcAft>
              <a:buNone/>
            </a:pPr>
            <a:endParaRPr sz="2450">
              <a:solidFill>
                <a:schemeClr val="dk1"/>
              </a:solidFill>
              <a:latin typeface="Times New Roman"/>
              <a:ea typeface="Times New Roman"/>
              <a:cs typeface="Times New Roman"/>
              <a:sym typeface="Times New Roman"/>
            </a:endParaRPr>
          </a:p>
          <a:p>
            <a:pPr marL="527050" marR="0" lvl="0" indent="-514350" algn="l" rtl="0">
              <a:lnSpc>
                <a:spcPct val="100000"/>
              </a:lnSpc>
              <a:spcBef>
                <a:spcPts val="0"/>
              </a:spcBef>
              <a:spcAft>
                <a:spcPts val="0"/>
              </a:spcAft>
              <a:buClr>
                <a:schemeClr val="dk1"/>
              </a:buClr>
              <a:buSzPts val="2800"/>
              <a:buFont typeface="Century Gothic"/>
              <a:buAutoNum type="alphaLcPeriod"/>
            </a:pPr>
            <a:r>
              <a:rPr lang="en-US" sz="2800">
                <a:solidFill>
                  <a:schemeClr val="dk1"/>
                </a:solidFill>
                <a:latin typeface="Century Gothic"/>
                <a:ea typeface="Century Gothic"/>
                <a:cs typeface="Century Gothic"/>
                <a:sym typeface="Century Gothic"/>
              </a:rPr>
              <a:t>Better care for diverse population</a:t>
            </a:r>
            <a:endParaRPr sz="2800">
              <a:solidFill>
                <a:schemeClr val="dk1"/>
              </a:solidFill>
              <a:latin typeface="Century Gothic"/>
              <a:ea typeface="Century Gothic"/>
              <a:cs typeface="Century Gothic"/>
              <a:sym typeface="Century Gothic"/>
            </a:endParaRPr>
          </a:p>
          <a:p>
            <a:pPr marL="527050" marR="0" lvl="0" indent="-514350" algn="l" rtl="0">
              <a:lnSpc>
                <a:spcPct val="100000"/>
              </a:lnSpc>
              <a:spcBef>
                <a:spcPts val="1680"/>
              </a:spcBef>
              <a:spcAft>
                <a:spcPts val="0"/>
              </a:spcAft>
              <a:buClr>
                <a:schemeClr val="dk1"/>
              </a:buClr>
              <a:buSzPts val="2800"/>
              <a:buFont typeface="Century Gothic"/>
              <a:buAutoNum type="alphaLcPeriod"/>
            </a:pPr>
            <a:r>
              <a:rPr lang="en-US" sz="2800">
                <a:solidFill>
                  <a:schemeClr val="dk1"/>
                </a:solidFill>
                <a:latin typeface="Century Gothic"/>
                <a:ea typeface="Century Gothic"/>
                <a:cs typeface="Century Gothic"/>
                <a:sym typeface="Century Gothic"/>
              </a:rPr>
              <a:t>Higher employee moral</a:t>
            </a:r>
            <a:endParaRPr sz="2800">
              <a:solidFill>
                <a:schemeClr val="dk1"/>
              </a:solidFill>
              <a:latin typeface="Century Gothic"/>
              <a:ea typeface="Century Gothic"/>
              <a:cs typeface="Century Gothic"/>
              <a:sym typeface="Century Gothic"/>
            </a:endParaRPr>
          </a:p>
          <a:p>
            <a:pPr marL="527050" marR="0" lvl="0" indent="-514350" algn="l" rtl="0">
              <a:lnSpc>
                <a:spcPct val="100000"/>
              </a:lnSpc>
              <a:spcBef>
                <a:spcPts val="1680"/>
              </a:spcBef>
              <a:spcAft>
                <a:spcPts val="0"/>
              </a:spcAft>
              <a:buClr>
                <a:schemeClr val="dk1"/>
              </a:buClr>
              <a:buSzPts val="2800"/>
              <a:buFont typeface="Century Gothic"/>
              <a:buAutoNum type="alphaLcPeriod"/>
            </a:pPr>
            <a:r>
              <a:rPr lang="en-US" sz="2800">
                <a:solidFill>
                  <a:schemeClr val="dk1"/>
                </a:solidFill>
                <a:latin typeface="Century Gothic"/>
                <a:ea typeface="Century Gothic"/>
                <a:cs typeface="Century Gothic"/>
                <a:sym typeface="Century Gothic"/>
              </a:rPr>
              <a:t>Better patient experience and outcomes</a:t>
            </a:r>
            <a:endParaRPr sz="2800">
              <a:solidFill>
                <a:schemeClr val="dk1"/>
              </a:solidFill>
              <a:latin typeface="Century Gothic"/>
              <a:ea typeface="Century Gothic"/>
              <a:cs typeface="Century Gothic"/>
              <a:sym typeface="Century Gothic"/>
            </a:endParaRPr>
          </a:p>
          <a:p>
            <a:pPr marL="527050" marR="0" lvl="0" indent="-514350" algn="l" rtl="0">
              <a:lnSpc>
                <a:spcPct val="100000"/>
              </a:lnSpc>
              <a:spcBef>
                <a:spcPts val="1680"/>
              </a:spcBef>
              <a:spcAft>
                <a:spcPts val="0"/>
              </a:spcAft>
              <a:buClr>
                <a:schemeClr val="dk1"/>
              </a:buClr>
              <a:buSzPts val="2800"/>
              <a:buFont typeface="Century Gothic"/>
              <a:buAutoNum type="alphaLcPeriod"/>
            </a:pPr>
            <a:r>
              <a:rPr lang="en-US" sz="2800">
                <a:solidFill>
                  <a:schemeClr val="dk1"/>
                </a:solidFill>
                <a:latin typeface="Century Gothic"/>
                <a:ea typeface="Century Gothic"/>
                <a:cs typeface="Century Gothic"/>
                <a:sym typeface="Century Gothic"/>
              </a:rPr>
              <a:t>All of the above</a:t>
            </a:r>
            <a:endParaRPr sz="2800">
              <a:solidFill>
                <a:schemeClr val="dk1"/>
              </a:solidFill>
              <a:latin typeface="Century Gothic"/>
              <a:ea typeface="Century Gothic"/>
              <a:cs typeface="Century Gothic"/>
              <a:sym typeface="Century Gothic"/>
            </a:endParaRPr>
          </a:p>
        </p:txBody>
      </p:sp>
      <p:sp>
        <p:nvSpPr>
          <p:cNvPr id="283" name="Google Shape;283;p24"/>
          <p:cNvSpPr/>
          <p:nvPr/>
        </p:nvSpPr>
        <p:spPr>
          <a:xfrm>
            <a:off x="0" y="6629400"/>
            <a:ext cx="12191999" cy="22859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p24"/>
          <p:cNvSpPr/>
          <p:nvPr/>
        </p:nvSpPr>
        <p:spPr>
          <a:xfrm>
            <a:off x="0" y="272034"/>
            <a:ext cx="12192000" cy="635000"/>
          </a:xfrm>
          <a:custGeom>
            <a:avLst/>
            <a:gdLst/>
            <a:ahLst/>
            <a:cxnLst/>
            <a:rect l="l" t="t" r="r" b="b"/>
            <a:pathLst>
              <a:path w="12192000" h="635000" extrusionOk="0">
                <a:moveTo>
                  <a:pt x="0" y="634746"/>
                </a:moveTo>
                <a:lnTo>
                  <a:pt x="12192000" y="634746"/>
                </a:lnTo>
                <a:lnTo>
                  <a:pt x="12192000" y="0"/>
                </a:lnTo>
                <a:lnTo>
                  <a:pt x="0" y="0"/>
                </a:lnTo>
                <a:lnTo>
                  <a:pt x="0" y="634746"/>
                </a:lnTo>
                <a:close/>
              </a:path>
            </a:pathLst>
          </a:custGeom>
          <a:solidFill>
            <a:srgbClr val="BC2F2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5" name="Google Shape;285;p24"/>
          <p:cNvSpPr/>
          <p:nvPr/>
        </p:nvSpPr>
        <p:spPr>
          <a:xfrm>
            <a:off x="10829544" y="35814"/>
            <a:ext cx="1175752" cy="117576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6" name="Google Shape;286;p24"/>
          <p:cNvSpPr txBox="1">
            <a:spLocks noGrp="1"/>
          </p:cNvSpPr>
          <p:nvPr>
            <p:ph type="title"/>
          </p:nvPr>
        </p:nvSpPr>
        <p:spPr>
          <a:xfrm>
            <a:off x="218440" y="338014"/>
            <a:ext cx="11755119" cy="534035"/>
          </a:xfrm>
          <a:prstGeom prst="rect">
            <a:avLst/>
          </a:prstGeom>
          <a:noFill/>
          <a:ln>
            <a:noFill/>
          </a:ln>
        </p:spPr>
        <p:txBody>
          <a:bodyPr spcFirstLastPara="1" wrap="square" lIns="0" tIns="106625" rIns="0" bIns="0" anchor="t" anchorCtr="0">
            <a:spAutoFit/>
          </a:bodyPr>
          <a:lstStyle/>
          <a:p>
            <a:pPr marL="12700" lvl="0" indent="0" algn="l" rtl="0">
              <a:lnSpc>
                <a:spcPct val="100000"/>
              </a:lnSpc>
              <a:spcBef>
                <a:spcPts val="0"/>
              </a:spcBef>
              <a:spcAft>
                <a:spcPts val="0"/>
              </a:spcAft>
              <a:buNone/>
            </a:pPr>
            <a:r>
              <a:rPr lang="en-US"/>
              <a:t>Quiz Time!</a:t>
            </a:r>
            <a:endParaRPr/>
          </a:p>
        </p:txBody>
      </p:sp>
      <p:sp>
        <p:nvSpPr>
          <p:cNvPr id="287" name="Google Shape;287;p24"/>
          <p:cNvSpPr/>
          <p:nvPr/>
        </p:nvSpPr>
        <p:spPr>
          <a:xfrm>
            <a:off x="9768840" y="4841747"/>
            <a:ext cx="1654301" cy="1379981"/>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291"/>
        <p:cNvGrpSpPr/>
        <p:nvPr/>
      </p:nvGrpSpPr>
      <p:grpSpPr>
        <a:xfrm>
          <a:off x="0" y="0"/>
          <a:ext cx="0" cy="0"/>
          <a:chOff x="0" y="0"/>
          <a:chExt cx="0" cy="0"/>
        </a:xfrm>
      </p:grpSpPr>
      <p:sp>
        <p:nvSpPr>
          <p:cNvPr id="292" name="Google Shape;292;p25"/>
          <p:cNvSpPr txBox="1"/>
          <p:nvPr/>
        </p:nvSpPr>
        <p:spPr>
          <a:xfrm>
            <a:off x="791121" y="1385900"/>
            <a:ext cx="9998710" cy="2646045"/>
          </a:xfrm>
          <a:prstGeom prst="rect">
            <a:avLst/>
          </a:prstGeom>
          <a:noFill/>
          <a:ln>
            <a:noFill/>
          </a:ln>
        </p:spPr>
        <p:txBody>
          <a:bodyPr spcFirstLastPara="1" wrap="square" lIns="0" tIns="0" rIns="0" bIns="0" anchor="t" anchorCtr="0">
            <a:spAutoFit/>
          </a:bodyPr>
          <a:lstStyle/>
          <a:p>
            <a:pPr marL="12700" marR="5080" lvl="0" indent="0" algn="l" rtl="0">
              <a:lnSpc>
                <a:spcPct val="100000"/>
              </a:lnSpc>
              <a:spcBef>
                <a:spcPts val="0"/>
              </a:spcBef>
              <a:spcAft>
                <a:spcPts val="0"/>
              </a:spcAft>
              <a:buNone/>
            </a:pPr>
            <a:r>
              <a:rPr lang="en-US" sz="2800" b="1">
                <a:solidFill>
                  <a:srgbClr val="005DB8"/>
                </a:solidFill>
                <a:latin typeface="Century Gothic"/>
                <a:ea typeface="Century Gothic"/>
                <a:cs typeface="Century Gothic"/>
                <a:sym typeface="Century Gothic"/>
              </a:rPr>
              <a:t>44 million people in the US around one in seven were born in another country.</a:t>
            </a:r>
            <a:endParaRPr sz="280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None/>
            </a:pPr>
            <a:endParaRPr sz="2800">
              <a:solidFill>
                <a:schemeClr val="dk1"/>
              </a:solidFill>
              <a:latin typeface="Times New Roman"/>
              <a:ea typeface="Times New Roman"/>
              <a:cs typeface="Times New Roman"/>
              <a:sym typeface="Times New Roman"/>
            </a:endParaRPr>
          </a:p>
          <a:p>
            <a:pPr marL="0" marR="0" lvl="0" indent="0" algn="l" rtl="0">
              <a:lnSpc>
                <a:spcPct val="100000"/>
              </a:lnSpc>
              <a:spcBef>
                <a:spcPts val="35"/>
              </a:spcBef>
              <a:spcAft>
                <a:spcPts val="0"/>
              </a:spcAft>
              <a:buNone/>
            </a:pPr>
            <a:endParaRPr sz="2450">
              <a:solidFill>
                <a:schemeClr val="dk1"/>
              </a:solidFill>
              <a:latin typeface="Times New Roman"/>
              <a:ea typeface="Times New Roman"/>
              <a:cs typeface="Times New Roman"/>
              <a:sym typeface="Times New Roman"/>
            </a:endParaRPr>
          </a:p>
          <a:p>
            <a:pPr marL="527050" marR="0" lvl="0" indent="-514350" algn="l" rtl="0">
              <a:lnSpc>
                <a:spcPct val="100000"/>
              </a:lnSpc>
              <a:spcBef>
                <a:spcPts val="0"/>
              </a:spcBef>
              <a:spcAft>
                <a:spcPts val="0"/>
              </a:spcAft>
              <a:buClr>
                <a:schemeClr val="dk1"/>
              </a:buClr>
              <a:buSzPts val="2800"/>
              <a:buFont typeface="Century Gothic"/>
              <a:buAutoNum type="alphaLcPeriod"/>
            </a:pPr>
            <a:r>
              <a:rPr lang="en-US" sz="2800">
                <a:solidFill>
                  <a:schemeClr val="dk1"/>
                </a:solidFill>
                <a:latin typeface="Century Gothic"/>
                <a:ea typeface="Century Gothic"/>
                <a:cs typeface="Century Gothic"/>
                <a:sym typeface="Century Gothic"/>
              </a:rPr>
              <a:t>True</a:t>
            </a:r>
            <a:endParaRPr sz="2800">
              <a:solidFill>
                <a:schemeClr val="dk1"/>
              </a:solidFill>
              <a:latin typeface="Century Gothic"/>
              <a:ea typeface="Century Gothic"/>
              <a:cs typeface="Century Gothic"/>
              <a:sym typeface="Century Gothic"/>
            </a:endParaRPr>
          </a:p>
          <a:p>
            <a:pPr marL="527050" marR="0" lvl="0" indent="-514350" algn="l" rtl="0">
              <a:lnSpc>
                <a:spcPct val="100000"/>
              </a:lnSpc>
              <a:spcBef>
                <a:spcPts val="1680"/>
              </a:spcBef>
              <a:spcAft>
                <a:spcPts val="0"/>
              </a:spcAft>
              <a:buClr>
                <a:schemeClr val="dk1"/>
              </a:buClr>
              <a:buSzPts val="2800"/>
              <a:buFont typeface="Century Gothic"/>
              <a:buAutoNum type="alphaLcPeriod"/>
            </a:pPr>
            <a:r>
              <a:rPr lang="en-US" sz="2800">
                <a:solidFill>
                  <a:schemeClr val="dk1"/>
                </a:solidFill>
                <a:latin typeface="Century Gothic"/>
                <a:ea typeface="Century Gothic"/>
                <a:cs typeface="Century Gothic"/>
                <a:sym typeface="Century Gothic"/>
              </a:rPr>
              <a:t>False</a:t>
            </a:r>
            <a:endParaRPr sz="2800">
              <a:solidFill>
                <a:schemeClr val="dk1"/>
              </a:solidFill>
              <a:latin typeface="Century Gothic"/>
              <a:ea typeface="Century Gothic"/>
              <a:cs typeface="Century Gothic"/>
              <a:sym typeface="Century Gothic"/>
            </a:endParaRPr>
          </a:p>
        </p:txBody>
      </p:sp>
      <p:sp>
        <p:nvSpPr>
          <p:cNvPr id="293" name="Google Shape;293;p25"/>
          <p:cNvSpPr/>
          <p:nvPr/>
        </p:nvSpPr>
        <p:spPr>
          <a:xfrm>
            <a:off x="0" y="6629400"/>
            <a:ext cx="12191999" cy="22859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4" name="Google Shape;294;p25"/>
          <p:cNvSpPr/>
          <p:nvPr/>
        </p:nvSpPr>
        <p:spPr>
          <a:xfrm>
            <a:off x="0" y="272034"/>
            <a:ext cx="12192000" cy="635000"/>
          </a:xfrm>
          <a:custGeom>
            <a:avLst/>
            <a:gdLst/>
            <a:ahLst/>
            <a:cxnLst/>
            <a:rect l="l" t="t" r="r" b="b"/>
            <a:pathLst>
              <a:path w="12192000" h="635000" extrusionOk="0">
                <a:moveTo>
                  <a:pt x="0" y="634746"/>
                </a:moveTo>
                <a:lnTo>
                  <a:pt x="12192000" y="634746"/>
                </a:lnTo>
                <a:lnTo>
                  <a:pt x="12192000" y="0"/>
                </a:lnTo>
                <a:lnTo>
                  <a:pt x="0" y="0"/>
                </a:lnTo>
                <a:lnTo>
                  <a:pt x="0" y="634746"/>
                </a:lnTo>
                <a:close/>
              </a:path>
            </a:pathLst>
          </a:custGeom>
          <a:solidFill>
            <a:srgbClr val="BC2F2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5" name="Google Shape;295;p25"/>
          <p:cNvSpPr/>
          <p:nvPr/>
        </p:nvSpPr>
        <p:spPr>
          <a:xfrm>
            <a:off x="10829544" y="35814"/>
            <a:ext cx="1175752" cy="117576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6" name="Google Shape;296;p25"/>
          <p:cNvSpPr txBox="1">
            <a:spLocks noGrp="1"/>
          </p:cNvSpPr>
          <p:nvPr>
            <p:ph type="title"/>
          </p:nvPr>
        </p:nvSpPr>
        <p:spPr>
          <a:xfrm>
            <a:off x="218440" y="338014"/>
            <a:ext cx="11755119" cy="534035"/>
          </a:xfrm>
          <a:prstGeom prst="rect">
            <a:avLst/>
          </a:prstGeom>
          <a:noFill/>
          <a:ln>
            <a:noFill/>
          </a:ln>
        </p:spPr>
        <p:txBody>
          <a:bodyPr spcFirstLastPara="1" wrap="square" lIns="0" tIns="106625" rIns="0" bIns="0" anchor="t" anchorCtr="0">
            <a:spAutoFit/>
          </a:bodyPr>
          <a:lstStyle/>
          <a:p>
            <a:pPr marL="12700" lvl="0" indent="0" algn="l" rtl="0">
              <a:lnSpc>
                <a:spcPct val="100000"/>
              </a:lnSpc>
              <a:spcBef>
                <a:spcPts val="0"/>
              </a:spcBef>
              <a:spcAft>
                <a:spcPts val="0"/>
              </a:spcAft>
              <a:buNone/>
            </a:pPr>
            <a:r>
              <a:rPr lang="en-US"/>
              <a:t>Quiz Time!</a:t>
            </a:r>
            <a:endParaRPr/>
          </a:p>
        </p:txBody>
      </p:sp>
      <p:sp>
        <p:nvSpPr>
          <p:cNvPr id="297" name="Google Shape;297;p25"/>
          <p:cNvSpPr/>
          <p:nvPr/>
        </p:nvSpPr>
        <p:spPr>
          <a:xfrm>
            <a:off x="9768840" y="4841747"/>
            <a:ext cx="1654301" cy="1379981"/>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301"/>
        <p:cNvGrpSpPr/>
        <p:nvPr/>
      </p:nvGrpSpPr>
      <p:grpSpPr>
        <a:xfrm>
          <a:off x="0" y="0"/>
          <a:ext cx="0" cy="0"/>
          <a:chOff x="0" y="0"/>
          <a:chExt cx="0" cy="0"/>
        </a:xfrm>
      </p:grpSpPr>
      <p:sp>
        <p:nvSpPr>
          <p:cNvPr id="302" name="Google Shape;302;p26"/>
          <p:cNvSpPr txBox="1"/>
          <p:nvPr/>
        </p:nvSpPr>
        <p:spPr>
          <a:xfrm>
            <a:off x="503910" y="1301399"/>
            <a:ext cx="8754600" cy="4810500"/>
          </a:xfrm>
          <a:prstGeom prst="rect">
            <a:avLst/>
          </a:prstGeom>
          <a:noFill/>
          <a:ln>
            <a:noFill/>
          </a:ln>
        </p:spPr>
        <p:txBody>
          <a:bodyPr spcFirstLastPara="1" wrap="square" lIns="0" tIns="0" rIns="0" bIns="0" anchor="t" anchorCtr="0">
            <a:spAutoFit/>
          </a:bodyPr>
          <a:lstStyle/>
          <a:p>
            <a:pPr marL="12700" marR="5080" lvl="0" indent="0" algn="l" rtl="0">
              <a:lnSpc>
                <a:spcPct val="100000"/>
              </a:lnSpc>
              <a:spcBef>
                <a:spcPts val="0"/>
              </a:spcBef>
              <a:spcAft>
                <a:spcPts val="0"/>
              </a:spcAft>
              <a:buNone/>
            </a:pPr>
            <a:r>
              <a:rPr lang="en-US" sz="2800" b="1">
                <a:solidFill>
                  <a:srgbClr val="005DB8"/>
                </a:solidFill>
                <a:latin typeface="Century Gothic"/>
                <a:ea typeface="Century Gothic"/>
                <a:cs typeface="Century Gothic"/>
                <a:sym typeface="Century Gothic"/>
              </a:rPr>
              <a:t>Which of the following skills are included in cultural competence?</a:t>
            </a:r>
            <a:endParaRPr sz="2800">
              <a:solidFill>
                <a:schemeClr val="dk1"/>
              </a:solidFill>
              <a:latin typeface="Century Gothic"/>
              <a:ea typeface="Century Gothic"/>
              <a:cs typeface="Century Gothic"/>
              <a:sym typeface="Century Gothic"/>
            </a:endParaRPr>
          </a:p>
          <a:p>
            <a:pPr marL="0" marR="0" lvl="0" indent="0" algn="l" rtl="0">
              <a:lnSpc>
                <a:spcPct val="100000"/>
              </a:lnSpc>
              <a:spcBef>
                <a:spcPts val="22"/>
              </a:spcBef>
              <a:spcAft>
                <a:spcPts val="0"/>
              </a:spcAft>
              <a:buNone/>
            </a:pPr>
            <a:endParaRPr sz="3800">
              <a:solidFill>
                <a:schemeClr val="dk1"/>
              </a:solidFill>
              <a:latin typeface="Times New Roman"/>
              <a:ea typeface="Times New Roman"/>
              <a:cs typeface="Times New Roman"/>
              <a:sym typeface="Times New Roman"/>
            </a:endParaRPr>
          </a:p>
          <a:p>
            <a:pPr marL="527050" marR="0" lvl="0" indent="-514350" algn="l" rtl="0">
              <a:lnSpc>
                <a:spcPct val="100000"/>
              </a:lnSpc>
              <a:spcBef>
                <a:spcPts val="0"/>
              </a:spcBef>
              <a:spcAft>
                <a:spcPts val="0"/>
              </a:spcAft>
              <a:buClr>
                <a:schemeClr val="dk1"/>
              </a:buClr>
              <a:buSzPts val="2800"/>
              <a:buFont typeface="Century Gothic"/>
              <a:buAutoNum type="alphaLcPeriod"/>
            </a:pPr>
            <a:r>
              <a:rPr lang="en-US" sz="2800">
                <a:solidFill>
                  <a:schemeClr val="dk1"/>
                </a:solidFill>
                <a:latin typeface="Century Gothic"/>
                <a:ea typeface="Century Gothic"/>
                <a:cs typeface="Century Gothic"/>
                <a:sym typeface="Century Gothic"/>
              </a:rPr>
              <a:t>Being flexible</a:t>
            </a:r>
            <a:endParaRPr sz="2800">
              <a:solidFill>
                <a:schemeClr val="dk1"/>
              </a:solidFill>
              <a:latin typeface="Century Gothic"/>
              <a:ea typeface="Century Gothic"/>
              <a:cs typeface="Century Gothic"/>
              <a:sym typeface="Century Gothic"/>
            </a:endParaRPr>
          </a:p>
          <a:p>
            <a:pPr marL="527050" marR="0" lvl="0" indent="-514350" algn="l" rtl="0">
              <a:lnSpc>
                <a:spcPct val="100000"/>
              </a:lnSpc>
              <a:spcBef>
                <a:spcPts val="1680"/>
              </a:spcBef>
              <a:spcAft>
                <a:spcPts val="0"/>
              </a:spcAft>
              <a:buClr>
                <a:schemeClr val="dk1"/>
              </a:buClr>
              <a:buSzPts val="2800"/>
              <a:buFont typeface="Century Gothic"/>
              <a:buAutoNum type="alphaLcPeriod"/>
            </a:pPr>
            <a:r>
              <a:rPr lang="en-US" sz="2800">
                <a:solidFill>
                  <a:schemeClr val="dk1"/>
                </a:solidFill>
                <a:latin typeface="Century Gothic"/>
                <a:ea typeface="Century Gothic"/>
                <a:cs typeface="Century Gothic"/>
                <a:sym typeface="Century Gothic"/>
              </a:rPr>
              <a:t>Respecting differences</a:t>
            </a:r>
            <a:endParaRPr sz="2800">
              <a:solidFill>
                <a:schemeClr val="dk1"/>
              </a:solidFill>
              <a:latin typeface="Century Gothic"/>
              <a:ea typeface="Century Gothic"/>
              <a:cs typeface="Century Gothic"/>
              <a:sym typeface="Century Gothic"/>
            </a:endParaRPr>
          </a:p>
          <a:p>
            <a:pPr marL="527050" marR="0" lvl="0" indent="-514350" algn="l" rtl="0">
              <a:lnSpc>
                <a:spcPct val="100000"/>
              </a:lnSpc>
              <a:spcBef>
                <a:spcPts val="1680"/>
              </a:spcBef>
              <a:spcAft>
                <a:spcPts val="0"/>
              </a:spcAft>
              <a:buClr>
                <a:schemeClr val="dk1"/>
              </a:buClr>
              <a:buSzPts val="2800"/>
              <a:buFont typeface="Century Gothic"/>
              <a:buAutoNum type="alphaLcPeriod"/>
            </a:pPr>
            <a:r>
              <a:rPr lang="en-US" sz="2800">
                <a:solidFill>
                  <a:schemeClr val="dk1"/>
                </a:solidFill>
                <a:latin typeface="Century Gothic"/>
                <a:ea typeface="Century Gothic"/>
                <a:cs typeface="Century Gothic"/>
                <a:sym typeface="Century Gothic"/>
              </a:rPr>
              <a:t>Being aware of your own culture and values</a:t>
            </a:r>
            <a:endParaRPr sz="2800">
              <a:solidFill>
                <a:schemeClr val="dk1"/>
              </a:solidFill>
              <a:latin typeface="Century Gothic"/>
              <a:ea typeface="Century Gothic"/>
              <a:cs typeface="Century Gothic"/>
              <a:sym typeface="Century Gothic"/>
            </a:endParaRPr>
          </a:p>
          <a:p>
            <a:pPr marL="527050" marR="879475" lvl="0" indent="-514350" algn="l" rtl="0">
              <a:lnSpc>
                <a:spcPct val="100000"/>
              </a:lnSpc>
              <a:spcBef>
                <a:spcPts val="1000"/>
              </a:spcBef>
              <a:spcAft>
                <a:spcPts val="0"/>
              </a:spcAft>
              <a:buClr>
                <a:schemeClr val="dk1"/>
              </a:buClr>
              <a:buSzPts val="2800"/>
              <a:buFont typeface="Century Gothic"/>
              <a:buAutoNum type="alphaLcPeriod"/>
            </a:pPr>
            <a:r>
              <a:rPr lang="en-US" sz="2800">
                <a:solidFill>
                  <a:schemeClr val="dk1"/>
                </a:solidFill>
                <a:latin typeface="Century Gothic"/>
                <a:ea typeface="Century Gothic"/>
                <a:cs typeface="Century Gothic"/>
                <a:sym typeface="Century Gothic"/>
              </a:rPr>
              <a:t>Using effective communication skills across differences</a:t>
            </a:r>
            <a:endParaRPr sz="2800">
              <a:solidFill>
                <a:schemeClr val="dk1"/>
              </a:solidFill>
              <a:latin typeface="Century Gothic"/>
              <a:ea typeface="Century Gothic"/>
              <a:cs typeface="Century Gothic"/>
              <a:sym typeface="Century Gothic"/>
            </a:endParaRPr>
          </a:p>
          <a:p>
            <a:pPr marL="527050" marR="0" lvl="0" indent="-514350" algn="l" rtl="0">
              <a:lnSpc>
                <a:spcPct val="100000"/>
              </a:lnSpc>
              <a:spcBef>
                <a:spcPts val="1680"/>
              </a:spcBef>
              <a:spcAft>
                <a:spcPts val="0"/>
              </a:spcAft>
              <a:buClr>
                <a:schemeClr val="dk1"/>
              </a:buClr>
              <a:buSzPts val="2800"/>
              <a:buFont typeface="Century Gothic"/>
              <a:buAutoNum type="alphaLcPeriod"/>
            </a:pPr>
            <a:r>
              <a:rPr lang="en-US" sz="2800">
                <a:solidFill>
                  <a:schemeClr val="dk1"/>
                </a:solidFill>
                <a:latin typeface="Century Gothic"/>
                <a:ea typeface="Century Gothic"/>
                <a:cs typeface="Century Gothic"/>
                <a:sym typeface="Century Gothic"/>
              </a:rPr>
              <a:t>All of the above</a:t>
            </a:r>
            <a:endParaRPr sz="2800">
              <a:solidFill>
                <a:schemeClr val="dk1"/>
              </a:solidFill>
              <a:latin typeface="Century Gothic"/>
              <a:ea typeface="Century Gothic"/>
              <a:cs typeface="Century Gothic"/>
              <a:sym typeface="Century Gothic"/>
            </a:endParaRPr>
          </a:p>
        </p:txBody>
      </p:sp>
      <p:sp>
        <p:nvSpPr>
          <p:cNvPr id="303" name="Google Shape;303;p26"/>
          <p:cNvSpPr/>
          <p:nvPr/>
        </p:nvSpPr>
        <p:spPr>
          <a:xfrm>
            <a:off x="0" y="6629400"/>
            <a:ext cx="12191999" cy="22859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 name="Google Shape;304;p26"/>
          <p:cNvSpPr/>
          <p:nvPr/>
        </p:nvSpPr>
        <p:spPr>
          <a:xfrm>
            <a:off x="0" y="272034"/>
            <a:ext cx="12192000" cy="635000"/>
          </a:xfrm>
          <a:custGeom>
            <a:avLst/>
            <a:gdLst/>
            <a:ahLst/>
            <a:cxnLst/>
            <a:rect l="l" t="t" r="r" b="b"/>
            <a:pathLst>
              <a:path w="12192000" h="635000" extrusionOk="0">
                <a:moveTo>
                  <a:pt x="0" y="634746"/>
                </a:moveTo>
                <a:lnTo>
                  <a:pt x="12192000" y="634746"/>
                </a:lnTo>
                <a:lnTo>
                  <a:pt x="12192000" y="0"/>
                </a:lnTo>
                <a:lnTo>
                  <a:pt x="0" y="0"/>
                </a:lnTo>
                <a:lnTo>
                  <a:pt x="0" y="634746"/>
                </a:lnTo>
                <a:close/>
              </a:path>
            </a:pathLst>
          </a:custGeom>
          <a:solidFill>
            <a:srgbClr val="BC2F2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5" name="Google Shape;305;p26"/>
          <p:cNvSpPr/>
          <p:nvPr/>
        </p:nvSpPr>
        <p:spPr>
          <a:xfrm>
            <a:off x="10829544" y="35814"/>
            <a:ext cx="1175752" cy="117576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6" name="Google Shape;306;p26"/>
          <p:cNvSpPr txBox="1">
            <a:spLocks noGrp="1"/>
          </p:cNvSpPr>
          <p:nvPr>
            <p:ph type="title"/>
          </p:nvPr>
        </p:nvSpPr>
        <p:spPr>
          <a:xfrm>
            <a:off x="218440" y="338014"/>
            <a:ext cx="11755119" cy="534035"/>
          </a:xfrm>
          <a:prstGeom prst="rect">
            <a:avLst/>
          </a:prstGeom>
          <a:noFill/>
          <a:ln>
            <a:noFill/>
          </a:ln>
        </p:spPr>
        <p:txBody>
          <a:bodyPr spcFirstLastPara="1" wrap="square" lIns="0" tIns="106625" rIns="0" bIns="0" anchor="t" anchorCtr="0">
            <a:spAutoFit/>
          </a:bodyPr>
          <a:lstStyle/>
          <a:p>
            <a:pPr marL="12700" lvl="0" indent="0" algn="l" rtl="0">
              <a:lnSpc>
                <a:spcPct val="100000"/>
              </a:lnSpc>
              <a:spcBef>
                <a:spcPts val="0"/>
              </a:spcBef>
              <a:spcAft>
                <a:spcPts val="0"/>
              </a:spcAft>
              <a:buNone/>
            </a:pPr>
            <a:r>
              <a:rPr lang="en-US"/>
              <a:t>Quiz Time!</a:t>
            </a:r>
            <a:endParaRPr/>
          </a:p>
        </p:txBody>
      </p:sp>
      <p:sp>
        <p:nvSpPr>
          <p:cNvPr id="307" name="Google Shape;307;p26"/>
          <p:cNvSpPr/>
          <p:nvPr/>
        </p:nvSpPr>
        <p:spPr>
          <a:xfrm>
            <a:off x="9768840" y="4841747"/>
            <a:ext cx="1654301" cy="1379981"/>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311"/>
        <p:cNvGrpSpPr/>
        <p:nvPr/>
      </p:nvGrpSpPr>
      <p:grpSpPr>
        <a:xfrm>
          <a:off x="0" y="0"/>
          <a:ext cx="0" cy="0"/>
          <a:chOff x="0" y="0"/>
          <a:chExt cx="0" cy="0"/>
        </a:xfrm>
      </p:grpSpPr>
      <p:sp>
        <p:nvSpPr>
          <p:cNvPr id="312" name="Google Shape;312;p27"/>
          <p:cNvSpPr txBox="1"/>
          <p:nvPr/>
        </p:nvSpPr>
        <p:spPr>
          <a:xfrm>
            <a:off x="791121" y="1385900"/>
            <a:ext cx="9958070" cy="2432685"/>
          </a:xfrm>
          <a:prstGeom prst="rect">
            <a:avLst/>
          </a:prstGeom>
          <a:noFill/>
          <a:ln>
            <a:noFill/>
          </a:ln>
        </p:spPr>
        <p:txBody>
          <a:bodyPr spcFirstLastPara="1" wrap="square" lIns="0" tIns="0" rIns="0" bIns="0" anchor="t" anchorCtr="0">
            <a:spAutoFit/>
          </a:bodyPr>
          <a:lstStyle/>
          <a:p>
            <a:pPr marL="12700" marR="5080" lvl="0" indent="0" algn="l" rtl="0">
              <a:lnSpc>
                <a:spcPct val="100000"/>
              </a:lnSpc>
              <a:spcBef>
                <a:spcPts val="0"/>
              </a:spcBef>
              <a:spcAft>
                <a:spcPts val="0"/>
              </a:spcAft>
              <a:buNone/>
            </a:pPr>
            <a:r>
              <a:rPr lang="en-US" sz="2800" b="1">
                <a:solidFill>
                  <a:srgbClr val="005DB8"/>
                </a:solidFill>
                <a:latin typeface="Century Gothic"/>
                <a:ea typeface="Century Gothic"/>
                <a:cs typeface="Century Gothic"/>
                <a:sym typeface="Century Gothic"/>
              </a:rPr>
              <a:t>Stereotyping occurs when we use misinformation to judge everyone who belongs to a specific group.</a:t>
            </a:r>
            <a:endParaRPr sz="2800">
              <a:solidFill>
                <a:schemeClr val="dk1"/>
              </a:solidFill>
              <a:latin typeface="Century Gothic"/>
              <a:ea typeface="Century Gothic"/>
              <a:cs typeface="Century Gothic"/>
              <a:sym typeface="Century Gothic"/>
            </a:endParaRPr>
          </a:p>
          <a:p>
            <a:pPr marL="0" marR="0" lvl="0" indent="0" algn="l" rtl="0">
              <a:lnSpc>
                <a:spcPct val="100000"/>
              </a:lnSpc>
              <a:spcBef>
                <a:spcPts val="22"/>
              </a:spcBef>
              <a:spcAft>
                <a:spcPts val="0"/>
              </a:spcAft>
              <a:buNone/>
            </a:pPr>
            <a:endParaRPr sz="3800">
              <a:solidFill>
                <a:schemeClr val="dk1"/>
              </a:solidFill>
              <a:latin typeface="Times New Roman"/>
              <a:ea typeface="Times New Roman"/>
              <a:cs typeface="Times New Roman"/>
              <a:sym typeface="Times New Roman"/>
            </a:endParaRPr>
          </a:p>
          <a:p>
            <a:pPr marL="527050" marR="0" lvl="0" indent="-514350" algn="l" rtl="0">
              <a:lnSpc>
                <a:spcPct val="100000"/>
              </a:lnSpc>
              <a:spcBef>
                <a:spcPts val="0"/>
              </a:spcBef>
              <a:spcAft>
                <a:spcPts val="0"/>
              </a:spcAft>
              <a:buClr>
                <a:schemeClr val="dk1"/>
              </a:buClr>
              <a:buSzPts val="2800"/>
              <a:buFont typeface="Century Gothic"/>
              <a:buAutoNum type="alphaLcPeriod"/>
            </a:pPr>
            <a:r>
              <a:rPr lang="en-US" sz="2800">
                <a:solidFill>
                  <a:schemeClr val="dk1"/>
                </a:solidFill>
                <a:latin typeface="Century Gothic"/>
                <a:ea typeface="Century Gothic"/>
                <a:cs typeface="Century Gothic"/>
                <a:sym typeface="Century Gothic"/>
              </a:rPr>
              <a:t>True</a:t>
            </a:r>
            <a:endParaRPr sz="2800">
              <a:solidFill>
                <a:schemeClr val="dk1"/>
              </a:solidFill>
              <a:latin typeface="Century Gothic"/>
              <a:ea typeface="Century Gothic"/>
              <a:cs typeface="Century Gothic"/>
              <a:sym typeface="Century Gothic"/>
            </a:endParaRPr>
          </a:p>
          <a:p>
            <a:pPr marL="527050" marR="0" lvl="0" indent="-514350" algn="l" rtl="0">
              <a:lnSpc>
                <a:spcPct val="100000"/>
              </a:lnSpc>
              <a:spcBef>
                <a:spcPts val="1680"/>
              </a:spcBef>
              <a:spcAft>
                <a:spcPts val="0"/>
              </a:spcAft>
              <a:buClr>
                <a:schemeClr val="dk1"/>
              </a:buClr>
              <a:buSzPts val="2800"/>
              <a:buFont typeface="Century Gothic"/>
              <a:buAutoNum type="alphaLcPeriod"/>
            </a:pPr>
            <a:r>
              <a:rPr lang="en-US" sz="2800">
                <a:solidFill>
                  <a:schemeClr val="dk1"/>
                </a:solidFill>
                <a:latin typeface="Century Gothic"/>
                <a:ea typeface="Century Gothic"/>
                <a:cs typeface="Century Gothic"/>
                <a:sym typeface="Century Gothic"/>
              </a:rPr>
              <a:t>False</a:t>
            </a:r>
            <a:endParaRPr sz="2800">
              <a:solidFill>
                <a:schemeClr val="dk1"/>
              </a:solidFill>
              <a:latin typeface="Century Gothic"/>
              <a:ea typeface="Century Gothic"/>
              <a:cs typeface="Century Gothic"/>
              <a:sym typeface="Century Gothic"/>
            </a:endParaRPr>
          </a:p>
        </p:txBody>
      </p:sp>
      <p:sp>
        <p:nvSpPr>
          <p:cNvPr id="313" name="Google Shape;313;p27"/>
          <p:cNvSpPr/>
          <p:nvPr/>
        </p:nvSpPr>
        <p:spPr>
          <a:xfrm>
            <a:off x="0" y="6629400"/>
            <a:ext cx="12191999" cy="22859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4" name="Google Shape;314;p27"/>
          <p:cNvSpPr/>
          <p:nvPr/>
        </p:nvSpPr>
        <p:spPr>
          <a:xfrm>
            <a:off x="0" y="272034"/>
            <a:ext cx="12192000" cy="635000"/>
          </a:xfrm>
          <a:custGeom>
            <a:avLst/>
            <a:gdLst/>
            <a:ahLst/>
            <a:cxnLst/>
            <a:rect l="l" t="t" r="r" b="b"/>
            <a:pathLst>
              <a:path w="12192000" h="635000" extrusionOk="0">
                <a:moveTo>
                  <a:pt x="0" y="634746"/>
                </a:moveTo>
                <a:lnTo>
                  <a:pt x="12192000" y="634746"/>
                </a:lnTo>
                <a:lnTo>
                  <a:pt x="12192000" y="0"/>
                </a:lnTo>
                <a:lnTo>
                  <a:pt x="0" y="0"/>
                </a:lnTo>
                <a:lnTo>
                  <a:pt x="0" y="634746"/>
                </a:lnTo>
                <a:close/>
              </a:path>
            </a:pathLst>
          </a:custGeom>
          <a:solidFill>
            <a:srgbClr val="BC2F2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p27"/>
          <p:cNvSpPr/>
          <p:nvPr/>
        </p:nvSpPr>
        <p:spPr>
          <a:xfrm>
            <a:off x="10829544" y="35814"/>
            <a:ext cx="1175752" cy="117576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6" name="Google Shape;316;p27"/>
          <p:cNvSpPr txBox="1">
            <a:spLocks noGrp="1"/>
          </p:cNvSpPr>
          <p:nvPr>
            <p:ph type="title"/>
          </p:nvPr>
        </p:nvSpPr>
        <p:spPr>
          <a:xfrm>
            <a:off x="218440" y="338014"/>
            <a:ext cx="11755119" cy="534035"/>
          </a:xfrm>
          <a:prstGeom prst="rect">
            <a:avLst/>
          </a:prstGeom>
          <a:noFill/>
          <a:ln>
            <a:noFill/>
          </a:ln>
        </p:spPr>
        <p:txBody>
          <a:bodyPr spcFirstLastPara="1" wrap="square" lIns="0" tIns="106625" rIns="0" bIns="0" anchor="t" anchorCtr="0">
            <a:spAutoFit/>
          </a:bodyPr>
          <a:lstStyle/>
          <a:p>
            <a:pPr marL="12700" lvl="0" indent="0" algn="l" rtl="0">
              <a:lnSpc>
                <a:spcPct val="100000"/>
              </a:lnSpc>
              <a:spcBef>
                <a:spcPts val="0"/>
              </a:spcBef>
              <a:spcAft>
                <a:spcPts val="0"/>
              </a:spcAft>
              <a:buNone/>
            </a:pPr>
            <a:r>
              <a:rPr lang="en-US"/>
              <a:t>Quiz Time!</a:t>
            </a:r>
            <a:endParaRPr/>
          </a:p>
        </p:txBody>
      </p:sp>
      <p:sp>
        <p:nvSpPr>
          <p:cNvPr id="317" name="Google Shape;317;p27"/>
          <p:cNvSpPr/>
          <p:nvPr/>
        </p:nvSpPr>
        <p:spPr>
          <a:xfrm>
            <a:off x="9768840" y="4830317"/>
            <a:ext cx="1654301" cy="1379219"/>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321"/>
        <p:cNvGrpSpPr/>
        <p:nvPr/>
      </p:nvGrpSpPr>
      <p:grpSpPr>
        <a:xfrm>
          <a:off x="0" y="0"/>
          <a:ext cx="0" cy="0"/>
          <a:chOff x="0" y="0"/>
          <a:chExt cx="0" cy="0"/>
        </a:xfrm>
      </p:grpSpPr>
      <p:sp>
        <p:nvSpPr>
          <p:cNvPr id="322" name="Google Shape;322;p28"/>
          <p:cNvSpPr txBox="1"/>
          <p:nvPr/>
        </p:nvSpPr>
        <p:spPr>
          <a:xfrm>
            <a:off x="791121" y="1385900"/>
            <a:ext cx="9364345" cy="3712845"/>
          </a:xfrm>
          <a:prstGeom prst="rect">
            <a:avLst/>
          </a:prstGeom>
          <a:noFill/>
          <a:ln>
            <a:noFill/>
          </a:ln>
        </p:spPr>
        <p:txBody>
          <a:bodyPr spcFirstLastPara="1" wrap="square" lIns="0" tIns="0" rIns="0" bIns="0" anchor="t" anchorCtr="0">
            <a:spAutoFit/>
          </a:bodyPr>
          <a:lstStyle/>
          <a:p>
            <a:pPr marL="12700" marR="5080" lvl="0" indent="0" algn="l" rtl="0">
              <a:lnSpc>
                <a:spcPct val="100000"/>
              </a:lnSpc>
              <a:spcBef>
                <a:spcPts val="0"/>
              </a:spcBef>
              <a:spcAft>
                <a:spcPts val="0"/>
              </a:spcAft>
              <a:buNone/>
            </a:pPr>
            <a:r>
              <a:rPr lang="en-US" sz="2800" b="1">
                <a:solidFill>
                  <a:srgbClr val="005DB8"/>
                </a:solidFill>
                <a:latin typeface="Century Gothic"/>
                <a:ea typeface="Century Gothic"/>
                <a:cs typeface="Century Gothic"/>
                <a:sym typeface="Century Gothic"/>
              </a:rPr>
              <a:t>Which of the following are Do’s of communicating with Limited English speakers?</a:t>
            </a:r>
            <a:endParaRPr sz="2800">
              <a:solidFill>
                <a:schemeClr val="dk1"/>
              </a:solidFill>
              <a:latin typeface="Century Gothic"/>
              <a:ea typeface="Century Gothic"/>
              <a:cs typeface="Century Gothic"/>
              <a:sym typeface="Century Gothic"/>
            </a:endParaRPr>
          </a:p>
          <a:p>
            <a:pPr marL="0" marR="0" lvl="0" indent="0" algn="l" rtl="0">
              <a:lnSpc>
                <a:spcPct val="100000"/>
              </a:lnSpc>
              <a:spcBef>
                <a:spcPts val="22"/>
              </a:spcBef>
              <a:spcAft>
                <a:spcPts val="0"/>
              </a:spcAft>
              <a:buNone/>
            </a:pPr>
            <a:endParaRPr sz="3800">
              <a:solidFill>
                <a:schemeClr val="dk1"/>
              </a:solidFill>
              <a:latin typeface="Times New Roman"/>
              <a:ea typeface="Times New Roman"/>
              <a:cs typeface="Times New Roman"/>
              <a:sym typeface="Times New Roman"/>
            </a:endParaRPr>
          </a:p>
          <a:p>
            <a:pPr marL="527050" marR="0" lvl="0" indent="-514350" algn="l" rtl="0">
              <a:lnSpc>
                <a:spcPct val="100000"/>
              </a:lnSpc>
              <a:spcBef>
                <a:spcPts val="0"/>
              </a:spcBef>
              <a:spcAft>
                <a:spcPts val="0"/>
              </a:spcAft>
              <a:buClr>
                <a:schemeClr val="dk1"/>
              </a:buClr>
              <a:buSzPts val="2800"/>
              <a:buFont typeface="Century Gothic"/>
              <a:buAutoNum type="alphaLcPeriod"/>
            </a:pPr>
            <a:r>
              <a:rPr lang="en-US" sz="2800">
                <a:solidFill>
                  <a:schemeClr val="dk1"/>
                </a:solidFill>
                <a:latin typeface="Century Gothic"/>
                <a:ea typeface="Century Gothic"/>
                <a:cs typeface="Century Gothic"/>
                <a:sym typeface="Century Gothic"/>
              </a:rPr>
              <a:t>Emphasize key words</a:t>
            </a:r>
            <a:endParaRPr sz="2800">
              <a:solidFill>
                <a:schemeClr val="dk1"/>
              </a:solidFill>
              <a:latin typeface="Century Gothic"/>
              <a:ea typeface="Century Gothic"/>
              <a:cs typeface="Century Gothic"/>
              <a:sym typeface="Century Gothic"/>
            </a:endParaRPr>
          </a:p>
          <a:p>
            <a:pPr marL="527050" marR="0" lvl="0" indent="-514350" algn="l" rtl="0">
              <a:lnSpc>
                <a:spcPct val="100000"/>
              </a:lnSpc>
              <a:spcBef>
                <a:spcPts val="1680"/>
              </a:spcBef>
              <a:spcAft>
                <a:spcPts val="0"/>
              </a:spcAft>
              <a:buClr>
                <a:schemeClr val="dk1"/>
              </a:buClr>
              <a:buSzPts val="2800"/>
              <a:buFont typeface="Century Gothic"/>
              <a:buAutoNum type="alphaLcPeriod"/>
            </a:pPr>
            <a:r>
              <a:rPr lang="en-US" sz="2800">
                <a:solidFill>
                  <a:schemeClr val="dk1"/>
                </a:solidFill>
                <a:latin typeface="Century Gothic"/>
                <a:ea typeface="Century Gothic"/>
                <a:cs typeface="Century Gothic"/>
                <a:sym typeface="Century Gothic"/>
              </a:rPr>
              <a:t>Speak faster and loudly</a:t>
            </a:r>
            <a:endParaRPr sz="2800">
              <a:solidFill>
                <a:schemeClr val="dk1"/>
              </a:solidFill>
              <a:latin typeface="Century Gothic"/>
              <a:ea typeface="Century Gothic"/>
              <a:cs typeface="Century Gothic"/>
              <a:sym typeface="Century Gothic"/>
            </a:endParaRPr>
          </a:p>
          <a:p>
            <a:pPr marL="527050" marR="0" lvl="0" indent="-514350" algn="l" rtl="0">
              <a:lnSpc>
                <a:spcPct val="100000"/>
              </a:lnSpc>
              <a:spcBef>
                <a:spcPts val="1680"/>
              </a:spcBef>
              <a:spcAft>
                <a:spcPts val="0"/>
              </a:spcAft>
              <a:buClr>
                <a:schemeClr val="dk1"/>
              </a:buClr>
              <a:buSzPts val="2800"/>
              <a:buFont typeface="Century Gothic"/>
              <a:buAutoNum type="alphaLcPeriod"/>
            </a:pPr>
            <a:r>
              <a:rPr lang="en-US" sz="2800">
                <a:solidFill>
                  <a:schemeClr val="dk1"/>
                </a:solidFill>
                <a:latin typeface="Century Gothic"/>
                <a:ea typeface="Century Gothic"/>
                <a:cs typeface="Century Gothic"/>
                <a:sym typeface="Century Gothic"/>
              </a:rPr>
              <a:t>Make your statements as specific as possible</a:t>
            </a:r>
            <a:endParaRPr sz="2800">
              <a:solidFill>
                <a:schemeClr val="dk1"/>
              </a:solidFill>
              <a:latin typeface="Century Gothic"/>
              <a:ea typeface="Century Gothic"/>
              <a:cs typeface="Century Gothic"/>
              <a:sym typeface="Century Gothic"/>
            </a:endParaRPr>
          </a:p>
          <a:p>
            <a:pPr marL="527050" marR="0" lvl="0" indent="-514350" algn="l" rtl="0">
              <a:lnSpc>
                <a:spcPct val="100000"/>
              </a:lnSpc>
              <a:spcBef>
                <a:spcPts val="1680"/>
              </a:spcBef>
              <a:spcAft>
                <a:spcPts val="0"/>
              </a:spcAft>
              <a:buClr>
                <a:schemeClr val="dk1"/>
              </a:buClr>
              <a:buSzPts val="2800"/>
              <a:buFont typeface="Century Gothic"/>
              <a:buAutoNum type="alphaLcPeriod"/>
            </a:pPr>
            <a:r>
              <a:rPr lang="en-US" sz="2800">
                <a:solidFill>
                  <a:schemeClr val="dk1"/>
                </a:solidFill>
                <a:latin typeface="Century Gothic"/>
                <a:ea typeface="Century Gothic"/>
                <a:cs typeface="Century Gothic"/>
                <a:sym typeface="Century Gothic"/>
              </a:rPr>
              <a:t>Both a and c</a:t>
            </a:r>
            <a:endParaRPr sz="2800">
              <a:solidFill>
                <a:schemeClr val="dk1"/>
              </a:solidFill>
              <a:latin typeface="Century Gothic"/>
              <a:ea typeface="Century Gothic"/>
              <a:cs typeface="Century Gothic"/>
              <a:sym typeface="Century Gothic"/>
            </a:endParaRPr>
          </a:p>
        </p:txBody>
      </p:sp>
      <p:sp>
        <p:nvSpPr>
          <p:cNvPr id="323" name="Google Shape;323;p28"/>
          <p:cNvSpPr/>
          <p:nvPr/>
        </p:nvSpPr>
        <p:spPr>
          <a:xfrm>
            <a:off x="0" y="6629400"/>
            <a:ext cx="12191999" cy="22859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4" name="Google Shape;324;p28"/>
          <p:cNvSpPr/>
          <p:nvPr/>
        </p:nvSpPr>
        <p:spPr>
          <a:xfrm>
            <a:off x="0" y="272034"/>
            <a:ext cx="12192000" cy="635000"/>
          </a:xfrm>
          <a:custGeom>
            <a:avLst/>
            <a:gdLst/>
            <a:ahLst/>
            <a:cxnLst/>
            <a:rect l="l" t="t" r="r" b="b"/>
            <a:pathLst>
              <a:path w="12192000" h="635000" extrusionOk="0">
                <a:moveTo>
                  <a:pt x="0" y="634746"/>
                </a:moveTo>
                <a:lnTo>
                  <a:pt x="12192000" y="634746"/>
                </a:lnTo>
                <a:lnTo>
                  <a:pt x="12192000" y="0"/>
                </a:lnTo>
                <a:lnTo>
                  <a:pt x="0" y="0"/>
                </a:lnTo>
                <a:lnTo>
                  <a:pt x="0" y="634746"/>
                </a:lnTo>
                <a:close/>
              </a:path>
            </a:pathLst>
          </a:custGeom>
          <a:solidFill>
            <a:srgbClr val="BC2F2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5" name="Google Shape;325;p28"/>
          <p:cNvSpPr/>
          <p:nvPr/>
        </p:nvSpPr>
        <p:spPr>
          <a:xfrm>
            <a:off x="10829544" y="35814"/>
            <a:ext cx="1175752" cy="117576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6" name="Google Shape;326;p28"/>
          <p:cNvSpPr txBox="1">
            <a:spLocks noGrp="1"/>
          </p:cNvSpPr>
          <p:nvPr>
            <p:ph type="title"/>
          </p:nvPr>
        </p:nvSpPr>
        <p:spPr>
          <a:xfrm>
            <a:off x="218440" y="338014"/>
            <a:ext cx="11755119" cy="534035"/>
          </a:xfrm>
          <a:prstGeom prst="rect">
            <a:avLst/>
          </a:prstGeom>
          <a:noFill/>
          <a:ln>
            <a:noFill/>
          </a:ln>
        </p:spPr>
        <p:txBody>
          <a:bodyPr spcFirstLastPara="1" wrap="square" lIns="0" tIns="106625" rIns="0" bIns="0" anchor="t" anchorCtr="0">
            <a:spAutoFit/>
          </a:bodyPr>
          <a:lstStyle/>
          <a:p>
            <a:pPr marL="12700" lvl="0" indent="0" algn="l" rtl="0">
              <a:lnSpc>
                <a:spcPct val="100000"/>
              </a:lnSpc>
              <a:spcBef>
                <a:spcPts val="0"/>
              </a:spcBef>
              <a:spcAft>
                <a:spcPts val="0"/>
              </a:spcAft>
              <a:buNone/>
            </a:pPr>
            <a:r>
              <a:rPr lang="en-US"/>
              <a:t>Quiz Time!</a:t>
            </a:r>
            <a:endParaRPr/>
          </a:p>
        </p:txBody>
      </p:sp>
      <p:sp>
        <p:nvSpPr>
          <p:cNvPr id="327" name="Google Shape;327;p28"/>
          <p:cNvSpPr/>
          <p:nvPr/>
        </p:nvSpPr>
        <p:spPr>
          <a:xfrm>
            <a:off x="9768840" y="4841747"/>
            <a:ext cx="1654301" cy="1379981"/>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331"/>
        <p:cNvGrpSpPr/>
        <p:nvPr/>
      </p:nvGrpSpPr>
      <p:grpSpPr>
        <a:xfrm>
          <a:off x="0" y="0"/>
          <a:ext cx="0" cy="0"/>
          <a:chOff x="0" y="0"/>
          <a:chExt cx="0" cy="0"/>
        </a:xfrm>
      </p:grpSpPr>
      <p:sp>
        <p:nvSpPr>
          <p:cNvPr id="332" name="Google Shape;332;p29"/>
          <p:cNvSpPr/>
          <p:nvPr/>
        </p:nvSpPr>
        <p:spPr>
          <a:xfrm>
            <a:off x="0" y="6629400"/>
            <a:ext cx="12191999" cy="22859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3" name="Google Shape;333;p29"/>
          <p:cNvSpPr/>
          <p:nvPr/>
        </p:nvSpPr>
        <p:spPr>
          <a:xfrm>
            <a:off x="0" y="272034"/>
            <a:ext cx="12192000" cy="635000"/>
          </a:xfrm>
          <a:custGeom>
            <a:avLst/>
            <a:gdLst/>
            <a:ahLst/>
            <a:cxnLst/>
            <a:rect l="l" t="t" r="r" b="b"/>
            <a:pathLst>
              <a:path w="12192000" h="635000" extrusionOk="0">
                <a:moveTo>
                  <a:pt x="0" y="634746"/>
                </a:moveTo>
                <a:lnTo>
                  <a:pt x="12192000" y="634746"/>
                </a:lnTo>
                <a:lnTo>
                  <a:pt x="12192000" y="0"/>
                </a:lnTo>
                <a:lnTo>
                  <a:pt x="0" y="0"/>
                </a:lnTo>
                <a:lnTo>
                  <a:pt x="0" y="634746"/>
                </a:lnTo>
                <a:close/>
              </a:path>
            </a:pathLst>
          </a:custGeom>
          <a:solidFill>
            <a:srgbClr val="BC2F2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4" name="Google Shape;334;p29"/>
          <p:cNvSpPr/>
          <p:nvPr/>
        </p:nvSpPr>
        <p:spPr>
          <a:xfrm>
            <a:off x="10829544" y="35814"/>
            <a:ext cx="1175752" cy="117576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5" name="Google Shape;335;p29"/>
          <p:cNvSpPr txBox="1"/>
          <p:nvPr/>
        </p:nvSpPr>
        <p:spPr>
          <a:xfrm>
            <a:off x="660550" y="1724600"/>
            <a:ext cx="10686300" cy="30477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2200" dirty="0">
                <a:latin typeface="Century Gothic"/>
                <a:ea typeface="Century Gothic"/>
                <a:cs typeface="Century Gothic"/>
                <a:sym typeface="Century Gothic"/>
              </a:rPr>
              <a:t>Striving for ethnic diversity and cultural competency in health care is necessary to adequately care for an evolving and diverse patient population.</a:t>
            </a:r>
            <a:endParaRPr sz="2200" dirty="0">
              <a:latin typeface="Century Gothic"/>
              <a:ea typeface="Century Gothic"/>
              <a:cs typeface="Century Gothic"/>
              <a:sym typeface="Century Gothic"/>
            </a:endParaRPr>
          </a:p>
          <a:p>
            <a:pPr marL="0" lvl="0" indent="0" algn="l" rtl="0">
              <a:spcBef>
                <a:spcPts val="0"/>
              </a:spcBef>
              <a:spcAft>
                <a:spcPts val="0"/>
              </a:spcAft>
              <a:buNone/>
            </a:pPr>
            <a:endParaRPr sz="2200" dirty="0">
              <a:latin typeface="Century Gothic"/>
              <a:ea typeface="Century Gothic"/>
              <a:cs typeface="Century Gothic"/>
              <a:sym typeface="Century Gothic"/>
            </a:endParaRPr>
          </a:p>
          <a:p>
            <a:pPr marL="0" lvl="0" indent="0" algn="l" rtl="0">
              <a:spcBef>
                <a:spcPts val="0"/>
              </a:spcBef>
              <a:spcAft>
                <a:spcPts val="0"/>
              </a:spcAft>
              <a:buNone/>
            </a:pPr>
            <a:r>
              <a:rPr lang="en-US" sz="2200" dirty="0">
                <a:latin typeface="Century Gothic"/>
                <a:ea typeface="Century Gothic"/>
                <a:cs typeface="Century Gothic"/>
                <a:sym typeface="Century Gothic"/>
              </a:rPr>
              <a:t>It is imperative that providers adopt evidence-based practices to foster cultural competency including promoting recruitment of diverse healthcare-providers, the use of interpreter services, cultural competency training for healthcare team members, and distribution of information on cultural competency to hospital staff members. As population demographics change, providers must also evolve to suit the needs of HPSJ/MVHP diverse patients.</a:t>
            </a:r>
            <a:endParaRPr sz="2200" dirty="0">
              <a:latin typeface="Century Gothic"/>
              <a:ea typeface="Century Gothic"/>
              <a:cs typeface="Century Gothic"/>
              <a:sym typeface="Century Gothic"/>
            </a:endParaRPr>
          </a:p>
        </p:txBody>
      </p:sp>
      <p:sp>
        <p:nvSpPr>
          <p:cNvPr id="336" name="Google Shape;336;p29"/>
          <p:cNvSpPr txBox="1">
            <a:spLocks noGrp="1"/>
          </p:cNvSpPr>
          <p:nvPr>
            <p:ph type="title"/>
          </p:nvPr>
        </p:nvSpPr>
        <p:spPr>
          <a:xfrm>
            <a:off x="218440" y="338014"/>
            <a:ext cx="11755119" cy="534035"/>
          </a:xfrm>
          <a:prstGeom prst="rect">
            <a:avLst/>
          </a:prstGeom>
          <a:noFill/>
          <a:ln>
            <a:noFill/>
          </a:ln>
        </p:spPr>
        <p:txBody>
          <a:bodyPr spcFirstLastPara="1" wrap="square" lIns="0" tIns="106625" rIns="0" bIns="0" anchor="t" anchorCtr="0">
            <a:spAutoFit/>
          </a:bodyPr>
          <a:lstStyle/>
          <a:p>
            <a:pPr marL="12700" lvl="0" indent="0" algn="l" rtl="0">
              <a:lnSpc>
                <a:spcPct val="100000"/>
              </a:lnSpc>
              <a:spcBef>
                <a:spcPts val="0"/>
              </a:spcBef>
              <a:spcAft>
                <a:spcPts val="0"/>
              </a:spcAft>
              <a:buNone/>
            </a:pPr>
            <a:r>
              <a:rPr lang="en-US"/>
              <a:t>Summary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59"/>
        <p:cNvGrpSpPr/>
        <p:nvPr/>
      </p:nvGrpSpPr>
      <p:grpSpPr>
        <a:xfrm>
          <a:off x="0" y="0"/>
          <a:ext cx="0" cy="0"/>
          <a:chOff x="0" y="0"/>
          <a:chExt cx="0" cy="0"/>
        </a:xfrm>
      </p:grpSpPr>
      <p:sp>
        <p:nvSpPr>
          <p:cNvPr id="60" name="Google Shape;60;p3"/>
          <p:cNvSpPr/>
          <p:nvPr/>
        </p:nvSpPr>
        <p:spPr>
          <a:xfrm>
            <a:off x="7431785" y="1339596"/>
            <a:ext cx="3833621" cy="4833365"/>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 name="Google Shape;61;p3"/>
          <p:cNvSpPr/>
          <p:nvPr/>
        </p:nvSpPr>
        <p:spPr>
          <a:xfrm>
            <a:off x="0" y="272034"/>
            <a:ext cx="12192000" cy="635000"/>
          </a:xfrm>
          <a:custGeom>
            <a:avLst/>
            <a:gdLst/>
            <a:ahLst/>
            <a:cxnLst/>
            <a:rect l="l" t="t" r="r" b="b"/>
            <a:pathLst>
              <a:path w="12192000" h="635000" extrusionOk="0">
                <a:moveTo>
                  <a:pt x="0" y="634746"/>
                </a:moveTo>
                <a:lnTo>
                  <a:pt x="12192000" y="634746"/>
                </a:lnTo>
                <a:lnTo>
                  <a:pt x="12192000" y="0"/>
                </a:lnTo>
                <a:lnTo>
                  <a:pt x="0" y="0"/>
                </a:lnTo>
                <a:lnTo>
                  <a:pt x="0" y="634746"/>
                </a:lnTo>
                <a:close/>
              </a:path>
            </a:pathLst>
          </a:custGeom>
          <a:solidFill>
            <a:srgbClr val="BC2F2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62;p3"/>
          <p:cNvSpPr/>
          <p:nvPr/>
        </p:nvSpPr>
        <p:spPr>
          <a:xfrm>
            <a:off x="10829544" y="35814"/>
            <a:ext cx="1175752" cy="117576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 name="Google Shape;63;p3"/>
          <p:cNvSpPr/>
          <p:nvPr/>
        </p:nvSpPr>
        <p:spPr>
          <a:xfrm>
            <a:off x="0" y="6629400"/>
            <a:ext cx="12191999" cy="228599"/>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 name="Google Shape;64;p3"/>
          <p:cNvSpPr txBox="1">
            <a:spLocks noGrp="1"/>
          </p:cNvSpPr>
          <p:nvPr>
            <p:ph type="title"/>
          </p:nvPr>
        </p:nvSpPr>
        <p:spPr>
          <a:xfrm>
            <a:off x="218440" y="338014"/>
            <a:ext cx="11755119" cy="534035"/>
          </a:xfrm>
          <a:prstGeom prst="rect">
            <a:avLst/>
          </a:prstGeom>
          <a:noFill/>
          <a:ln>
            <a:noFill/>
          </a:ln>
        </p:spPr>
        <p:txBody>
          <a:bodyPr spcFirstLastPara="1" wrap="square" lIns="0" tIns="0" rIns="0" bIns="0" anchor="t" anchorCtr="0">
            <a:spAutoFit/>
          </a:bodyPr>
          <a:lstStyle/>
          <a:p>
            <a:pPr marL="183515" lvl="0" indent="0" algn="l" rtl="0">
              <a:lnSpc>
                <a:spcPct val="100000"/>
              </a:lnSpc>
              <a:spcBef>
                <a:spcPts val="0"/>
              </a:spcBef>
              <a:spcAft>
                <a:spcPts val="0"/>
              </a:spcAft>
              <a:buNone/>
            </a:pPr>
            <a:r>
              <a:rPr lang="en-US" sz="4000"/>
              <a:t>Objective</a:t>
            </a:r>
            <a:endParaRPr sz="4000"/>
          </a:p>
        </p:txBody>
      </p:sp>
      <p:sp>
        <p:nvSpPr>
          <p:cNvPr id="65" name="Google Shape;65;p3"/>
          <p:cNvSpPr txBox="1"/>
          <p:nvPr/>
        </p:nvSpPr>
        <p:spPr>
          <a:xfrm>
            <a:off x="389573" y="1452691"/>
            <a:ext cx="6392100" cy="3866700"/>
          </a:xfrm>
          <a:prstGeom prst="rect">
            <a:avLst/>
          </a:prstGeom>
          <a:noFill/>
          <a:ln>
            <a:noFill/>
          </a:ln>
        </p:spPr>
        <p:txBody>
          <a:bodyPr spcFirstLastPara="1" wrap="square" lIns="0" tIns="0" rIns="0" bIns="0" anchor="t" anchorCtr="0">
            <a:spAutoFit/>
          </a:bodyPr>
          <a:lstStyle/>
          <a:p>
            <a:pPr marL="12700" marR="13970" lvl="0" indent="0" algn="l" rtl="0">
              <a:lnSpc>
                <a:spcPct val="100000"/>
              </a:lnSpc>
              <a:spcBef>
                <a:spcPts val="0"/>
              </a:spcBef>
              <a:spcAft>
                <a:spcPts val="0"/>
              </a:spcAft>
              <a:buNone/>
            </a:pPr>
            <a:r>
              <a:rPr lang="en-US" sz="2500" dirty="0">
                <a:solidFill>
                  <a:schemeClr val="dk1"/>
                </a:solidFill>
                <a:latin typeface="Century Gothic"/>
                <a:ea typeface="Century Gothic"/>
                <a:cs typeface="Century Gothic"/>
                <a:sym typeface="Century Gothic"/>
              </a:rPr>
              <a:t>This presentation outlines specific cultural competency strategies that can be used in delivering culturally competent services to diverse populations.</a:t>
            </a:r>
            <a:endParaRPr sz="1100" dirty="0"/>
          </a:p>
          <a:p>
            <a:pPr marL="0" marR="0" lvl="0" indent="0" algn="l" rtl="0">
              <a:lnSpc>
                <a:spcPct val="100000"/>
              </a:lnSpc>
              <a:spcBef>
                <a:spcPts val="24"/>
              </a:spcBef>
              <a:spcAft>
                <a:spcPts val="0"/>
              </a:spcAft>
              <a:buNone/>
            </a:pPr>
            <a:endParaRPr sz="2600" dirty="0">
              <a:solidFill>
                <a:schemeClr val="dk1"/>
              </a:solidFill>
              <a:latin typeface="Times New Roman"/>
              <a:ea typeface="Times New Roman"/>
              <a:cs typeface="Times New Roman"/>
              <a:sym typeface="Times New Roman"/>
            </a:endParaRPr>
          </a:p>
          <a:p>
            <a:pPr marL="12700" marR="5080" lvl="0" indent="0" algn="l" rtl="0">
              <a:lnSpc>
                <a:spcPct val="100000"/>
              </a:lnSpc>
              <a:spcBef>
                <a:spcPts val="0"/>
              </a:spcBef>
              <a:spcAft>
                <a:spcPts val="0"/>
              </a:spcAft>
              <a:buNone/>
            </a:pPr>
            <a:r>
              <a:rPr lang="en-US" sz="2500" dirty="0">
                <a:solidFill>
                  <a:schemeClr val="dk1"/>
                </a:solidFill>
                <a:latin typeface="Century Gothic"/>
                <a:ea typeface="Century Gothic"/>
                <a:cs typeface="Century Gothic"/>
                <a:sym typeface="Century Gothic"/>
              </a:rPr>
              <a:t>We will highlight the importance of developing culturally appropriate behaviors that consider the knowledge, attitudes, and beliefs of HPSJ/MVHP members, staff, and providers.</a:t>
            </a:r>
            <a:endParaRPr sz="2500" dirty="0">
              <a:solidFill>
                <a:schemeClr val="dk1"/>
              </a:solidFill>
              <a:latin typeface="Century Gothic"/>
              <a:ea typeface="Century Gothic"/>
              <a:cs typeface="Century Gothic"/>
              <a:sym typeface="Century Gothic"/>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340"/>
        <p:cNvGrpSpPr/>
        <p:nvPr/>
      </p:nvGrpSpPr>
      <p:grpSpPr>
        <a:xfrm>
          <a:off x="0" y="0"/>
          <a:ext cx="0" cy="0"/>
          <a:chOff x="0" y="0"/>
          <a:chExt cx="0" cy="0"/>
        </a:xfrm>
      </p:grpSpPr>
      <p:sp>
        <p:nvSpPr>
          <p:cNvPr id="341" name="Google Shape;341;p30"/>
          <p:cNvSpPr/>
          <p:nvPr/>
        </p:nvSpPr>
        <p:spPr>
          <a:xfrm>
            <a:off x="0" y="0"/>
            <a:ext cx="12192000" cy="6858000"/>
          </a:xfrm>
          <a:custGeom>
            <a:avLst/>
            <a:gdLst/>
            <a:ahLst/>
            <a:cxnLst/>
            <a:rect l="l" t="t" r="r" b="b"/>
            <a:pathLst>
              <a:path w="12192000" h="6858000" extrusionOk="0">
                <a:moveTo>
                  <a:pt x="0" y="6858000"/>
                </a:moveTo>
                <a:lnTo>
                  <a:pt x="12192000" y="6858000"/>
                </a:lnTo>
                <a:lnTo>
                  <a:pt x="12192000" y="0"/>
                </a:lnTo>
                <a:lnTo>
                  <a:pt x="0" y="0"/>
                </a:lnTo>
                <a:lnTo>
                  <a:pt x="0" y="6858000"/>
                </a:lnTo>
                <a:close/>
              </a:path>
            </a:pathLst>
          </a:custGeom>
          <a:solidFill>
            <a:srgbClr val="92D0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2" name="Google Shape;342;p30"/>
          <p:cNvSpPr txBox="1"/>
          <p:nvPr/>
        </p:nvSpPr>
        <p:spPr>
          <a:xfrm>
            <a:off x="2310578" y="2182425"/>
            <a:ext cx="6077585" cy="1219200"/>
          </a:xfrm>
          <a:prstGeom prst="rect">
            <a:avLst/>
          </a:prstGeom>
          <a:noFill/>
          <a:ln>
            <a:noFill/>
          </a:ln>
        </p:spPr>
        <p:txBody>
          <a:bodyPr spcFirstLastPara="1" wrap="square" lIns="0" tIns="0" rIns="0" bIns="0" anchor="t" anchorCtr="0">
            <a:spAutoFit/>
          </a:bodyPr>
          <a:lstStyle/>
          <a:p>
            <a:pPr marL="12700" marR="0" lvl="0" indent="0" algn="l" rtl="0">
              <a:lnSpc>
                <a:spcPct val="117968"/>
              </a:lnSpc>
              <a:spcBef>
                <a:spcPts val="0"/>
              </a:spcBef>
              <a:spcAft>
                <a:spcPts val="0"/>
              </a:spcAft>
              <a:buNone/>
            </a:pPr>
            <a:r>
              <a:rPr lang="en-US" sz="9600">
                <a:solidFill>
                  <a:srgbClr val="FFFFFF"/>
                </a:solidFill>
                <a:latin typeface="Century Gothic"/>
                <a:ea typeface="Century Gothic"/>
                <a:cs typeface="Century Gothic"/>
                <a:sym typeface="Century Gothic"/>
              </a:rPr>
              <a:t>Thank You</a:t>
            </a:r>
            <a:endParaRPr sz="9600">
              <a:solidFill>
                <a:schemeClr val="dk1"/>
              </a:solidFill>
              <a:latin typeface="Century Gothic"/>
              <a:ea typeface="Century Gothic"/>
              <a:cs typeface="Century Gothic"/>
              <a:sym typeface="Century Gothic"/>
            </a:endParaRPr>
          </a:p>
        </p:txBody>
      </p:sp>
      <p:sp>
        <p:nvSpPr>
          <p:cNvPr id="343" name="Google Shape;343;p30"/>
          <p:cNvSpPr/>
          <p:nvPr/>
        </p:nvSpPr>
        <p:spPr>
          <a:xfrm>
            <a:off x="8682990" y="1923288"/>
            <a:ext cx="1162811" cy="108737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5" name="Google Shape;345;p30"/>
          <p:cNvSpPr txBox="1"/>
          <p:nvPr/>
        </p:nvSpPr>
        <p:spPr>
          <a:xfrm>
            <a:off x="86289" y="6654923"/>
            <a:ext cx="1538230" cy="123111"/>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US" sz="800" dirty="0">
                <a:solidFill>
                  <a:schemeClr val="dk1"/>
                </a:solidFill>
                <a:latin typeface="Calibri"/>
                <a:ea typeface="Calibri"/>
                <a:cs typeface="Calibri"/>
                <a:sym typeface="Calibri"/>
              </a:rPr>
              <a:t>DUALCULTCOMPTRNG07232024E</a:t>
            </a:r>
            <a:endParaRPr sz="800"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69"/>
        <p:cNvGrpSpPr/>
        <p:nvPr/>
      </p:nvGrpSpPr>
      <p:grpSpPr>
        <a:xfrm>
          <a:off x="0" y="0"/>
          <a:ext cx="0" cy="0"/>
          <a:chOff x="0" y="0"/>
          <a:chExt cx="0" cy="0"/>
        </a:xfrm>
      </p:grpSpPr>
      <p:sp>
        <p:nvSpPr>
          <p:cNvPr id="70" name="Google Shape;70;p4"/>
          <p:cNvSpPr/>
          <p:nvPr/>
        </p:nvSpPr>
        <p:spPr>
          <a:xfrm>
            <a:off x="5238750" y="906017"/>
            <a:ext cx="6953249" cy="588644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 name="Google Shape;71;p4"/>
          <p:cNvSpPr/>
          <p:nvPr/>
        </p:nvSpPr>
        <p:spPr>
          <a:xfrm>
            <a:off x="0" y="272034"/>
            <a:ext cx="12192000" cy="635000"/>
          </a:xfrm>
          <a:custGeom>
            <a:avLst/>
            <a:gdLst/>
            <a:ahLst/>
            <a:cxnLst/>
            <a:rect l="l" t="t" r="r" b="b"/>
            <a:pathLst>
              <a:path w="12192000" h="635000" extrusionOk="0">
                <a:moveTo>
                  <a:pt x="0" y="634746"/>
                </a:moveTo>
                <a:lnTo>
                  <a:pt x="12192000" y="634746"/>
                </a:lnTo>
                <a:lnTo>
                  <a:pt x="12192000" y="0"/>
                </a:lnTo>
                <a:lnTo>
                  <a:pt x="0" y="0"/>
                </a:lnTo>
                <a:lnTo>
                  <a:pt x="0" y="634746"/>
                </a:lnTo>
                <a:close/>
              </a:path>
            </a:pathLst>
          </a:custGeom>
          <a:solidFill>
            <a:srgbClr val="BC2F2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 name="Google Shape;72;p4"/>
          <p:cNvSpPr/>
          <p:nvPr/>
        </p:nvSpPr>
        <p:spPr>
          <a:xfrm>
            <a:off x="10829544" y="35814"/>
            <a:ext cx="1175752" cy="117576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 name="Google Shape;73;p4"/>
          <p:cNvSpPr txBox="1">
            <a:spLocks noGrp="1"/>
          </p:cNvSpPr>
          <p:nvPr>
            <p:ph type="title"/>
          </p:nvPr>
        </p:nvSpPr>
        <p:spPr>
          <a:xfrm>
            <a:off x="218440" y="338014"/>
            <a:ext cx="11755119" cy="534035"/>
          </a:xfrm>
          <a:prstGeom prst="rect">
            <a:avLst/>
          </a:prstGeom>
          <a:noFill/>
          <a:ln>
            <a:noFill/>
          </a:ln>
        </p:spPr>
        <p:txBody>
          <a:bodyPr spcFirstLastPara="1" wrap="square" lIns="0" tIns="0" rIns="0" bIns="0" anchor="t" anchorCtr="0">
            <a:spAutoFit/>
          </a:bodyPr>
          <a:lstStyle/>
          <a:p>
            <a:pPr marL="12700" lvl="0" indent="0" algn="l" rtl="0">
              <a:lnSpc>
                <a:spcPct val="100000"/>
              </a:lnSpc>
              <a:spcBef>
                <a:spcPts val="0"/>
              </a:spcBef>
              <a:spcAft>
                <a:spcPts val="0"/>
              </a:spcAft>
              <a:buNone/>
            </a:pPr>
            <a:r>
              <a:rPr lang="en-US" sz="4000"/>
              <a:t>What is Diversity?</a:t>
            </a:r>
            <a:endParaRPr sz="4000"/>
          </a:p>
        </p:txBody>
      </p:sp>
      <p:sp>
        <p:nvSpPr>
          <p:cNvPr id="74" name="Google Shape;74;p4"/>
          <p:cNvSpPr/>
          <p:nvPr/>
        </p:nvSpPr>
        <p:spPr>
          <a:xfrm>
            <a:off x="0" y="6629400"/>
            <a:ext cx="12191999" cy="228599"/>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75;p4"/>
          <p:cNvSpPr txBox="1"/>
          <p:nvPr/>
        </p:nvSpPr>
        <p:spPr>
          <a:xfrm>
            <a:off x="218440" y="1601743"/>
            <a:ext cx="7361700" cy="4070100"/>
          </a:xfrm>
          <a:prstGeom prst="rect">
            <a:avLst/>
          </a:prstGeom>
          <a:noFill/>
          <a:ln>
            <a:noFill/>
          </a:ln>
        </p:spPr>
        <p:txBody>
          <a:bodyPr spcFirstLastPara="1" wrap="square" lIns="0" tIns="0" rIns="0" bIns="0" anchor="t" anchorCtr="0">
            <a:spAutoFit/>
          </a:bodyPr>
          <a:lstStyle/>
          <a:p>
            <a:pPr marL="12700" marR="5080" lvl="0" indent="0" algn="l" rtl="0">
              <a:lnSpc>
                <a:spcPct val="100000"/>
              </a:lnSpc>
              <a:spcBef>
                <a:spcPts val="0"/>
              </a:spcBef>
              <a:spcAft>
                <a:spcPts val="0"/>
              </a:spcAft>
              <a:buNone/>
            </a:pPr>
            <a:r>
              <a:rPr lang="en-US" sz="2200">
                <a:solidFill>
                  <a:schemeClr val="dk1"/>
                </a:solidFill>
                <a:latin typeface="Century Gothic"/>
                <a:ea typeface="Century Gothic"/>
                <a:cs typeface="Century Gothic"/>
                <a:sym typeface="Century Gothic"/>
              </a:rPr>
              <a:t>Diversity is about the differences between people within a company, teams and ecosystem.</a:t>
            </a:r>
            <a:endParaRPr sz="2200">
              <a:solidFill>
                <a:schemeClr val="dk1"/>
              </a:solidFill>
              <a:latin typeface="Century Gothic"/>
              <a:ea typeface="Century Gothic"/>
              <a:cs typeface="Century Gothic"/>
              <a:sym typeface="Century Gothic"/>
            </a:endParaRPr>
          </a:p>
          <a:p>
            <a:pPr marL="12700" marR="186690" lvl="0" indent="0" algn="l" rtl="0">
              <a:lnSpc>
                <a:spcPct val="100000"/>
              </a:lnSpc>
              <a:spcBef>
                <a:spcPts val="0"/>
              </a:spcBef>
              <a:spcAft>
                <a:spcPts val="0"/>
              </a:spcAft>
              <a:buNone/>
            </a:pPr>
            <a:r>
              <a:rPr lang="en-US" sz="2200">
                <a:solidFill>
                  <a:schemeClr val="dk1"/>
                </a:solidFill>
                <a:latin typeface="Century Gothic"/>
                <a:ea typeface="Century Gothic"/>
                <a:cs typeface="Century Gothic"/>
                <a:sym typeface="Century Gothic"/>
              </a:rPr>
              <a:t>Diversity includes characteristics such as gender, religion, nationality, race, sexual orientation, physical abilities, ethnicity and political views.</a:t>
            </a:r>
            <a:endParaRPr sz="2200">
              <a:solidFill>
                <a:schemeClr val="dk1"/>
              </a:solidFill>
              <a:latin typeface="Century Gothic"/>
              <a:ea typeface="Century Gothic"/>
              <a:cs typeface="Century Gothic"/>
              <a:sym typeface="Century Gothic"/>
            </a:endParaRPr>
          </a:p>
          <a:p>
            <a:pPr marL="0" marR="0" lvl="0" indent="0" algn="l" rtl="0">
              <a:lnSpc>
                <a:spcPct val="100000"/>
              </a:lnSpc>
              <a:spcBef>
                <a:spcPts val="50"/>
              </a:spcBef>
              <a:spcAft>
                <a:spcPts val="0"/>
              </a:spcAft>
              <a:buNone/>
            </a:pPr>
            <a:endParaRPr sz="2200">
              <a:solidFill>
                <a:schemeClr val="dk1"/>
              </a:solidFill>
              <a:latin typeface="Times New Roman"/>
              <a:ea typeface="Times New Roman"/>
              <a:cs typeface="Times New Roman"/>
              <a:sym typeface="Times New Roman"/>
            </a:endParaRPr>
          </a:p>
          <a:p>
            <a:pPr marL="12700" marR="1534160" lvl="0" indent="0" algn="l" rtl="0">
              <a:lnSpc>
                <a:spcPct val="100000"/>
              </a:lnSpc>
              <a:spcBef>
                <a:spcPts val="0"/>
              </a:spcBef>
              <a:spcAft>
                <a:spcPts val="0"/>
              </a:spcAft>
              <a:buNone/>
            </a:pPr>
            <a:r>
              <a:rPr lang="en-US" sz="2200">
                <a:solidFill>
                  <a:schemeClr val="dk1"/>
                </a:solidFill>
                <a:latin typeface="Century Gothic"/>
                <a:ea typeface="Century Gothic"/>
                <a:cs typeface="Century Gothic"/>
                <a:sym typeface="Century Gothic"/>
              </a:rPr>
              <a:t>A person is not diverse, but they can bring a diverse range of experiences, e.g., appearance, likes or dislikes and identity. Seek out, embrace and value differences and similarities among staff, patients and health care providers.</a:t>
            </a:r>
            <a:endParaRPr sz="2200">
              <a:solidFill>
                <a:schemeClr val="dk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79"/>
        <p:cNvGrpSpPr/>
        <p:nvPr/>
      </p:nvGrpSpPr>
      <p:grpSpPr>
        <a:xfrm>
          <a:off x="0" y="0"/>
          <a:ext cx="0" cy="0"/>
          <a:chOff x="0" y="0"/>
          <a:chExt cx="0" cy="0"/>
        </a:xfrm>
      </p:grpSpPr>
      <p:sp>
        <p:nvSpPr>
          <p:cNvPr id="80" name="Google Shape;80;p5"/>
          <p:cNvSpPr/>
          <p:nvPr/>
        </p:nvSpPr>
        <p:spPr>
          <a:xfrm>
            <a:off x="0" y="272034"/>
            <a:ext cx="12192000" cy="635000"/>
          </a:xfrm>
          <a:custGeom>
            <a:avLst/>
            <a:gdLst/>
            <a:ahLst/>
            <a:cxnLst/>
            <a:rect l="l" t="t" r="r" b="b"/>
            <a:pathLst>
              <a:path w="12192000" h="635000" extrusionOk="0">
                <a:moveTo>
                  <a:pt x="0" y="634746"/>
                </a:moveTo>
                <a:lnTo>
                  <a:pt x="12192000" y="634746"/>
                </a:lnTo>
                <a:lnTo>
                  <a:pt x="12192000" y="0"/>
                </a:lnTo>
                <a:lnTo>
                  <a:pt x="0" y="0"/>
                </a:lnTo>
                <a:lnTo>
                  <a:pt x="0" y="634746"/>
                </a:lnTo>
                <a:close/>
              </a:path>
            </a:pathLst>
          </a:custGeom>
          <a:solidFill>
            <a:srgbClr val="BC2F2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 name="Google Shape;81;p5"/>
          <p:cNvSpPr/>
          <p:nvPr/>
        </p:nvSpPr>
        <p:spPr>
          <a:xfrm>
            <a:off x="10829544" y="35814"/>
            <a:ext cx="1175752" cy="1175765"/>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 name="Google Shape;82;p5"/>
          <p:cNvSpPr txBox="1"/>
          <p:nvPr/>
        </p:nvSpPr>
        <p:spPr>
          <a:xfrm>
            <a:off x="601475" y="1283700"/>
            <a:ext cx="8756400" cy="4944600"/>
          </a:xfrm>
          <a:prstGeom prst="rect">
            <a:avLst/>
          </a:prstGeom>
          <a:noFill/>
          <a:ln>
            <a:noFill/>
          </a:ln>
        </p:spPr>
        <p:txBody>
          <a:bodyPr spcFirstLastPara="1" wrap="square" lIns="0" tIns="0" rIns="0" bIns="0" anchor="t" anchorCtr="0">
            <a:spAutoFit/>
          </a:bodyPr>
          <a:lstStyle/>
          <a:p>
            <a:pPr marL="12700" marR="405765" lvl="0" indent="0" algn="l" rtl="0">
              <a:lnSpc>
                <a:spcPct val="100000"/>
              </a:lnSpc>
              <a:spcBef>
                <a:spcPts val="0"/>
              </a:spcBef>
              <a:spcAft>
                <a:spcPts val="0"/>
              </a:spcAft>
              <a:buNone/>
            </a:pPr>
            <a:r>
              <a:rPr lang="en-US" sz="2000">
                <a:solidFill>
                  <a:schemeClr val="dk1"/>
                </a:solidFill>
                <a:latin typeface="Century Gothic"/>
                <a:ea typeface="Century Gothic"/>
                <a:cs typeface="Century Gothic"/>
                <a:sym typeface="Century Gothic"/>
              </a:rPr>
              <a:t>Diversity in the workplace carries a host of benefits for healthcare providers, their staff and patients. These benefits include:</a:t>
            </a:r>
            <a:endParaRPr sz="2000">
              <a:solidFill>
                <a:schemeClr val="dk1"/>
              </a:solidFill>
              <a:latin typeface="Century Gothic"/>
              <a:ea typeface="Century Gothic"/>
              <a:cs typeface="Century Gothic"/>
              <a:sym typeface="Century Gothic"/>
            </a:endParaRPr>
          </a:p>
          <a:p>
            <a:pPr marL="0" marR="0" lvl="0" indent="0" algn="l" rtl="0">
              <a:lnSpc>
                <a:spcPct val="100000"/>
              </a:lnSpc>
              <a:spcBef>
                <a:spcPts val="49"/>
              </a:spcBef>
              <a:spcAft>
                <a:spcPts val="0"/>
              </a:spcAft>
              <a:buNone/>
            </a:pPr>
            <a:endParaRPr sz="2050">
              <a:solidFill>
                <a:schemeClr val="dk1"/>
              </a:solidFill>
              <a:latin typeface="Times New Roman"/>
              <a:ea typeface="Times New Roman"/>
              <a:cs typeface="Times New Roman"/>
              <a:sym typeface="Times New Roman"/>
            </a:endParaRPr>
          </a:p>
          <a:p>
            <a:pPr marL="298450" marR="0" lvl="0" indent="-285750" algn="l" rtl="0">
              <a:lnSpc>
                <a:spcPct val="119750"/>
              </a:lnSpc>
              <a:spcBef>
                <a:spcPts val="0"/>
              </a:spcBef>
              <a:spcAft>
                <a:spcPts val="0"/>
              </a:spcAft>
              <a:buClr>
                <a:srgbClr val="005DB8"/>
              </a:buClr>
              <a:buSzPts val="2000"/>
              <a:buFont typeface="Arial"/>
              <a:buChar char="•"/>
            </a:pPr>
            <a:r>
              <a:rPr lang="en-US" sz="2000" b="1">
                <a:solidFill>
                  <a:srgbClr val="005DB8"/>
                </a:solidFill>
                <a:latin typeface="Century Gothic"/>
                <a:ea typeface="Century Gothic"/>
                <a:cs typeface="Century Gothic"/>
                <a:sym typeface="Century Gothic"/>
              </a:rPr>
              <a:t>Better care for diverse population</a:t>
            </a:r>
            <a:endParaRPr sz="2000">
              <a:solidFill>
                <a:srgbClr val="005DB8"/>
              </a:solidFill>
              <a:latin typeface="Century Gothic"/>
              <a:ea typeface="Century Gothic"/>
              <a:cs typeface="Century Gothic"/>
              <a:sym typeface="Century Gothic"/>
            </a:endParaRPr>
          </a:p>
          <a:p>
            <a:pPr marL="812800" marR="5080" lvl="1" indent="-342900" algn="l" rtl="0">
              <a:lnSpc>
                <a:spcPct val="120000"/>
              </a:lnSpc>
              <a:spcBef>
                <a:spcPts val="75"/>
              </a:spcBef>
              <a:spcAft>
                <a:spcPts val="0"/>
              </a:spcAft>
              <a:buClr>
                <a:schemeClr val="dk1"/>
              </a:buClr>
              <a:buSzPts val="2000"/>
              <a:buFont typeface="Courier New"/>
              <a:buChar char="o"/>
            </a:pPr>
            <a:r>
              <a:rPr lang="en-US" sz="2000" b="0" i="0" u="none" strike="noStrike" cap="none">
                <a:solidFill>
                  <a:schemeClr val="dk1"/>
                </a:solidFill>
                <a:latin typeface="Century Gothic"/>
                <a:ea typeface="Century Gothic"/>
                <a:cs typeface="Century Gothic"/>
                <a:sym typeface="Century Gothic"/>
              </a:rPr>
              <a:t>With a more diverse staffing model, patients can identify with them, communicate with them and their needs would be served more effectively.</a:t>
            </a:r>
            <a:endParaRPr sz="2000" b="0" i="0" u="none" strike="noStrike" cap="none">
              <a:solidFill>
                <a:schemeClr val="dk1"/>
              </a:solidFill>
              <a:latin typeface="Century Gothic"/>
              <a:ea typeface="Century Gothic"/>
              <a:cs typeface="Century Gothic"/>
              <a:sym typeface="Century Gothic"/>
            </a:endParaRPr>
          </a:p>
          <a:p>
            <a:pPr marL="298450" marR="0" lvl="0" indent="-285750" algn="l" rtl="0">
              <a:lnSpc>
                <a:spcPct val="116250"/>
              </a:lnSpc>
              <a:spcBef>
                <a:spcPts val="0"/>
              </a:spcBef>
              <a:spcAft>
                <a:spcPts val="0"/>
              </a:spcAft>
              <a:buClr>
                <a:srgbClr val="005DB8"/>
              </a:buClr>
              <a:buSzPts val="2000"/>
              <a:buFont typeface="Arial"/>
              <a:buChar char="•"/>
            </a:pPr>
            <a:r>
              <a:rPr lang="en-US" sz="2000" b="1">
                <a:solidFill>
                  <a:srgbClr val="005DB8"/>
                </a:solidFill>
                <a:latin typeface="Century Gothic"/>
                <a:ea typeface="Century Gothic"/>
                <a:cs typeface="Century Gothic"/>
                <a:sym typeface="Century Gothic"/>
              </a:rPr>
              <a:t>Higher employee morale</a:t>
            </a:r>
            <a:endParaRPr sz="2000">
              <a:solidFill>
                <a:srgbClr val="005DB8"/>
              </a:solidFill>
              <a:latin typeface="Century Gothic"/>
              <a:ea typeface="Century Gothic"/>
              <a:cs typeface="Century Gothic"/>
              <a:sym typeface="Century Gothic"/>
            </a:endParaRPr>
          </a:p>
          <a:p>
            <a:pPr marL="812800" marR="494030" lvl="1" indent="-342900" algn="l" rtl="0">
              <a:lnSpc>
                <a:spcPct val="120000"/>
              </a:lnSpc>
              <a:spcBef>
                <a:spcPts val="75"/>
              </a:spcBef>
              <a:spcAft>
                <a:spcPts val="0"/>
              </a:spcAft>
              <a:buClr>
                <a:schemeClr val="dk1"/>
              </a:buClr>
              <a:buSzPts val="2000"/>
              <a:buFont typeface="Courier New"/>
              <a:buChar char="o"/>
            </a:pPr>
            <a:r>
              <a:rPr lang="en-US" sz="2000" b="0" i="0" u="none" strike="noStrike" cap="none">
                <a:solidFill>
                  <a:schemeClr val="dk1"/>
                </a:solidFill>
                <a:latin typeface="Century Gothic"/>
                <a:ea typeface="Century Gothic"/>
                <a:cs typeface="Century Gothic"/>
                <a:sym typeface="Century Gothic"/>
              </a:rPr>
              <a:t>Diversity creates a stronger feeling of inclusion as a community for healthcare workers, which makes the workplace feel safer and more enjoyable.</a:t>
            </a:r>
            <a:endParaRPr sz="2000" b="0" i="0" u="none" strike="noStrike" cap="none">
              <a:solidFill>
                <a:schemeClr val="dk1"/>
              </a:solidFill>
              <a:latin typeface="Century Gothic"/>
              <a:ea typeface="Century Gothic"/>
              <a:cs typeface="Century Gothic"/>
              <a:sym typeface="Century Gothic"/>
            </a:endParaRPr>
          </a:p>
          <a:p>
            <a:pPr marL="298450" marR="0" lvl="0" indent="-285750" algn="l" rtl="0">
              <a:lnSpc>
                <a:spcPct val="116250"/>
              </a:lnSpc>
              <a:spcBef>
                <a:spcPts val="0"/>
              </a:spcBef>
              <a:spcAft>
                <a:spcPts val="0"/>
              </a:spcAft>
              <a:buClr>
                <a:srgbClr val="005DB8"/>
              </a:buClr>
              <a:buSzPts val="2000"/>
              <a:buFont typeface="Arial"/>
              <a:buChar char="•"/>
            </a:pPr>
            <a:r>
              <a:rPr lang="en-US" sz="2000" b="1">
                <a:solidFill>
                  <a:srgbClr val="005DB8"/>
                </a:solidFill>
                <a:latin typeface="Century Gothic"/>
                <a:ea typeface="Century Gothic"/>
                <a:cs typeface="Century Gothic"/>
                <a:sym typeface="Century Gothic"/>
              </a:rPr>
              <a:t>Better patient experience and outcomes</a:t>
            </a:r>
            <a:endParaRPr sz="2000">
              <a:solidFill>
                <a:srgbClr val="005DB8"/>
              </a:solidFill>
              <a:latin typeface="Century Gothic"/>
              <a:ea typeface="Century Gothic"/>
              <a:cs typeface="Century Gothic"/>
              <a:sym typeface="Century Gothic"/>
            </a:endParaRPr>
          </a:p>
          <a:p>
            <a:pPr marL="812800" marR="689610" lvl="1" indent="-342900" algn="l" rtl="0">
              <a:lnSpc>
                <a:spcPct val="120000"/>
              </a:lnSpc>
              <a:spcBef>
                <a:spcPts val="75"/>
              </a:spcBef>
              <a:spcAft>
                <a:spcPts val="0"/>
              </a:spcAft>
              <a:buClr>
                <a:schemeClr val="dk1"/>
              </a:buClr>
              <a:buSzPts val="2000"/>
              <a:buFont typeface="Courier New"/>
              <a:buChar char="o"/>
            </a:pPr>
            <a:r>
              <a:rPr lang="en-US" sz="2000" b="0" i="0" u="none" strike="noStrike" cap="none">
                <a:solidFill>
                  <a:schemeClr val="dk1"/>
                </a:solidFill>
                <a:latin typeface="Century Gothic"/>
                <a:ea typeface="Century Gothic"/>
                <a:cs typeface="Century Gothic"/>
                <a:sym typeface="Century Gothic"/>
              </a:rPr>
              <a:t>Patients benefit from a team that understands and relates to them. Diverse team gets better results.</a:t>
            </a:r>
            <a:endParaRPr sz="2000" b="0" i="0" u="none" strike="noStrike" cap="none">
              <a:solidFill>
                <a:schemeClr val="dk1"/>
              </a:solidFill>
              <a:latin typeface="Century Gothic"/>
              <a:ea typeface="Century Gothic"/>
              <a:cs typeface="Century Gothic"/>
              <a:sym typeface="Century Gothic"/>
            </a:endParaRPr>
          </a:p>
        </p:txBody>
      </p:sp>
      <p:sp>
        <p:nvSpPr>
          <p:cNvPr id="83" name="Google Shape;83;p5"/>
          <p:cNvSpPr/>
          <p:nvPr/>
        </p:nvSpPr>
        <p:spPr>
          <a:xfrm>
            <a:off x="0" y="6629400"/>
            <a:ext cx="12191999" cy="22859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 name="Google Shape;84;p5"/>
          <p:cNvSpPr txBox="1">
            <a:spLocks noGrp="1"/>
          </p:cNvSpPr>
          <p:nvPr>
            <p:ph type="title"/>
          </p:nvPr>
        </p:nvSpPr>
        <p:spPr>
          <a:xfrm>
            <a:off x="218440" y="261814"/>
            <a:ext cx="11755200" cy="600300"/>
          </a:xfrm>
          <a:prstGeom prst="rect">
            <a:avLst/>
          </a:prstGeom>
          <a:noFill/>
          <a:ln>
            <a:noFill/>
          </a:ln>
        </p:spPr>
        <p:txBody>
          <a:bodyPr spcFirstLastPara="1" wrap="square" lIns="0" tIns="106625" rIns="0" bIns="0" anchor="t" anchorCtr="0">
            <a:spAutoFit/>
          </a:bodyPr>
          <a:lstStyle/>
          <a:p>
            <a:pPr marL="12700" lvl="0" indent="0" algn="l" rtl="0">
              <a:lnSpc>
                <a:spcPct val="100000"/>
              </a:lnSpc>
              <a:spcBef>
                <a:spcPts val="0"/>
              </a:spcBef>
              <a:spcAft>
                <a:spcPts val="0"/>
              </a:spcAft>
              <a:buNone/>
            </a:pPr>
            <a:r>
              <a:rPr lang="en-US"/>
              <a:t>Why is Healthcare Diversity so important?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88"/>
        <p:cNvGrpSpPr/>
        <p:nvPr/>
      </p:nvGrpSpPr>
      <p:grpSpPr>
        <a:xfrm>
          <a:off x="0" y="0"/>
          <a:ext cx="0" cy="0"/>
          <a:chOff x="0" y="0"/>
          <a:chExt cx="0" cy="0"/>
        </a:xfrm>
      </p:grpSpPr>
      <p:sp>
        <p:nvSpPr>
          <p:cNvPr id="89" name="Google Shape;89;p6"/>
          <p:cNvSpPr/>
          <p:nvPr/>
        </p:nvSpPr>
        <p:spPr>
          <a:xfrm>
            <a:off x="0" y="272034"/>
            <a:ext cx="12192000" cy="635000"/>
          </a:xfrm>
          <a:custGeom>
            <a:avLst/>
            <a:gdLst/>
            <a:ahLst/>
            <a:cxnLst/>
            <a:rect l="l" t="t" r="r" b="b"/>
            <a:pathLst>
              <a:path w="12192000" h="635000" extrusionOk="0">
                <a:moveTo>
                  <a:pt x="0" y="634746"/>
                </a:moveTo>
                <a:lnTo>
                  <a:pt x="12192000" y="634746"/>
                </a:lnTo>
                <a:lnTo>
                  <a:pt x="12192000" y="0"/>
                </a:lnTo>
                <a:lnTo>
                  <a:pt x="0" y="0"/>
                </a:lnTo>
                <a:lnTo>
                  <a:pt x="0" y="634746"/>
                </a:lnTo>
                <a:close/>
              </a:path>
            </a:pathLst>
          </a:custGeom>
          <a:solidFill>
            <a:srgbClr val="BC2F2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6"/>
          <p:cNvSpPr/>
          <p:nvPr/>
        </p:nvSpPr>
        <p:spPr>
          <a:xfrm>
            <a:off x="10829544" y="35814"/>
            <a:ext cx="1175752" cy="1175765"/>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6"/>
          <p:cNvSpPr txBox="1">
            <a:spLocks noGrp="1"/>
          </p:cNvSpPr>
          <p:nvPr>
            <p:ph type="title"/>
          </p:nvPr>
        </p:nvSpPr>
        <p:spPr>
          <a:xfrm>
            <a:off x="218440" y="338014"/>
            <a:ext cx="11755119" cy="534035"/>
          </a:xfrm>
          <a:prstGeom prst="rect">
            <a:avLst/>
          </a:prstGeom>
          <a:noFill/>
          <a:ln>
            <a:noFill/>
          </a:ln>
        </p:spPr>
        <p:txBody>
          <a:bodyPr spcFirstLastPara="1" wrap="square" lIns="0" tIns="106625" rIns="0" bIns="0" anchor="t" anchorCtr="0">
            <a:spAutoFit/>
          </a:bodyPr>
          <a:lstStyle/>
          <a:p>
            <a:pPr marL="12700" lvl="0" indent="0" algn="l" rtl="0">
              <a:lnSpc>
                <a:spcPct val="100000"/>
              </a:lnSpc>
              <a:spcBef>
                <a:spcPts val="0"/>
              </a:spcBef>
              <a:spcAft>
                <a:spcPts val="0"/>
              </a:spcAft>
              <a:buNone/>
            </a:pPr>
            <a:r>
              <a:rPr lang="en-US"/>
              <a:t>Why is Cultural Diversity an Important Issue?</a:t>
            </a:r>
            <a:endParaRPr/>
          </a:p>
        </p:txBody>
      </p:sp>
      <p:sp>
        <p:nvSpPr>
          <p:cNvPr id="92" name="Google Shape;92;p6"/>
          <p:cNvSpPr txBox="1"/>
          <p:nvPr/>
        </p:nvSpPr>
        <p:spPr>
          <a:xfrm>
            <a:off x="283377" y="6694816"/>
            <a:ext cx="819785" cy="1270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US" sz="800">
                <a:solidFill>
                  <a:schemeClr val="dk1"/>
                </a:solidFill>
                <a:latin typeface="Calibri"/>
                <a:ea typeface="Calibri"/>
                <a:cs typeface="Calibri"/>
                <a:sym typeface="Calibri"/>
              </a:rPr>
              <a:t>U.S. Census Bureau</a:t>
            </a:r>
            <a:endParaRPr sz="800">
              <a:solidFill>
                <a:schemeClr val="dk1"/>
              </a:solidFill>
              <a:latin typeface="Calibri"/>
              <a:ea typeface="Calibri"/>
              <a:cs typeface="Calibri"/>
              <a:sym typeface="Calibri"/>
            </a:endParaRPr>
          </a:p>
        </p:txBody>
      </p:sp>
      <p:sp>
        <p:nvSpPr>
          <p:cNvPr id="93" name="Google Shape;93;p6"/>
          <p:cNvSpPr txBox="1"/>
          <p:nvPr/>
        </p:nvSpPr>
        <p:spPr>
          <a:xfrm>
            <a:off x="283377" y="1273695"/>
            <a:ext cx="6695400" cy="4311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US" sz="2800" b="1">
                <a:solidFill>
                  <a:srgbClr val="005DB8"/>
                </a:solidFill>
                <a:latin typeface="Century Gothic"/>
                <a:ea typeface="Century Gothic"/>
                <a:cs typeface="Century Gothic"/>
                <a:sym typeface="Century Gothic"/>
              </a:rPr>
              <a:t>Cultural diversity is important because:</a:t>
            </a:r>
            <a:endParaRPr sz="2800">
              <a:solidFill>
                <a:srgbClr val="005DB8"/>
              </a:solidFill>
              <a:latin typeface="Century Gothic"/>
              <a:ea typeface="Century Gothic"/>
              <a:cs typeface="Century Gothic"/>
              <a:sym typeface="Century Gothic"/>
            </a:endParaRPr>
          </a:p>
        </p:txBody>
      </p:sp>
      <p:sp>
        <p:nvSpPr>
          <p:cNvPr id="94" name="Google Shape;94;p6"/>
          <p:cNvSpPr/>
          <p:nvPr/>
        </p:nvSpPr>
        <p:spPr>
          <a:xfrm>
            <a:off x="0" y="6629400"/>
            <a:ext cx="12191999" cy="22859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6"/>
          <p:cNvSpPr/>
          <p:nvPr/>
        </p:nvSpPr>
        <p:spPr>
          <a:xfrm>
            <a:off x="457200" y="1821944"/>
            <a:ext cx="5420995" cy="1465580"/>
          </a:xfrm>
          <a:custGeom>
            <a:avLst/>
            <a:gdLst/>
            <a:ahLst/>
            <a:cxnLst/>
            <a:rect l="l" t="t" r="r" b="b"/>
            <a:pathLst>
              <a:path w="5420995" h="1465579" extrusionOk="0">
                <a:moveTo>
                  <a:pt x="5176647" y="0"/>
                </a:moveTo>
                <a:lnTo>
                  <a:pt x="244221" y="0"/>
                </a:lnTo>
                <a:lnTo>
                  <a:pt x="224191" y="809"/>
                </a:lnTo>
                <a:lnTo>
                  <a:pt x="185533" y="7097"/>
                </a:lnTo>
                <a:lnTo>
                  <a:pt x="149161" y="19191"/>
                </a:lnTo>
                <a:lnTo>
                  <a:pt x="99989" y="47118"/>
                </a:lnTo>
                <a:lnTo>
                  <a:pt x="58790" y="85281"/>
                </a:lnTo>
                <a:lnTo>
                  <a:pt x="27260" y="131984"/>
                </a:lnTo>
                <a:lnTo>
                  <a:pt x="7098" y="185529"/>
                </a:lnTo>
                <a:lnTo>
                  <a:pt x="809" y="224190"/>
                </a:lnTo>
                <a:lnTo>
                  <a:pt x="0" y="244221"/>
                </a:lnTo>
                <a:lnTo>
                  <a:pt x="0" y="1221105"/>
                </a:lnTo>
                <a:lnTo>
                  <a:pt x="3196" y="1260717"/>
                </a:lnTo>
                <a:lnTo>
                  <a:pt x="12451" y="1298295"/>
                </a:lnTo>
                <a:lnTo>
                  <a:pt x="36591" y="1349747"/>
                </a:lnTo>
                <a:lnTo>
                  <a:pt x="71532" y="1393793"/>
                </a:lnTo>
                <a:lnTo>
                  <a:pt x="115578" y="1428734"/>
                </a:lnTo>
                <a:lnTo>
                  <a:pt x="167030" y="1452874"/>
                </a:lnTo>
                <a:lnTo>
                  <a:pt x="204608" y="1462129"/>
                </a:lnTo>
                <a:lnTo>
                  <a:pt x="244221" y="1465326"/>
                </a:lnTo>
                <a:lnTo>
                  <a:pt x="5176647" y="1465326"/>
                </a:lnTo>
                <a:lnTo>
                  <a:pt x="5216259" y="1462129"/>
                </a:lnTo>
                <a:lnTo>
                  <a:pt x="5253837" y="1452874"/>
                </a:lnTo>
                <a:lnTo>
                  <a:pt x="5305289" y="1428734"/>
                </a:lnTo>
                <a:lnTo>
                  <a:pt x="5349335" y="1393793"/>
                </a:lnTo>
                <a:lnTo>
                  <a:pt x="5384276" y="1349747"/>
                </a:lnTo>
                <a:lnTo>
                  <a:pt x="5408416" y="1298295"/>
                </a:lnTo>
                <a:lnTo>
                  <a:pt x="5417671" y="1260717"/>
                </a:lnTo>
                <a:lnTo>
                  <a:pt x="5420868" y="1221105"/>
                </a:lnTo>
                <a:lnTo>
                  <a:pt x="5420868" y="244221"/>
                </a:lnTo>
                <a:lnTo>
                  <a:pt x="5417671" y="204605"/>
                </a:lnTo>
                <a:lnTo>
                  <a:pt x="5408416" y="167025"/>
                </a:lnTo>
                <a:lnTo>
                  <a:pt x="5384276" y="115572"/>
                </a:lnTo>
                <a:lnTo>
                  <a:pt x="5349335" y="71527"/>
                </a:lnTo>
                <a:lnTo>
                  <a:pt x="5305289" y="36588"/>
                </a:lnTo>
                <a:lnTo>
                  <a:pt x="5253837" y="12449"/>
                </a:lnTo>
                <a:lnTo>
                  <a:pt x="5216259" y="3196"/>
                </a:lnTo>
                <a:lnTo>
                  <a:pt x="5176647" y="0"/>
                </a:lnTo>
                <a:close/>
              </a:path>
            </a:pathLst>
          </a:custGeom>
          <a:solidFill>
            <a:srgbClr val="A2D45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 name="Google Shape;96;p6"/>
          <p:cNvSpPr txBox="1"/>
          <p:nvPr/>
        </p:nvSpPr>
        <p:spPr>
          <a:xfrm>
            <a:off x="718629" y="2100812"/>
            <a:ext cx="4980940" cy="932180"/>
          </a:xfrm>
          <a:prstGeom prst="rect">
            <a:avLst/>
          </a:prstGeom>
          <a:noFill/>
          <a:ln>
            <a:noFill/>
          </a:ln>
        </p:spPr>
        <p:txBody>
          <a:bodyPr spcFirstLastPara="1" wrap="square" lIns="0" tIns="0" rIns="0" bIns="0" anchor="t" anchorCtr="0">
            <a:spAutoFit/>
          </a:bodyPr>
          <a:lstStyle/>
          <a:p>
            <a:pPr marL="12700" marR="5080" lvl="0" indent="0" algn="l" rtl="0">
              <a:lnSpc>
                <a:spcPct val="100000"/>
              </a:lnSpc>
              <a:spcBef>
                <a:spcPts val="0"/>
              </a:spcBef>
              <a:spcAft>
                <a:spcPts val="0"/>
              </a:spcAft>
              <a:buNone/>
            </a:pPr>
            <a:r>
              <a:rPr lang="en-US" sz="2100">
                <a:solidFill>
                  <a:schemeClr val="dk1"/>
                </a:solidFill>
                <a:latin typeface="Century Gothic"/>
                <a:ea typeface="Century Gothic"/>
                <a:cs typeface="Century Gothic"/>
                <a:sym typeface="Century Gothic"/>
              </a:rPr>
              <a:t>44 million people 14% in the US around one in seven were born in another country.</a:t>
            </a:r>
            <a:endParaRPr sz="2100">
              <a:solidFill>
                <a:schemeClr val="dk1"/>
              </a:solidFill>
              <a:latin typeface="Century Gothic"/>
              <a:ea typeface="Century Gothic"/>
              <a:cs typeface="Century Gothic"/>
              <a:sym typeface="Century Gothic"/>
            </a:endParaRPr>
          </a:p>
        </p:txBody>
      </p:sp>
      <p:sp>
        <p:nvSpPr>
          <p:cNvPr id="97" name="Google Shape;97;p6"/>
          <p:cNvSpPr/>
          <p:nvPr/>
        </p:nvSpPr>
        <p:spPr>
          <a:xfrm>
            <a:off x="457200" y="3515864"/>
            <a:ext cx="5420995" cy="2611120"/>
          </a:xfrm>
          <a:custGeom>
            <a:avLst/>
            <a:gdLst/>
            <a:ahLst/>
            <a:cxnLst/>
            <a:rect l="l" t="t" r="r" b="b"/>
            <a:pathLst>
              <a:path w="5420995" h="2611120" extrusionOk="0">
                <a:moveTo>
                  <a:pt x="4985753" y="0"/>
                </a:moveTo>
                <a:lnTo>
                  <a:pt x="435114" y="0"/>
                </a:lnTo>
                <a:lnTo>
                  <a:pt x="399428" y="1442"/>
                </a:lnTo>
                <a:lnTo>
                  <a:pt x="330550" y="12645"/>
                </a:lnTo>
                <a:lnTo>
                  <a:pt x="265747" y="34193"/>
                </a:lnTo>
                <a:lnTo>
                  <a:pt x="205913" y="65189"/>
                </a:lnTo>
                <a:lnTo>
                  <a:pt x="151945" y="104739"/>
                </a:lnTo>
                <a:lnTo>
                  <a:pt x="104739" y="151945"/>
                </a:lnTo>
                <a:lnTo>
                  <a:pt x="65189" y="205913"/>
                </a:lnTo>
                <a:lnTo>
                  <a:pt x="34193" y="265747"/>
                </a:lnTo>
                <a:lnTo>
                  <a:pt x="12645" y="330550"/>
                </a:lnTo>
                <a:lnTo>
                  <a:pt x="1442" y="399428"/>
                </a:lnTo>
                <a:lnTo>
                  <a:pt x="0" y="435114"/>
                </a:lnTo>
                <a:lnTo>
                  <a:pt x="0" y="2175510"/>
                </a:lnTo>
                <a:lnTo>
                  <a:pt x="5694" y="2246084"/>
                </a:lnTo>
                <a:lnTo>
                  <a:pt x="22182" y="2313034"/>
                </a:lnTo>
                <a:lnTo>
                  <a:pt x="48566" y="2375462"/>
                </a:lnTo>
                <a:lnTo>
                  <a:pt x="83951" y="2432474"/>
                </a:lnTo>
                <a:lnTo>
                  <a:pt x="127441" y="2483172"/>
                </a:lnTo>
                <a:lnTo>
                  <a:pt x="178140" y="2526661"/>
                </a:lnTo>
                <a:lnTo>
                  <a:pt x="235153" y="2562046"/>
                </a:lnTo>
                <a:lnTo>
                  <a:pt x="297583" y="2588429"/>
                </a:lnTo>
                <a:lnTo>
                  <a:pt x="364536" y="2604917"/>
                </a:lnTo>
                <a:lnTo>
                  <a:pt x="435114" y="2610612"/>
                </a:lnTo>
                <a:lnTo>
                  <a:pt x="4985753" y="2610612"/>
                </a:lnTo>
                <a:lnTo>
                  <a:pt x="5056331" y="2604917"/>
                </a:lnTo>
                <a:lnTo>
                  <a:pt x="5123284" y="2588429"/>
                </a:lnTo>
                <a:lnTo>
                  <a:pt x="5185714" y="2562046"/>
                </a:lnTo>
                <a:lnTo>
                  <a:pt x="5242727" y="2526661"/>
                </a:lnTo>
                <a:lnTo>
                  <a:pt x="5293426" y="2483172"/>
                </a:lnTo>
                <a:lnTo>
                  <a:pt x="5336916" y="2432474"/>
                </a:lnTo>
                <a:lnTo>
                  <a:pt x="5372301" y="2375462"/>
                </a:lnTo>
                <a:lnTo>
                  <a:pt x="5398685" y="2313034"/>
                </a:lnTo>
                <a:lnTo>
                  <a:pt x="5415173" y="2246084"/>
                </a:lnTo>
                <a:lnTo>
                  <a:pt x="5420868" y="2175510"/>
                </a:lnTo>
                <a:lnTo>
                  <a:pt x="5420868" y="435114"/>
                </a:lnTo>
                <a:lnTo>
                  <a:pt x="5415173" y="364536"/>
                </a:lnTo>
                <a:lnTo>
                  <a:pt x="5398685" y="297583"/>
                </a:lnTo>
                <a:lnTo>
                  <a:pt x="5372301" y="235153"/>
                </a:lnTo>
                <a:lnTo>
                  <a:pt x="5336916" y="178140"/>
                </a:lnTo>
                <a:lnTo>
                  <a:pt x="5293426" y="127441"/>
                </a:lnTo>
                <a:lnTo>
                  <a:pt x="5242727" y="83951"/>
                </a:lnTo>
                <a:lnTo>
                  <a:pt x="5185714" y="48566"/>
                </a:lnTo>
                <a:lnTo>
                  <a:pt x="5123284" y="22182"/>
                </a:lnTo>
                <a:lnTo>
                  <a:pt x="5056331" y="5694"/>
                </a:lnTo>
                <a:lnTo>
                  <a:pt x="4985753" y="0"/>
                </a:lnTo>
                <a:close/>
              </a:path>
            </a:pathLst>
          </a:custGeom>
          <a:solidFill>
            <a:srgbClr val="A2D45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 name="Google Shape;98;p6"/>
          <p:cNvSpPr txBox="1"/>
          <p:nvPr/>
        </p:nvSpPr>
        <p:spPr>
          <a:xfrm>
            <a:off x="766429" y="3697722"/>
            <a:ext cx="4784725" cy="2159000"/>
          </a:xfrm>
          <a:prstGeom prst="rect">
            <a:avLst/>
          </a:prstGeom>
          <a:noFill/>
          <a:ln>
            <a:noFill/>
          </a:ln>
        </p:spPr>
        <p:txBody>
          <a:bodyPr spcFirstLastPara="1" wrap="square" lIns="0" tIns="0" rIns="0" bIns="0" anchor="t" anchorCtr="0">
            <a:spAutoFit/>
          </a:bodyPr>
          <a:lstStyle/>
          <a:p>
            <a:pPr marL="12700" marR="5080" lvl="0" indent="0" algn="l" rtl="0">
              <a:lnSpc>
                <a:spcPct val="100000"/>
              </a:lnSpc>
              <a:spcBef>
                <a:spcPts val="0"/>
              </a:spcBef>
              <a:spcAft>
                <a:spcPts val="0"/>
              </a:spcAft>
              <a:buNone/>
            </a:pPr>
            <a:r>
              <a:rPr lang="en-US" sz="2400">
                <a:solidFill>
                  <a:schemeClr val="dk1"/>
                </a:solidFill>
                <a:latin typeface="Century Gothic"/>
                <a:ea typeface="Century Gothic"/>
                <a:cs typeface="Century Gothic"/>
                <a:sym typeface="Century Gothic"/>
              </a:rPr>
              <a:t>Persons with physical and mental challenges comprise the largest minority in the U.S. with approximately 50 million individuals and almost 20% of the population.</a:t>
            </a:r>
            <a:endParaRPr sz="2400">
              <a:solidFill>
                <a:schemeClr val="dk1"/>
              </a:solidFill>
              <a:latin typeface="Century Gothic"/>
              <a:ea typeface="Century Gothic"/>
              <a:cs typeface="Century Gothic"/>
              <a:sym typeface="Century Gothic"/>
            </a:endParaRPr>
          </a:p>
        </p:txBody>
      </p:sp>
      <p:sp>
        <p:nvSpPr>
          <p:cNvPr id="99" name="Google Shape;99;p6"/>
          <p:cNvSpPr/>
          <p:nvPr/>
        </p:nvSpPr>
        <p:spPr>
          <a:xfrm>
            <a:off x="6313932" y="1821947"/>
            <a:ext cx="5420995" cy="1926589"/>
          </a:xfrm>
          <a:custGeom>
            <a:avLst/>
            <a:gdLst/>
            <a:ahLst/>
            <a:cxnLst/>
            <a:rect l="l" t="t" r="r" b="b"/>
            <a:pathLst>
              <a:path w="5420995" h="1926589" extrusionOk="0">
                <a:moveTo>
                  <a:pt x="5099812" y="0"/>
                </a:moveTo>
                <a:lnTo>
                  <a:pt x="321056" y="0"/>
                </a:lnTo>
                <a:lnTo>
                  <a:pt x="294724" y="1064"/>
                </a:lnTo>
                <a:lnTo>
                  <a:pt x="243901" y="9330"/>
                </a:lnTo>
                <a:lnTo>
                  <a:pt x="196085" y="25229"/>
                </a:lnTo>
                <a:lnTo>
                  <a:pt x="151936" y="48100"/>
                </a:lnTo>
                <a:lnTo>
                  <a:pt x="112114" y="77282"/>
                </a:lnTo>
                <a:lnTo>
                  <a:pt x="77282" y="112114"/>
                </a:lnTo>
                <a:lnTo>
                  <a:pt x="48100" y="151936"/>
                </a:lnTo>
                <a:lnTo>
                  <a:pt x="25229" y="196085"/>
                </a:lnTo>
                <a:lnTo>
                  <a:pt x="9330" y="243901"/>
                </a:lnTo>
                <a:lnTo>
                  <a:pt x="1064" y="294724"/>
                </a:lnTo>
                <a:lnTo>
                  <a:pt x="0" y="321055"/>
                </a:lnTo>
                <a:lnTo>
                  <a:pt x="0" y="1605267"/>
                </a:lnTo>
                <a:lnTo>
                  <a:pt x="4201" y="1657345"/>
                </a:lnTo>
                <a:lnTo>
                  <a:pt x="16367" y="1706748"/>
                </a:lnTo>
                <a:lnTo>
                  <a:pt x="35835" y="1752815"/>
                </a:lnTo>
                <a:lnTo>
                  <a:pt x="61944" y="1794884"/>
                </a:lnTo>
                <a:lnTo>
                  <a:pt x="94033" y="1832295"/>
                </a:lnTo>
                <a:lnTo>
                  <a:pt x="131443" y="1864387"/>
                </a:lnTo>
                <a:lnTo>
                  <a:pt x="173510" y="1890498"/>
                </a:lnTo>
                <a:lnTo>
                  <a:pt x="219576" y="1909967"/>
                </a:lnTo>
                <a:lnTo>
                  <a:pt x="268978" y="1922133"/>
                </a:lnTo>
                <a:lnTo>
                  <a:pt x="321056" y="1926335"/>
                </a:lnTo>
                <a:lnTo>
                  <a:pt x="5099812" y="1926335"/>
                </a:lnTo>
                <a:lnTo>
                  <a:pt x="5151889" y="1922133"/>
                </a:lnTo>
                <a:lnTo>
                  <a:pt x="5201291" y="1909967"/>
                </a:lnTo>
                <a:lnTo>
                  <a:pt x="5247357" y="1890498"/>
                </a:lnTo>
                <a:lnTo>
                  <a:pt x="5289424" y="1864387"/>
                </a:lnTo>
                <a:lnTo>
                  <a:pt x="5326834" y="1832295"/>
                </a:lnTo>
                <a:lnTo>
                  <a:pt x="5358923" y="1794884"/>
                </a:lnTo>
                <a:lnTo>
                  <a:pt x="5385032" y="1752815"/>
                </a:lnTo>
                <a:lnTo>
                  <a:pt x="5404500" y="1706748"/>
                </a:lnTo>
                <a:lnTo>
                  <a:pt x="5416666" y="1657345"/>
                </a:lnTo>
                <a:lnTo>
                  <a:pt x="5420868" y="1605267"/>
                </a:lnTo>
                <a:lnTo>
                  <a:pt x="5420868" y="321055"/>
                </a:lnTo>
                <a:lnTo>
                  <a:pt x="5416666" y="268978"/>
                </a:lnTo>
                <a:lnTo>
                  <a:pt x="5404500" y="219576"/>
                </a:lnTo>
                <a:lnTo>
                  <a:pt x="5385032" y="173510"/>
                </a:lnTo>
                <a:lnTo>
                  <a:pt x="5358923" y="131443"/>
                </a:lnTo>
                <a:lnTo>
                  <a:pt x="5326834" y="94033"/>
                </a:lnTo>
                <a:lnTo>
                  <a:pt x="5289424" y="61944"/>
                </a:lnTo>
                <a:lnTo>
                  <a:pt x="5247357" y="35835"/>
                </a:lnTo>
                <a:lnTo>
                  <a:pt x="5201291" y="16367"/>
                </a:lnTo>
                <a:lnTo>
                  <a:pt x="5151889" y="4201"/>
                </a:lnTo>
                <a:lnTo>
                  <a:pt x="5099812" y="0"/>
                </a:lnTo>
                <a:close/>
              </a:path>
            </a:pathLst>
          </a:custGeom>
          <a:solidFill>
            <a:srgbClr val="A2D45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6"/>
          <p:cNvSpPr txBox="1">
            <a:spLocks noGrp="1"/>
          </p:cNvSpPr>
          <p:nvPr>
            <p:ph type="body" idx="1"/>
          </p:nvPr>
        </p:nvSpPr>
        <p:spPr>
          <a:xfrm>
            <a:off x="315046" y="1578845"/>
            <a:ext cx="11562000" cy="4486800"/>
          </a:xfrm>
          <a:prstGeom prst="rect">
            <a:avLst/>
          </a:prstGeom>
          <a:noFill/>
          <a:ln>
            <a:noFill/>
          </a:ln>
        </p:spPr>
        <p:txBody>
          <a:bodyPr spcFirstLastPara="1" wrap="square" lIns="0" tIns="454600" rIns="0" bIns="0" anchor="t" anchorCtr="0">
            <a:spAutoFit/>
          </a:bodyPr>
          <a:lstStyle/>
          <a:p>
            <a:pPr marL="6275070" marR="5080" lvl="0" indent="0" algn="l" rtl="0">
              <a:lnSpc>
                <a:spcPct val="100000"/>
              </a:lnSpc>
              <a:spcBef>
                <a:spcPts val="0"/>
              </a:spcBef>
              <a:spcAft>
                <a:spcPts val="0"/>
              </a:spcAft>
              <a:buNone/>
            </a:pPr>
            <a:r>
              <a:rPr lang="en-US" sz="2100"/>
              <a:t>Although seniors and persons with disabilities are often refer</a:t>
            </a:r>
            <a:r>
              <a:rPr lang="en-US" sz="2100" strike="sngStrike"/>
              <a:t>s</a:t>
            </a:r>
            <a:r>
              <a:rPr lang="en-US" sz="2100" strike="noStrike"/>
              <a:t> to a single population, this is actually a diverse group of people with a wide range of needs.</a:t>
            </a:r>
            <a:endParaRPr sz="2100"/>
          </a:p>
        </p:txBody>
      </p:sp>
      <p:sp>
        <p:nvSpPr>
          <p:cNvPr id="101" name="Google Shape;101;p6"/>
          <p:cNvSpPr/>
          <p:nvPr/>
        </p:nvSpPr>
        <p:spPr>
          <a:xfrm>
            <a:off x="6313932" y="3812290"/>
            <a:ext cx="5420995" cy="2314575"/>
          </a:xfrm>
          <a:custGeom>
            <a:avLst/>
            <a:gdLst/>
            <a:ahLst/>
            <a:cxnLst/>
            <a:rect l="l" t="t" r="r" b="b"/>
            <a:pathLst>
              <a:path w="5420995" h="2314575" extrusionOk="0">
                <a:moveTo>
                  <a:pt x="5035169" y="0"/>
                </a:moveTo>
                <a:lnTo>
                  <a:pt x="385699" y="0"/>
                </a:lnTo>
                <a:lnTo>
                  <a:pt x="354065" y="1278"/>
                </a:lnTo>
                <a:lnTo>
                  <a:pt x="293010" y="11209"/>
                </a:lnTo>
                <a:lnTo>
                  <a:pt x="235566" y="30309"/>
                </a:lnTo>
                <a:lnTo>
                  <a:pt x="182528" y="57786"/>
                </a:lnTo>
                <a:lnTo>
                  <a:pt x="134689" y="92844"/>
                </a:lnTo>
                <a:lnTo>
                  <a:pt x="92844" y="134689"/>
                </a:lnTo>
                <a:lnTo>
                  <a:pt x="57786" y="182528"/>
                </a:lnTo>
                <a:lnTo>
                  <a:pt x="30309" y="235566"/>
                </a:lnTo>
                <a:lnTo>
                  <a:pt x="11209" y="293010"/>
                </a:lnTo>
                <a:lnTo>
                  <a:pt x="1278" y="354065"/>
                </a:lnTo>
                <a:lnTo>
                  <a:pt x="0" y="385699"/>
                </a:lnTo>
                <a:lnTo>
                  <a:pt x="0" y="1928482"/>
                </a:lnTo>
                <a:lnTo>
                  <a:pt x="5048" y="1991045"/>
                </a:lnTo>
                <a:lnTo>
                  <a:pt x="19663" y="2050394"/>
                </a:lnTo>
                <a:lnTo>
                  <a:pt x="43050" y="2105736"/>
                </a:lnTo>
                <a:lnTo>
                  <a:pt x="74417" y="2156276"/>
                </a:lnTo>
                <a:lnTo>
                  <a:pt x="112968" y="2201219"/>
                </a:lnTo>
                <a:lnTo>
                  <a:pt x="157909" y="2239772"/>
                </a:lnTo>
                <a:lnTo>
                  <a:pt x="208447" y="2271140"/>
                </a:lnTo>
                <a:lnTo>
                  <a:pt x="263787" y="2294529"/>
                </a:lnTo>
                <a:lnTo>
                  <a:pt x="323136" y="2309145"/>
                </a:lnTo>
                <a:lnTo>
                  <a:pt x="385699" y="2314194"/>
                </a:lnTo>
                <a:lnTo>
                  <a:pt x="5035169" y="2314194"/>
                </a:lnTo>
                <a:lnTo>
                  <a:pt x="5097731" y="2309145"/>
                </a:lnTo>
                <a:lnTo>
                  <a:pt x="5157080" y="2294529"/>
                </a:lnTo>
                <a:lnTo>
                  <a:pt x="5212420" y="2271140"/>
                </a:lnTo>
                <a:lnTo>
                  <a:pt x="5262958" y="2239772"/>
                </a:lnTo>
                <a:lnTo>
                  <a:pt x="5307899" y="2201219"/>
                </a:lnTo>
                <a:lnTo>
                  <a:pt x="5346450" y="2156276"/>
                </a:lnTo>
                <a:lnTo>
                  <a:pt x="5377817" y="2105736"/>
                </a:lnTo>
                <a:lnTo>
                  <a:pt x="5401204" y="2050394"/>
                </a:lnTo>
                <a:lnTo>
                  <a:pt x="5415819" y="1991045"/>
                </a:lnTo>
                <a:lnTo>
                  <a:pt x="5420868" y="1928482"/>
                </a:lnTo>
                <a:lnTo>
                  <a:pt x="5420868" y="385699"/>
                </a:lnTo>
                <a:lnTo>
                  <a:pt x="5415819" y="323136"/>
                </a:lnTo>
                <a:lnTo>
                  <a:pt x="5401204" y="263787"/>
                </a:lnTo>
                <a:lnTo>
                  <a:pt x="5377817" y="208447"/>
                </a:lnTo>
                <a:lnTo>
                  <a:pt x="5346450" y="157909"/>
                </a:lnTo>
                <a:lnTo>
                  <a:pt x="5307899" y="112968"/>
                </a:lnTo>
                <a:lnTo>
                  <a:pt x="5262958" y="74417"/>
                </a:lnTo>
                <a:lnTo>
                  <a:pt x="5212420" y="43050"/>
                </a:lnTo>
                <a:lnTo>
                  <a:pt x="5157080" y="19663"/>
                </a:lnTo>
                <a:lnTo>
                  <a:pt x="5097731" y="5048"/>
                </a:lnTo>
                <a:lnTo>
                  <a:pt x="5035169" y="0"/>
                </a:lnTo>
                <a:close/>
              </a:path>
            </a:pathLst>
          </a:custGeom>
          <a:solidFill>
            <a:srgbClr val="A2D45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6"/>
          <p:cNvSpPr txBox="1"/>
          <p:nvPr/>
        </p:nvSpPr>
        <p:spPr>
          <a:xfrm>
            <a:off x="6599281" y="3915134"/>
            <a:ext cx="5135519" cy="2154436"/>
          </a:xfrm>
          <a:prstGeom prst="rect">
            <a:avLst/>
          </a:prstGeom>
          <a:noFill/>
          <a:ln>
            <a:noFill/>
          </a:ln>
        </p:spPr>
        <p:txBody>
          <a:bodyPr spcFirstLastPara="1" wrap="square" lIns="0" tIns="0" rIns="0" bIns="0" anchor="t" anchorCtr="0">
            <a:spAutoFit/>
          </a:bodyPr>
          <a:lstStyle/>
          <a:p>
            <a:pPr marL="12700" marR="5080" lvl="0" indent="0" algn="l" rtl="0">
              <a:lnSpc>
                <a:spcPct val="100000"/>
              </a:lnSpc>
              <a:spcBef>
                <a:spcPts val="0"/>
              </a:spcBef>
              <a:spcAft>
                <a:spcPts val="0"/>
              </a:spcAft>
              <a:buNone/>
            </a:pPr>
            <a:r>
              <a:rPr lang="en-US" sz="2000">
                <a:solidFill>
                  <a:schemeClr val="dk1"/>
                </a:solidFill>
                <a:latin typeface="Century Gothic"/>
                <a:ea typeface="Century Gothic"/>
                <a:cs typeface="Century Gothic"/>
                <a:sym typeface="Century Gothic"/>
              </a:rPr>
              <a:t>About 14.5 million Americans 5.6% identified themselves as lesbian, gay, bisexual, transgendered, queer, intersex, asexual, or other(LGBTQIA+). Health disparity in the LGBTQIA+ community is often overlooked, and their healthcare needs may have not been fully met.</a:t>
            </a:r>
            <a:endParaRPr sz="2000">
              <a:solidFill>
                <a:schemeClr val="dk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06"/>
        <p:cNvGrpSpPr/>
        <p:nvPr/>
      </p:nvGrpSpPr>
      <p:grpSpPr>
        <a:xfrm>
          <a:off x="0" y="0"/>
          <a:ext cx="0" cy="0"/>
          <a:chOff x="0" y="0"/>
          <a:chExt cx="0" cy="0"/>
        </a:xfrm>
      </p:grpSpPr>
      <p:sp>
        <p:nvSpPr>
          <p:cNvPr id="107" name="Google Shape;107;p7"/>
          <p:cNvSpPr/>
          <p:nvPr/>
        </p:nvSpPr>
        <p:spPr>
          <a:xfrm>
            <a:off x="8477250" y="1087374"/>
            <a:ext cx="3714750" cy="5770625"/>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 name="Google Shape;108;p7"/>
          <p:cNvSpPr/>
          <p:nvPr/>
        </p:nvSpPr>
        <p:spPr>
          <a:xfrm>
            <a:off x="0" y="6629400"/>
            <a:ext cx="12191999" cy="22859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 name="Google Shape;109;p7"/>
          <p:cNvSpPr txBox="1"/>
          <p:nvPr/>
        </p:nvSpPr>
        <p:spPr>
          <a:xfrm>
            <a:off x="305819" y="1339732"/>
            <a:ext cx="8740200" cy="4735800"/>
          </a:xfrm>
          <a:prstGeom prst="rect">
            <a:avLst/>
          </a:prstGeom>
          <a:noFill/>
          <a:ln>
            <a:noFill/>
          </a:ln>
        </p:spPr>
        <p:txBody>
          <a:bodyPr spcFirstLastPara="1" wrap="square" lIns="0" tIns="0" rIns="0" bIns="0" anchor="t" anchorCtr="0">
            <a:spAutoFit/>
          </a:bodyPr>
          <a:lstStyle/>
          <a:p>
            <a:pPr marL="12700" marR="363855" lvl="0" indent="0" algn="l" rtl="0">
              <a:lnSpc>
                <a:spcPct val="100000"/>
              </a:lnSpc>
              <a:spcBef>
                <a:spcPts val="0"/>
              </a:spcBef>
              <a:spcAft>
                <a:spcPts val="0"/>
              </a:spcAft>
              <a:buNone/>
            </a:pPr>
            <a:r>
              <a:rPr lang="en-US" sz="2300" b="1">
                <a:solidFill>
                  <a:srgbClr val="005DB8"/>
                </a:solidFill>
                <a:latin typeface="Century Gothic"/>
                <a:ea typeface="Century Gothic"/>
                <a:cs typeface="Century Gothic"/>
                <a:sym typeface="Century Gothic"/>
              </a:rPr>
              <a:t>Cultural respect </a:t>
            </a:r>
            <a:r>
              <a:rPr lang="en-US" sz="2300">
                <a:solidFill>
                  <a:schemeClr val="dk1"/>
                </a:solidFill>
                <a:latin typeface="Century Gothic"/>
                <a:ea typeface="Century Gothic"/>
                <a:cs typeface="Century Gothic"/>
                <a:sym typeface="Century Gothic"/>
              </a:rPr>
              <a:t>is critical to reducing health disparities. It helps improve access to high-quality health care that is respectful of and responsive to the needs of diverse patients.</a:t>
            </a:r>
            <a:endParaRPr sz="2300">
              <a:solidFill>
                <a:schemeClr val="dk1"/>
              </a:solidFill>
              <a:latin typeface="Century Gothic"/>
              <a:ea typeface="Century Gothic"/>
              <a:cs typeface="Century Gothic"/>
              <a:sym typeface="Century Gothic"/>
            </a:endParaRPr>
          </a:p>
          <a:p>
            <a:pPr marL="12700" marR="363855" lvl="0" indent="0" algn="l" rtl="0">
              <a:lnSpc>
                <a:spcPct val="100000"/>
              </a:lnSpc>
              <a:spcBef>
                <a:spcPts val="1000"/>
              </a:spcBef>
              <a:spcAft>
                <a:spcPts val="0"/>
              </a:spcAft>
              <a:buNone/>
            </a:pPr>
            <a:endParaRPr sz="1100">
              <a:solidFill>
                <a:schemeClr val="dk1"/>
              </a:solidFill>
              <a:latin typeface="Century Gothic"/>
              <a:ea typeface="Century Gothic"/>
              <a:cs typeface="Century Gothic"/>
              <a:sym typeface="Century Gothic"/>
            </a:endParaRPr>
          </a:p>
          <a:p>
            <a:pPr marL="12700" marR="168275" lvl="0" indent="0" algn="l" rtl="0">
              <a:lnSpc>
                <a:spcPct val="100000"/>
              </a:lnSpc>
              <a:spcBef>
                <a:spcPts val="1000"/>
              </a:spcBef>
              <a:spcAft>
                <a:spcPts val="0"/>
              </a:spcAft>
              <a:buNone/>
            </a:pPr>
            <a:r>
              <a:rPr lang="en-US" sz="2300" b="1">
                <a:solidFill>
                  <a:srgbClr val="005DB8"/>
                </a:solidFill>
                <a:latin typeface="Century Gothic"/>
                <a:ea typeface="Century Gothic"/>
                <a:cs typeface="Century Gothic"/>
                <a:sym typeface="Century Gothic"/>
              </a:rPr>
              <a:t>Cultural respect </a:t>
            </a:r>
            <a:r>
              <a:rPr lang="en-US" sz="2300">
                <a:solidFill>
                  <a:schemeClr val="dk1"/>
                </a:solidFill>
                <a:latin typeface="Century Gothic"/>
                <a:ea typeface="Century Gothic"/>
                <a:cs typeface="Century Gothic"/>
                <a:sym typeface="Century Gothic"/>
              </a:rPr>
              <a:t>enables systems, providers, and groups of professionals to function effectively to understand the needs of groups accessing health information and health care.</a:t>
            </a:r>
            <a:endParaRPr sz="2300">
              <a:solidFill>
                <a:schemeClr val="dk1"/>
              </a:solidFill>
              <a:latin typeface="Century Gothic"/>
              <a:ea typeface="Century Gothic"/>
              <a:cs typeface="Century Gothic"/>
              <a:sym typeface="Century Gothic"/>
            </a:endParaRPr>
          </a:p>
          <a:p>
            <a:pPr marL="12700" marR="168275" lvl="0" indent="0" algn="l" rtl="0">
              <a:lnSpc>
                <a:spcPct val="100000"/>
              </a:lnSpc>
              <a:spcBef>
                <a:spcPts val="800"/>
              </a:spcBef>
              <a:spcAft>
                <a:spcPts val="0"/>
              </a:spcAft>
              <a:buNone/>
            </a:pPr>
            <a:endParaRPr sz="1200">
              <a:solidFill>
                <a:schemeClr val="dk1"/>
              </a:solidFill>
              <a:latin typeface="Century Gothic"/>
              <a:ea typeface="Century Gothic"/>
              <a:cs typeface="Century Gothic"/>
              <a:sym typeface="Century Gothic"/>
            </a:endParaRPr>
          </a:p>
          <a:p>
            <a:pPr marL="12700" marR="5080" lvl="0" indent="0" algn="l" rtl="0">
              <a:lnSpc>
                <a:spcPct val="100000"/>
              </a:lnSpc>
              <a:spcBef>
                <a:spcPts val="1000"/>
              </a:spcBef>
              <a:spcAft>
                <a:spcPts val="0"/>
              </a:spcAft>
              <a:buNone/>
            </a:pPr>
            <a:r>
              <a:rPr lang="en-US" sz="2300">
                <a:solidFill>
                  <a:schemeClr val="dk1"/>
                </a:solidFill>
                <a:latin typeface="Century Gothic"/>
                <a:ea typeface="Century Gothic"/>
                <a:cs typeface="Century Gothic"/>
                <a:sym typeface="Century Gothic"/>
              </a:rPr>
              <a:t>The National Standards for Culturally and Linguistically Appropriate Services (NCLAS) Standards are intended to advance health equity thereby influencing cultural respect as a critical element to achieving better health outcomes</a:t>
            </a:r>
            <a:r>
              <a:rPr lang="en-US" sz="1700">
                <a:solidFill>
                  <a:schemeClr val="dk1"/>
                </a:solidFill>
                <a:latin typeface="Century Gothic"/>
                <a:ea typeface="Century Gothic"/>
                <a:cs typeface="Century Gothic"/>
                <a:sym typeface="Century Gothic"/>
              </a:rPr>
              <a:t>.</a:t>
            </a:r>
            <a:endParaRPr sz="1700">
              <a:solidFill>
                <a:schemeClr val="dk1"/>
              </a:solidFill>
              <a:latin typeface="Century Gothic"/>
              <a:ea typeface="Century Gothic"/>
              <a:cs typeface="Century Gothic"/>
              <a:sym typeface="Century Gothic"/>
            </a:endParaRPr>
          </a:p>
        </p:txBody>
      </p:sp>
      <p:sp>
        <p:nvSpPr>
          <p:cNvPr id="110" name="Google Shape;110;p7"/>
          <p:cNvSpPr/>
          <p:nvPr/>
        </p:nvSpPr>
        <p:spPr>
          <a:xfrm>
            <a:off x="0" y="272034"/>
            <a:ext cx="12192000" cy="635000"/>
          </a:xfrm>
          <a:custGeom>
            <a:avLst/>
            <a:gdLst/>
            <a:ahLst/>
            <a:cxnLst/>
            <a:rect l="l" t="t" r="r" b="b"/>
            <a:pathLst>
              <a:path w="12192000" h="635000" extrusionOk="0">
                <a:moveTo>
                  <a:pt x="0" y="634746"/>
                </a:moveTo>
                <a:lnTo>
                  <a:pt x="12192000" y="634746"/>
                </a:lnTo>
                <a:lnTo>
                  <a:pt x="12192000" y="0"/>
                </a:lnTo>
                <a:lnTo>
                  <a:pt x="0" y="0"/>
                </a:lnTo>
                <a:lnTo>
                  <a:pt x="0" y="634746"/>
                </a:lnTo>
                <a:close/>
              </a:path>
            </a:pathLst>
          </a:custGeom>
          <a:solidFill>
            <a:srgbClr val="BC2F2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 name="Google Shape;111;p7"/>
          <p:cNvSpPr/>
          <p:nvPr/>
        </p:nvSpPr>
        <p:spPr>
          <a:xfrm>
            <a:off x="10829544" y="35814"/>
            <a:ext cx="1175752" cy="1175765"/>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 name="Google Shape;112;p7"/>
          <p:cNvSpPr txBox="1">
            <a:spLocks noGrp="1"/>
          </p:cNvSpPr>
          <p:nvPr>
            <p:ph type="title"/>
          </p:nvPr>
        </p:nvSpPr>
        <p:spPr>
          <a:xfrm>
            <a:off x="218440" y="338014"/>
            <a:ext cx="11755119" cy="534035"/>
          </a:xfrm>
          <a:prstGeom prst="rect">
            <a:avLst/>
          </a:prstGeom>
          <a:noFill/>
          <a:ln>
            <a:noFill/>
          </a:ln>
        </p:spPr>
        <p:txBody>
          <a:bodyPr spcFirstLastPara="1" wrap="square" lIns="0" tIns="106625" rIns="0" bIns="0" anchor="t" anchorCtr="0">
            <a:spAutoFit/>
          </a:bodyPr>
          <a:lstStyle/>
          <a:p>
            <a:pPr marL="12700" lvl="0" indent="0" algn="l" rtl="0">
              <a:lnSpc>
                <a:spcPct val="100000"/>
              </a:lnSpc>
              <a:spcBef>
                <a:spcPts val="0"/>
              </a:spcBef>
              <a:spcAft>
                <a:spcPts val="0"/>
              </a:spcAft>
              <a:buNone/>
            </a:pPr>
            <a:r>
              <a:rPr lang="en-US"/>
              <a:t>What is Cultural Respect?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16"/>
        <p:cNvGrpSpPr/>
        <p:nvPr/>
      </p:nvGrpSpPr>
      <p:grpSpPr>
        <a:xfrm>
          <a:off x="0" y="0"/>
          <a:ext cx="0" cy="0"/>
          <a:chOff x="0" y="0"/>
          <a:chExt cx="0" cy="0"/>
        </a:xfrm>
      </p:grpSpPr>
      <p:sp>
        <p:nvSpPr>
          <p:cNvPr id="117" name="Google Shape;117;p8"/>
          <p:cNvSpPr/>
          <p:nvPr/>
        </p:nvSpPr>
        <p:spPr>
          <a:xfrm>
            <a:off x="0" y="272034"/>
            <a:ext cx="12192000" cy="635000"/>
          </a:xfrm>
          <a:custGeom>
            <a:avLst/>
            <a:gdLst/>
            <a:ahLst/>
            <a:cxnLst/>
            <a:rect l="l" t="t" r="r" b="b"/>
            <a:pathLst>
              <a:path w="12192000" h="635000" extrusionOk="0">
                <a:moveTo>
                  <a:pt x="0" y="634746"/>
                </a:moveTo>
                <a:lnTo>
                  <a:pt x="12192000" y="634746"/>
                </a:lnTo>
                <a:lnTo>
                  <a:pt x="12192000" y="0"/>
                </a:lnTo>
                <a:lnTo>
                  <a:pt x="0" y="0"/>
                </a:lnTo>
                <a:lnTo>
                  <a:pt x="0" y="634746"/>
                </a:lnTo>
                <a:close/>
              </a:path>
            </a:pathLst>
          </a:custGeom>
          <a:solidFill>
            <a:srgbClr val="BC2F2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8"/>
          <p:cNvSpPr/>
          <p:nvPr/>
        </p:nvSpPr>
        <p:spPr>
          <a:xfrm>
            <a:off x="10829544" y="35814"/>
            <a:ext cx="1175752" cy="1175765"/>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8"/>
          <p:cNvSpPr txBox="1">
            <a:spLocks noGrp="1"/>
          </p:cNvSpPr>
          <p:nvPr>
            <p:ph type="title"/>
          </p:nvPr>
        </p:nvSpPr>
        <p:spPr>
          <a:xfrm>
            <a:off x="218440" y="338014"/>
            <a:ext cx="11755119" cy="534035"/>
          </a:xfrm>
          <a:prstGeom prst="rect">
            <a:avLst/>
          </a:prstGeom>
          <a:noFill/>
          <a:ln>
            <a:noFill/>
          </a:ln>
        </p:spPr>
        <p:txBody>
          <a:bodyPr spcFirstLastPara="1" wrap="square" lIns="0" tIns="106625" rIns="0" bIns="0" anchor="t" anchorCtr="0">
            <a:spAutoFit/>
          </a:bodyPr>
          <a:lstStyle/>
          <a:p>
            <a:pPr marL="12700" lvl="0" indent="0" algn="l" rtl="0">
              <a:lnSpc>
                <a:spcPct val="100000"/>
              </a:lnSpc>
              <a:spcBef>
                <a:spcPts val="0"/>
              </a:spcBef>
              <a:spcAft>
                <a:spcPts val="0"/>
              </a:spcAft>
              <a:buNone/>
            </a:pPr>
            <a:r>
              <a:rPr lang="en-US"/>
              <a:t>Why Cultural Respect is important?</a:t>
            </a:r>
            <a:endParaRPr/>
          </a:p>
        </p:txBody>
      </p:sp>
      <p:sp>
        <p:nvSpPr>
          <p:cNvPr id="120" name="Google Shape;120;p8"/>
          <p:cNvSpPr txBox="1"/>
          <p:nvPr/>
        </p:nvSpPr>
        <p:spPr>
          <a:xfrm>
            <a:off x="218440" y="1200912"/>
            <a:ext cx="11787000" cy="4634400"/>
          </a:xfrm>
          <a:prstGeom prst="rect">
            <a:avLst/>
          </a:prstGeom>
          <a:noFill/>
          <a:ln>
            <a:noFill/>
          </a:ln>
        </p:spPr>
        <p:txBody>
          <a:bodyPr spcFirstLastPara="1" wrap="square" lIns="0" tIns="0" rIns="0" bIns="0" anchor="t" anchorCtr="0">
            <a:spAutoFit/>
          </a:bodyPr>
          <a:lstStyle/>
          <a:p>
            <a:pPr marL="12700" marR="124460" lvl="0" indent="0" algn="l" rtl="0">
              <a:lnSpc>
                <a:spcPct val="100000"/>
              </a:lnSpc>
              <a:spcBef>
                <a:spcPts val="0"/>
              </a:spcBef>
              <a:spcAft>
                <a:spcPts val="0"/>
              </a:spcAft>
              <a:buNone/>
            </a:pPr>
            <a:r>
              <a:rPr lang="en-US" sz="2300">
                <a:solidFill>
                  <a:schemeClr val="dk1"/>
                </a:solidFill>
                <a:latin typeface="Century Gothic"/>
                <a:ea typeface="Century Gothic"/>
                <a:cs typeface="Century Gothic"/>
                <a:sym typeface="Century Gothic"/>
              </a:rPr>
              <a:t>Culture is often described as the combination of knowledge, belief, and behavior. It involves several elements that are often specific to ethnic, racial</a:t>
            </a:r>
            <a:r>
              <a:rPr lang="en-US" sz="2300">
                <a:solidFill>
                  <a:srgbClr val="FF0000"/>
                </a:solidFill>
                <a:latin typeface="Century Gothic"/>
                <a:ea typeface="Century Gothic"/>
                <a:cs typeface="Century Gothic"/>
                <a:sym typeface="Century Gothic"/>
              </a:rPr>
              <a:t> </a:t>
            </a:r>
            <a:r>
              <a:rPr lang="en-US" sz="2300">
                <a:solidFill>
                  <a:schemeClr val="dk1"/>
                </a:solidFill>
                <a:latin typeface="Century Gothic"/>
                <a:ea typeface="Century Gothic"/>
                <a:cs typeface="Century Gothic"/>
                <a:sym typeface="Century Gothic"/>
              </a:rPr>
              <a:t>religious, geographic, or social groups.</a:t>
            </a:r>
            <a:endParaRPr sz="2300">
              <a:solidFill>
                <a:schemeClr val="dk1"/>
              </a:solidFill>
              <a:latin typeface="Century Gothic"/>
              <a:ea typeface="Century Gothic"/>
              <a:cs typeface="Century Gothic"/>
              <a:sym typeface="Century Gothic"/>
            </a:endParaRPr>
          </a:p>
          <a:p>
            <a:pPr marL="0" marR="0" lvl="0" indent="0" algn="l" rtl="0">
              <a:lnSpc>
                <a:spcPct val="100000"/>
              </a:lnSpc>
              <a:spcBef>
                <a:spcPts val="5"/>
              </a:spcBef>
              <a:spcAft>
                <a:spcPts val="0"/>
              </a:spcAft>
              <a:buNone/>
            </a:pPr>
            <a:endParaRPr sz="2400">
              <a:solidFill>
                <a:schemeClr val="dk1"/>
              </a:solidFill>
              <a:latin typeface="Times New Roman"/>
              <a:ea typeface="Times New Roman"/>
              <a:cs typeface="Times New Roman"/>
              <a:sym typeface="Times New Roman"/>
            </a:endParaRPr>
          </a:p>
          <a:p>
            <a:pPr marL="12700" marR="5080" lvl="0" indent="0" algn="l" rtl="0">
              <a:lnSpc>
                <a:spcPct val="100000"/>
              </a:lnSpc>
              <a:spcBef>
                <a:spcPts val="0"/>
              </a:spcBef>
              <a:spcAft>
                <a:spcPts val="0"/>
              </a:spcAft>
              <a:buNone/>
            </a:pPr>
            <a:r>
              <a:rPr lang="en-US" sz="2300">
                <a:solidFill>
                  <a:schemeClr val="dk1"/>
                </a:solidFill>
                <a:latin typeface="Century Gothic"/>
                <a:ea typeface="Century Gothic"/>
                <a:cs typeface="Century Gothic"/>
                <a:sym typeface="Century Gothic"/>
              </a:rPr>
              <a:t>This includes personal identification, language, thoughts, communications, actions, customs, beliefs, values, and institutions. As healthcare providers, it is important to recognize these elements that may influence patients’ actions or inactions surrounding health, healing, wellness, illness, disease, and delivery of health services.</a:t>
            </a:r>
            <a:endParaRPr sz="2300">
              <a:solidFill>
                <a:schemeClr val="dk1"/>
              </a:solidFill>
              <a:latin typeface="Century Gothic"/>
              <a:ea typeface="Century Gothic"/>
              <a:cs typeface="Century Gothic"/>
              <a:sym typeface="Century Gothic"/>
            </a:endParaRPr>
          </a:p>
          <a:p>
            <a:pPr marL="0" marR="0" lvl="0" indent="0" algn="l" rtl="0">
              <a:lnSpc>
                <a:spcPct val="100000"/>
              </a:lnSpc>
              <a:spcBef>
                <a:spcPts val="5"/>
              </a:spcBef>
              <a:spcAft>
                <a:spcPts val="0"/>
              </a:spcAft>
              <a:buNone/>
            </a:pPr>
            <a:endParaRPr sz="2400">
              <a:solidFill>
                <a:schemeClr val="dk1"/>
              </a:solidFill>
              <a:latin typeface="Times New Roman"/>
              <a:ea typeface="Times New Roman"/>
              <a:cs typeface="Times New Roman"/>
              <a:sym typeface="Times New Roman"/>
            </a:endParaRPr>
          </a:p>
          <a:p>
            <a:pPr marL="12700" marR="24130" lvl="0" indent="0" algn="l" rtl="0">
              <a:lnSpc>
                <a:spcPct val="100000"/>
              </a:lnSpc>
              <a:spcBef>
                <a:spcPts val="0"/>
              </a:spcBef>
              <a:spcAft>
                <a:spcPts val="0"/>
              </a:spcAft>
              <a:buNone/>
            </a:pPr>
            <a:r>
              <a:rPr lang="en-US" sz="2300">
                <a:solidFill>
                  <a:schemeClr val="dk1"/>
                </a:solidFill>
                <a:latin typeface="Century Gothic"/>
                <a:ea typeface="Century Gothic"/>
                <a:cs typeface="Century Gothic"/>
                <a:sym typeface="Century Gothic"/>
              </a:rPr>
              <a:t>The concept of cultural respect has a positive effect on patient care delivery by enabling providers to deliver services that are respectful of and responsive to the health beliefs, practices, and cultural and linguistic needs of diverse patients.</a:t>
            </a:r>
            <a:endParaRPr sz="2300">
              <a:solidFill>
                <a:schemeClr val="dk1"/>
              </a:solidFill>
              <a:latin typeface="Century Gothic"/>
              <a:ea typeface="Century Gothic"/>
              <a:cs typeface="Century Gothic"/>
              <a:sym typeface="Century Gothic"/>
            </a:endParaRPr>
          </a:p>
        </p:txBody>
      </p:sp>
      <p:sp>
        <p:nvSpPr>
          <p:cNvPr id="121" name="Google Shape;121;p8"/>
          <p:cNvSpPr/>
          <p:nvPr/>
        </p:nvSpPr>
        <p:spPr>
          <a:xfrm>
            <a:off x="0" y="6629400"/>
            <a:ext cx="12191999" cy="22859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25"/>
        <p:cNvGrpSpPr/>
        <p:nvPr/>
      </p:nvGrpSpPr>
      <p:grpSpPr>
        <a:xfrm>
          <a:off x="0" y="0"/>
          <a:ext cx="0" cy="0"/>
          <a:chOff x="0" y="0"/>
          <a:chExt cx="0" cy="0"/>
        </a:xfrm>
      </p:grpSpPr>
      <p:sp>
        <p:nvSpPr>
          <p:cNvPr id="126" name="Google Shape;126;p9"/>
          <p:cNvSpPr/>
          <p:nvPr/>
        </p:nvSpPr>
        <p:spPr>
          <a:xfrm>
            <a:off x="0" y="272034"/>
            <a:ext cx="12192000" cy="635000"/>
          </a:xfrm>
          <a:custGeom>
            <a:avLst/>
            <a:gdLst/>
            <a:ahLst/>
            <a:cxnLst/>
            <a:rect l="l" t="t" r="r" b="b"/>
            <a:pathLst>
              <a:path w="12192000" h="635000" extrusionOk="0">
                <a:moveTo>
                  <a:pt x="0" y="634746"/>
                </a:moveTo>
                <a:lnTo>
                  <a:pt x="12192000" y="634746"/>
                </a:lnTo>
                <a:lnTo>
                  <a:pt x="12192000" y="0"/>
                </a:lnTo>
                <a:lnTo>
                  <a:pt x="0" y="0"/>
                </a:lnTo>
                <a:lnTo>
                  <a:pt x="0" y="634746"/>
                </a:lnTo>
                <a:close/>
              </a:path>
            </a:pathLst>
          </a:custGeom>
          <a:solidFill>
            <a:srgbClr val="BC2F2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7" name="Google Shape;127;p9"/>
          <p:cNvSpPr/>
          <p:nvPr/>
        </p:nvSpPr>
        <p:spPr>
          <a:xfrm>
            <a:off x="10829544" y="35814"/>
            <a:ext cx="1175752" cy="1175765"/>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9"/>
          <p:cNvSpPr txBox="1">
            <a:spLocks noGrp="1"/>
          </p:cNvSpPr>
          <p:nvPr>
            <p:ph type="title"/>
          </p:nvPr>
        </p:nvSpPr>
        <p:spPr>
          <a:xfrm>
            <a:off x="218440" y="338014"/>
            <a:ext cx="11755119" cy="534035"/>
          </a:xfrm>
          <a:prstGeom prst="rect">
            <a:avLst/>
          </a:prstGeom>
          <a:noFill/>
          <a:ln>
            <a:noFill/>
          </a:ln>
        </p:spPr>
        <p:txBody>
          <a:bodyPr spcFirstLastPara="1" wrap="square" lIns="0" tIns="106625" rIns="0" bIns="0" anchor="t" anchorCtr="0">
            <a:spAutoFit/>
          </a:bodyPr>
          <a:lstStyle/>
          <a:p>
            <a:pPr marL="12700" lvl="0" indent="0" algn="l" rtl="0">
              <a:lnSpc>
                <a:spcPct val="100000"/>
              </a:lnSpc>
              <a:spcBef>
                <a:spcPts val="0"/>
              </a:spcBef>
              <a:spcAft>
                <a:spcPts val="0"/>
              </a:spcAft>
              <a:buNone/>
            </a:pPr>
            <a:r>
              <a:rPr lang="en-US"/>
              <a:t>Understanding Cultural Differences</a:t>
            </a:r>
            <a:endParaRPr/>
          </a:p>
        </p:txBody>
      </p:sp>
      <p:sp>
        <p:nvSpPr>
          <p:cNvPr id="129" name="Google Shape;129;p9"/>
          <p:cNvSpPr txBox="1"/>
          <p:nvPr/>
        </p:nvSpPr>
        <p:spPr>
          <a:xfrm>
            <a:off x="236200" y="1242425"/>
            <a:ext cx="11481300" cy="49443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US" sz="2800" b="1">
                <a:solidFill>
                  <a:srgbClr val="005DB8"/>
                </a:solidFill>
                <a:latin typeface="Century Gothic"/>
                <a:ea typeface="Century Gothic"/>
                <a:cs typeface="Century Gothic"/>
                <a:sym typeface="Century Gothic"/>
              </a:rPr>
              <a:t>Do you know?</a:t>
            </a:r>
            <a:endParaRPr sz="2800">
              <a:solidFill>
                <a:schemeClr val="dk1"/>
              </a:solidFill>
              <a:latin typeface="Century Gothic"/>
              <a:ea typeface="Century Gothic"/>
              <a:cs typeface="Century Gothic"/>
              <a:sym typeface="Century Gothic"/>
            </a:endParaRPr>
          </a:p>
          <a:p>
            <a:pPr marL="899794" marR="0" lvl="0" indent="-342900" algn="l" rtl="0">
              <a:lnSpc>
                <a:spcPct val="100000"/>
              </a:lnSpc>
              <a:spcBef>
                <a:spcPts val="1425"/>
              </a:spcBef>
              <a:spcAft>
                <a:spcPts val="0"/>
              </a:spcAft>
              <a:buClr>
                <a:schemeClr val="dk1"/>
              </a:buClr>
              <a:buSzPts val="2100"/>
              <a:buFont typeface="Arial"/>
              <a:buChar char="•"/>
            </a:pPr>
            <a:r>
              <a:rPr lang="en-US" sz="2100">
                <a:solidFill>
                  <a:schemeClr val="dk1"/>
                </a:solidFill>
                <a:latin typeface="Century Gothic"/>
                <a:ea typeface="Century Gothic"/>
                <a:cs typeface="Century Gothic"/>
                <a:sym typeface="Century Gothic"/>
              </a:rPr>
              <a:t>Family is defined differently by different cultures. Family includes a family of origin and family of choice.</a:t>
            </a:r>
            <a:endParaRPr sz="2100">
              <a:solidFill>
                <a:schemeClr val="dk1"/>
              </a:solidFill>
              <a:latin typeface="Century Gothic"/>
              <a:ea typeface="Century Gothic"/>
              <a:cs typeface="Century Gothic"/>
              <a:sym typeface="Century Gothic"/>
            </a:endParaRPr>
          </a:p>
          <a:p>
            <a:pPr marL="899794" marR="0" lvl="0" indent="-342900" algn="l" rtl="0">
              <a:lnSpc>
                <a:spcPct val="100000"/>
              </a:lnSpc>
              <a:spcBef>
                <a:spcPts val="1260"/>
              </a:spcBef>
              <a:spcAft>
                <a:spcPts val="0"/>
              </a:spcAft>
              <a:buClr>
                <a:schemeClr val="dk1"/>
              </a:buClr>
              <a:buSzPts val="2100"/>
              <a:buFont typeface="Arial"/>
              <a:buChar char="•"/>
            </a:pPr>
            <a:r>
              <a:rPr lang="en-US" sz="2100">
                <a:solidFill>
                  <a:schemeClr val="dk1"/>
                </a:solidFill>
                <a:latin typeface="Century Gothic"/>
                <a:ea typeface="Century Gothic"/>
                <a:cs typeface="Century Gothic"/>
                <a:sym typeface="Century Gothic"/>
              </a:rPr>
              <a:t>The concept of an exact time is not used or reinforced in some cultures.</a:t>
            </a:r>
            <a:endParaRPr sz="2100">
              <a:solidFill>
                <a:schemeClr val="dk1"/>
              </a:solidFill>
              <a:latin typeface="Century Gothic"/>
              <a:ea typeface="Century Gothic"/>
              <a:cs typeface="Century Gothic"/>
              <a:sym typeface="Century Gothic"/>
            </a:endParaRPr>
          </a:p>
          <a:p>
            <a:pPr marL="899794" marR="0" lvl="0" indent="-342900" algn="l" rtl="0">
              <a:lnSpc>
                <a:spcPct val="100000"/>
              </a:lnSpc>
              <a:spcBef>
                <a:spcPts val="1260"/>
              </a:spcBef>
              <a:spcAft>
                <a:spcPts val="0"/>
              </a:spcAft>
              <a:buClr>
                <a:schemeClr val="dk1"/>
              </a:buClr>
              <a:buSzPts val="2100"/>
              <a:buFont typeface="Arial"/>
              <a:buChar char="•"/>
            </a:pPr>
            <a:r>
              <a:rPr lang="en-US" sz="2100">
                <a:solidFill>
                  <a:schemeClr val="dk1"/>
                </a:solidFill>
                <a:latin typeface="Century Gothic"/>
                <a:ea typeface="Century Gothic"/>
                <a:cs typeface="Century Gothic"/>
                <a:sym typeface="Century Gothic"/>
              </a:rPr>
              <a:t>Some cultural groups stress the veneration of ancestors</a:t>
            </a:r>
            <a:endParaRPr sz="2100">
              <a:solidFill>
                <a:schemeClr val="dk1"/>
              </a:solidFill>
              <a:latin typeface="Century Gothic"/>
              <a:ea typeface="Century Gothic"/>
              <a:cs typeface="Century Gothic"/>
              <a:sym typeface="Century Gothic"/>
            </a:endParaRPr>
          </a:p>
          <a:p>
            <a:pPr marL="899794" marR="0" lvl="0" indent="-342900" algn="l" rtl="0">
              <a:lnSpc>
                <a:spcPct val="100000"/>
              </a:lnSpc>
              <a:spcBef>
                <a:spcPts val="1260"/>
              </a:spcBef>
              <a:spcAft>
                <a:spcPts val="0"/>
              </a:spcAft>
              <a:buClr>
                <a:schemeClr val="dk1"/>
              </a:buClr>
              <a:buSzPts val="2100"/>
              <a:buFont typeface="Arial"/>
              <a:buChar char="•"/>
            </a:pPr>
            <a:r>
              <a:rPr lang="en-US" sz="2100">
                <a:solidFill>
                  <a:schemeClr val="dk1"/>
                </a:solidFill>
                <a:latin typeface="Century Gothic"/>
                <a:ea typeface="Century Gothic"/>
                <a:cs typeface="Century Gothic"/>
                <a:sym typeface="Century Gothic"/>
              </a:rPr>
              <a:t>Eye contact varies by culture.</a:t>
            </a:r>
            <a:endParaRPr sz="2100">
              <a:solidFill>
                <a:schemeClr val="dk1"/>
              </a:solidFill>
              <a:latin typeface="Century Gothic"/>
              <a:ea typeface="Century Gothic"/>
              <a:cs typeface="Century Gothic"/>
              <a:sym typeface="Century Gothic"/>
            </a:endParaRPr>
          </a:p>
          <a:p>
            <a:pPr marL="899794" marR="0" lvl="0" indent="-342900" algn="l" rtl="0">
              <a:lnSpc>
                <a:spcPct val="100000"/>
              </a:lnSpc>
              <a:spcBef>
                <a:spcPts val="1260"/>
              </a:spcBef>
              <a:spcAft>
                <a:spcPts val="0"/>
              </a:spcAft>
              <a:buClr>
                <a:schemeClr val="dk1"/>
              </a:buClr>
              <a:buSzPts val="2100"/>
              <a:buFont typeface="Arial"/>
              <a:buChar char="•"/>
            </a:pPr>
            <a:r>
              <a:rPr lang="en-US" sz="2100">
                <a:solidFill>
                  <a:schemeClr val="dk1"/>
                </a:solidFill>
                <a:latin typeface="Century Gothic"/>
                <a:ea typeface="Century Gothic"/>
                <a:cs typeface="Century Gothic"/>
                <a:sym typeface="Century Gothic"/>
              </a:rPr>
              <a:t>Physical distance during social interactions varies by culture.</a:t>
            </a:r>
            <a:endParaRPr sz="2100">
              <a:solidFill>
                <a:schemeClr val="dk1"/>
              </a:solidFill>
              <a:latin typeface="Century Gothic"/>
              <a:ea typeface="Century Gothic"/>
              <a:cs typeface="Century Gothic"/>
              <a:sym typeface="Century Gothic"/>
            </a:endParaRPr>
          </a:p>
          <a:p>
            <a:pPr marL="899794" marR="0" lvl="0" indent="-342900" algn="l" rtl="0">
              <a:lnSpc>
                <a:spcPct val="100000"/>
              </a:lnSpc>
              <a:spcBef>
                <a:spcPts val="1260"/>
              </a:spcBef>
              <a:spcAft>
                <a:spcPts val="0"/>
              </a:spcAft>
              <a:buClr>
                <a:schemeClr val="dk1"/>
              </a:buClr>
              <a:buSzPts val="2100"/>
              <a:buFont typeface="Arial"/>
              <a:buChar char="•"/>
            </a:pPr>
            <a:r>
              <a:rPr lang="en-US" sz="2100">
                <a:solidFill>
                  <a:schemeClr val="dk1"/>
                </a:solidFill>
                <a:latin typeface="Century Gothic"/>
                <a:ea typeface="Century Gothic"/>
                <a:cs typeface="Century Gothic"/>
                <a:sym typeface="Century Gothic"/>
              </a:rPr>
              <a:t>Culture greatly influences attitudes about physical contact.</a:t>
            </a:r>
            <a:endParaRPr sz="2100">
              <a:solidFill>
                <a:schemeClr val="dk1"/>
              </a:solidFill>
              <a:latin typeface="Century Gothic"/>
              <a:ea typeface="Century Gothic"/>
              <a:cs typeface="Century Gothic"/>
              <a:sym typeface="Century Gothic"/>
            </a:endParaRPr>
          </a:p>
          <a:p>
            <a:pPr marL="899794" marR="0" lvl="0" indent="-342900" algn="l" rtl="0">
              <a:lnSpc>
                <a:spcPct val="100000"/>
              </a:lnSpc>
              <a:spcBef>
                <a:spcPts val="1260"/>
              </a:spcBef>
              <a:spcAft>
                <a:spcPts val="0"/>
              </a:spcAft>
              <a:buClr>
                <a:schemeClr val="dk1"/>
              </a:buClr>
              <a:buSzPts val="2100"/>
              <a:buFont typeface="Arial"/>
              <a:buChar char="•"/>
            </a:pPr>
            <a:r>
              <a:rPr lang="en-US" sz="2100">
                <a:solidFill>
                  <a:schemeClr val="dk1"/>
                </a:solidFill>
                <a:latin typeface="Century Gothic"/>
                <a:ea typeface="Century Gothic"/>
                <a:cs typeface="Century Gothic"/>
                <a:sym typeface="Century Gothic"/>
              </a:rPr>
              <a:t>Different cultures regulate the display of emotion differently</a:t>
            </a:r>
            <a:endParaRPr/>
          </a:p>
          <a:p>
            <a:pPr marL="899794" marR="5080" lvl="0" indent="-342900" algn="l" rtl="0">
              <a:lnSpc>
                <a:spcPct val="100000"/>
              </a:lnSpc>
              <a:spcBef>
                <a:spcPts val="1000"/>
              </a:spcBef>
              <a:spcAft>
                <a:spcPts val="1000"/>
              </a:spcAft>
              <a:buClr>
                <a:schemeClr val="dk1"/>
              </a:buClr>
              <a:buSzPts val="2100"/>
              <a:buFont typeface="Arial"/>
              <a:buChar char="•"/>
            </a:pPr>
            <a:r>
              <a:rPr lang="en-US" sz="2100">
                <a:solidFill>
                  <a:schemeClr val="dk1"/>
                </a:solidFill>
                <a:latin typeface="Century Gothic"/>
                <a:ea typeface="Century Gothic"/>
                <a:cs typeface="Century Gothic"/>
                <a:sym typeface="Century Gothic"/>
              </a:rPr>
              <a:t>Some cultures may use different standards for loudness, speed of delivery, silence, attentiveness and time to respond to another's point.</a:t>
            </a:r>
            <a:endParaRPr sz="2100">
              <a:solidFill>
                <a:schemeClr val="dk1"/>
              </a:solidFill>
              <a:latin typeface="Century Gothic"/>
              <a:ea typeface="Century Gothic"/>
              <a:cs typeface="Century Gothic"/>
              <a:sym typeface="Century Gothic"/>
            </a:endParaRPr>
          </a:p>
        </p:txBody>
      </p:sp>
      <p:sp>
        <p:nvSpPr>
          <p:cNvPr id="130" name="Google Shape;130;p9"/>
          <p:cNvSpPr/>
          <p:nvPr/>
        </p:nvSpPr>
        <p:spPr>
          <a:xfrm>
            <a:off x="0" y="6629400"/>
            <a:ext cx="12191999" cy="22859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2C1"/>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2079</Words>
  <Application>Microsoft Office PowerPoint</Application>
  <PresentationFormat>Widescreen</PresentationFormat>
  <Paragraphs>241</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Century Gothic</vt:lpstr>
      <vt:lpstr>Times New Roman</vt:lpstr>
      <vt:lpstr>Courier New</vt:lpstr>
      <vt:lpstr>Calibri</vt:lpstr>
      <vt:lpstr>Arial</vt:lpstr>
      <vt:lpstr>Office Theme</vt:lpstr>
      <vt:lpstr>PowerPoint Presentation</vt:lpstr>
      <vt:lpstr>Agenda</vt:lpstr>
      <vt:lpstr>Objective</vt:lpstr>
      <vt:lpstr>What is Diversity?</vt:lpstr>
      <vt:lpstr>Why is Healthcare Diversity so important?</vt:lpstr>
      <vt:lpstr>Why is Cultural Diversity an Important Issue?</vt:lpstr>
      <vt:lpstr>What is Cultural Respect?</vt:lpstr>
      <vt:lpstr>Why Cultural Respect is important?</vt:lpstr>
      <vt:lpstr>Understanding Cultural Differences</vt:lpstr>
      <vt:lpstr>What is Cultural Competence?</vt:lpstr>
      <vt:lpstr>Diversity includes LGBTQIA Members/Patients</vt:lpstr>
      <vt:lpstr>Diversity includes LGBTQIA Members/Patients</vt:lpstr>
      <vt:lpstr>Cultural Competence Skills Include</vt:lpstr>
      <vt:lpstr>Don’t Assume!</vt:lpstr>
      <vt:lpstr>Labeling</vt:lpstr>
      <vt:lpstr>Stereotyping</vt:lpstr>
      <vt:lpstr>To Avoid Stereotyping</vt:lpstr>
      <vt:lpstr>The Strengths of Cultural Competence and Diversity</vt:lpstr>
      <vt:lpstr>Cultural Competence Continuum</vt:lpstr>
      <vt:lpstr>Communication with Culturally Diverse Patients</vt:lpstr>
      <vt:lpstr>Do’s of communicating with Limited-English Speakers</vt:lpstr>
      <vt:lpstr>Do’s of communicating with Limited-English Speakers</vt:lpstr>
      <vt:lpstr>Quiz Time!</vt:lpstr>
      <vt:lpstr>Quiz Time!</vt:lpstr>
      <vt:lpstr>Quiz Time!</vt:lpstr>
      <vt:lpstr>Quiz Time!</vt:lpstr>
      <vt:lpstr>Quiz Time!</vt:lpstr>
      <vt:lpstr>Quiz Time!</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Jenny Dominguez</dc:creator>
  <cp:lastModifiedBy>Leopoldo Manzo</cp:lastModifiedBy>
  <cp:revision>2</cp:revision>
  <dcterms:created xsi:type="dcterms:W3CDTF">2022-07-11T13:42:06Z</dcterms:created>
  <dcterms:modified xsi:type="dcterms:W3CDTF">2024-07-29T15:52:48Z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2021-07-14T00:00:00Z</vt:filetime>
  </property>
  <property fmtid="{D5CDD505-2E9C-101B-9397-08002B2CF9AE}" pid="3" name="LastSaved">
    <vt:filetime>2022-07-11T00:00:00Z</vt:filetime>
  </property>
</Properties>
</file>