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260" r:id="rId3"/>
    <p:sldId id="271" r:id="rId4"/>
    <p:sldId id="275" r:id="rId5"/>
    <p:sldId id="276" r:id="rId6"/>
    <p:sldId id="278" r:id="rId7"/>
    <p:sldId id="284" r:id="rId8"/>
    <p:sldId id="279" r:id="rId9"/>
    <p:sldId id="280" r:id="rId10"/>
    <p:sldId id="281" r:id="rId11"/>
    <p:sldId id="272" r:id="rId12"/>
    <p:sldId id="273" r:id="rId13"/>
    <p:sldId id="274" r:id="rId14"/>
    <p:sldId id="282" r:id="rId15"/>
    <p:sldId id="277" r:id="rId16"/>
    <p:sldId id="285" r:id="rId17"/>
    <p:sldId id="268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96B98D-15A8-E534-B28C-7ADF00F13BA4}" name="Tracy Hitzeman" initials="TH" userId="S::thitzeman@hpsj.com::c774fc3a-c74c-4e18-8a9b-e9d3af3976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B00"/>
    <a:srgbClr val="A3D55F"/>
    <a:srgbClr val="BD302C"/>
    <a:srgbClr val="005DB9"/>
    <a:srgbClr val="E6E6E6"/>
    <a:srgbClr val="F2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9326" autoAdjust="0"/>
  </p:normalViewPr>
  <p:slideViewPr>
    <p:cSldViewPr snapToGrid="0">
      <p:cViewPr varScale="1">
        <p:scale>
          <a:sx n="90" d="100"/>
          <a:sy n="90" d="100"/>
        </p:scale>
        <p:origin x="21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inder Dhillon" userId="f9625d9f-84f1-4384-84ce-beb5c07f56ee" providerId="ADAL" clId="{2CC069A5-D57B-434F-BD40-E674C221A113}"/>
    <pc:docChg chg="modSld">
      <pc:chgData name="Tapinder Dhillon" userId="f9625d9f-84f1-4384-84ce-beb5c07f56ee" providerId="ADAL" clId="{2CC069A5-D57B-434F-BD40-E674C221A113}" dt="2023-11-09T00:29:07.907" v="1" actId="13926"/>
      <pc:docMkLst>
        <pc:docMk/>
      </pc:docMkLst>
      <pc:sldChg chg="modSp mod delCm">
        <pc:chgData name="Tapinder Dhillon" userId="f9625d9f-84f1-4384-84ce-beb5c07f56ee" providerId="ADAL" clId="{2CC069A5-D57B-434F-BD40-E674C221A113}" dt="2023-11-09T00:29:07.907" v="1" actId="13926"/>
        <pc:sldMkLst>
          <pc:docMk/>
          <pc:sldMk cId="3152493639" sldId="280"/>
        </pc:sldMkLst>
        <pc:spChg chg="mod">
          <ac:chgData name="Tapinder Dhillon" userId="f9625d9f-84f1-4384-84ce-beb5c07f56ee" providerId="ADAL" clId="{2CC069A5-D57B-434F-BD40-E674C221A113}" dt="2023-11-09T00:29:07.907" v="1" actId="13926"/>
          <ac:spMkLst>
            <pc:docMk/>
            <pc:sldMk cId="3152493639" sldId="280"/>
            <ac:spMk id="3" creationId="{38D4C5F5-310B-8816-ABE7-77640D6CB12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pinder Dhillon" userId="f9625d9f-84f1-4384-84ce-beb5c07f56ee" providerId="ADAL" clId="{2CC069A5-D57B-434F-BD40-E674C221A113}" dt="2023-11-09T00:28:59.757" v="0"/>
              <pc2:cmMkLst xmlns:pc2="http://schemas.microsoft.com/office/powerpoint/2019/9/main/command">
                <pc:docMk/>
                <pc:sldMk cId="3152493639" sldId="280"/>
                <pc2:cmMk id="{76DE8B6E-39CE-41B4-ADFE-32ED5D0A7B52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8394D3-52C9-43D0-AD7C-09A37E76E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D1ABE-C0A6-48E0-906B-4468E975F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3E0F-CAB2-4721-AA9D-61D474DAA75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4928F-2800-497F-85B7-3351B0B5F0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CF79F-AB9F-4E92-9543-A5454E800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B2EA-3EBF-4BD5-8563-2136F9B90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51F6-401F-4C70-B4D9-E4E2D52FBC6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5760-6A11-47BA-B700-FA9D6C6F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SegoeUI"/>
              </a:rPr>
              <a:t>The member, Authorized Representative, or provider must request CoC for Providers</a:t>
            </a:r>
            <a:endParaRPr lang="en-US" sz="1800" b="1" i="0" u="sng" strike="noStrike" baseline="0" dirty="0">
              <a:latin typeface="SegoeUI"/>
            </a:endParaRPr>
          </a:p>
          <a:p>
            <a:pPr algn="l"/>
            <a:r>
              <a:rPr lang="en-US" sz="1800" b="0" i="0" u="none" strike="noStrike" baseline="0" dirty="0">
                <a:latin typeface="SegoeUI"/>
              </a:rPr>
              <a:t>Retro CoC request- the requester must contact the Receiving MCP within 30 calendar days after the date of service.  Retro requests cannot be urgent or immediate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HPSJ must accept requests made over the telephone, electronically, or in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SegoeUI,Bold"/>
              </a:rPr>
              <a:t>Examples of Ineligible Provider Types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All other ancillary Providers, such as: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Radiology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Laboratory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Non-emergency medical transportation (NEMT)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Non-medical transportation (NMT)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Other ancillary services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ourier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UI"/>
              </a:rPr>
              <a:t>Non-enrolled Medi-Cal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SegoeUI"/>
              </a:rPr>
              <a:t>The member, Authorized Representative, or provider must request CoC for Providers</a:t>
            </a:r>
            <a:endParaRPr lang="en-US" sz="1800" b="1" i="0" u="sng" strike="noStrike" baseline="0" dirty="0">
              <a:latin typeface="SegoeUI"/>
            </a:endParaRPr>
          </a:p>
          <a:p>
            <a:pPr algn="l"/>
            <a:r>
              <a:rPr lang="en-US" sz="1800" b="0" i="0" u="none" strike="noStrike" baseline="0" dirty="0">
                <a:latin typeface="SegoeUI"/>
              </a:rPr>
              <a:t>Retro CoC request- the requester must contact the Receiving MCP within 30 calendar days after the date of service.  Retro requests cannot be urgent or immediate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HPSJ must accept requests made over the telephone, electronically, or in writing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Active Course of Treatment is defined as a course of treatment in which a member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is actively engaged with a provider prior to January 1, 2024 and following the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prescribed or ordered course of treatment as outlined by the provider for a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particular medical condition.38 An Active Course of Treatment to be honored by the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Receiving MCP should be documented in utilization or authorization data</a:t>
            </a:r>
          </a:p>
          <a:p>
            <a:pPr algn="l"/>
            <a:r>
              <a:rPr lang="en-US" sz="1800" b="0" i="0" u="none" strike="noStrike" baseline="0" dirty="0">
                <a:latin typeface="SegoeUI"/>
              </a:rPr>
              <a:t>transferred to the Receiving MCP or other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(including those arranged for, but not yet delivered)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1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Alpine- 1 member</a:t>
            </a:r>
          </a:p>
          <a:p>
            <a:r>
              <a:rPr lang="en-US" dirty="0"/>
              <a:t>El Dorado ~3000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5760-6A11-47BA-B700-FA9D6C6F6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DCCAAF-4198-4BE6-9B56-98C8A4481B0F}"/>
              </a:ext>
            </a:extLst>
          </p:cNvPr>
          <p:cNvSpPr/>
          <p:nvPr userDrawn="1"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0B0B7BB-8C0F-4913-A315-D42CA115C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84"/>
          <a:stretch/>
        </p:blipFill>
        <p:spPr>
          <a:xfrm>
            <a:off x="279319" y="98799"/>
            <a:ext cx="8864681" cy="331010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4D598F8-DB08-4340-8B27-C15967AEC488}"/>
              </a:ext>
            </a:extLst>
          </p:cNvPr>
          <p:cNvSpPr/>
          <p:nvPr userDrawn="1"/>
        </p:nvSpPr>
        <p:spPr>
          <a:xfrm rot="5400000">
            <a:off x="-1269796" y="1309009"/>
            <a:ext cx="6765178" cy="4250988"/>
          </a:xfrm>
          <a:custGeom>
            <a:avLst/>
            <a:gdLst>
              <a:gd name="connsiteX0" fmla="*/ 0 w 6765178"/>
              <a:gd name="connsiteY0" fmla="*/ 3765489 h 4250988"/>
              <a:gd name="connsiteX1" fmla="*/ 3382590 w 6765178"/>
              <a:gd name="connsiteY1" fmla="*/ 0 h 4250988"/>
              <a:gd name="connsiteX2" fmla="*/ 6765178 w 6765178"/>
              <a:gd name="connsiteY2" fmla="*/ 3765489 h 4250988"/>
              <a:gd name="connsiteX3" fmla="*/ 6747716 w 6765178"/>
              <a:gd name="connsiteY3" fmla="*/ 4150488 h 4250988"/>
              <a:gd name="connsiteX4" fmla="*/ 6733937 w 6765178"/>
              <a:gd name="connsiteY4" fmla="*/ 4250988 h 4250988"/>
              <a:gd name="connsiteX5" fmla="*/ 6611643 w 6765178"/>
              <a:gd name="connsiteY5" fmla="*/ 4250988 h 4250988"/>
              <a:gd name="connsiteX6" fmla="*/ 6624919 w 6765178"/>
              <a:gd name="connsiteY6" fmla="*/ 4157231 h 4250988"/>
              <a:gd name="connsiteX7" fmla="*/ 6641744 w 6765178"/>
              <a:gd name="connsiteY7" fmla="*/ 3798065 h 4250988"/>
              <a:gd name="connsiteX8" fmla="*/ 3382590 w 6765178"/>
              <a:gd name="connsiteY8" fmla="*/ 285235 h 4250988"/>
              <a:gd name="connsiteX9" fmla="*/ 123435 w 6765178"/>
              <a:gd name="connsiteY9" fmla="*/ 3798065 h 4250988"/>
              <a:gd name="connsiteX10" fmla="*/ 140260 w 6765178"/>
              <a:gd name="connsiteY10" fmla="*/ 4157231 h 4250988"/>
              <a:gd name="connsiteX11" fmla="*/ 153537 w 6765178"/>
              <a:gd name="connsiteY11" fmla="*/ 4250988 h 4250988"/>
              <a:gd name="connsiteX12" fmla="*/ 31242 w 6765178"/>
              <a:gd name="connsiteY12" fmla="*/ 4250988 h 4250988"/>
              <a:gd name="connsiteX13" fmla="*/ 17462 w 6765178"/>
              <a:gd name="connsiteY13" fmla="*/ 4150488 h 4250988"/>
              <a:gd name="connsiteX14" fmla="*/ 0 w 6765178"/>
              <a:gd name="connsiteY14" fmla="*/ 3765489 h 4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5178" h="4250988">
                <a:moveTo>
                  <a:pt x="0" y="3765489"/>
                </a:moveTo>
                <a:cubicBezTo>
                  <a:pt x="0" y="1685867"/>
                  <a:pt x="1514437" y="0"/>
                  <a:pt x="3382590" y="0"/>
                </a:cubicBezTo>
                <a:cubicBezTo>
                  <a:pt x="5250742" y="0"/>
                  <a:pt x="6765178" y="1685867"/>
                  <a:pt x="6765178" y="3765489"/>
                </a:cubicBezTo>
                <a:cubicBezTo>
                  <a:pt x="6765178" y="3895463"/>
                  <a:pt x="6759262" y="4023901"/>
                  <a:pt x="6747716" y="4150488"/>
                </a:cubicBezTo>
                <a:lnTo>
                  <a:pt x="6733937" y="4250988"/>
                </a:lnTo>
                <a:lnTo>
                  <a:pt x="6611643" y="4250988"/>
                </a:lnTo>
                <a:lnTo>
                  <a:pt x="6624919" y="4157231"/>
                </a:lnTo>
                <a:cubicBezTo>
                  <a:pt x="6636044" y="4039138"/>
                  <a:pt x="6641744" y="3919318"/>
                  <a:pt x="6641744" y="3798065"/>
                </a:cubicBezTo>
                <a:cubicBezTo>
                  <a:pt x="6641744" y="1857983"/>
                  <a:pt x="5182572" y="285236"/>
                  <a:pt x="3382590" y="285235"/>
                </a:cubicBezTo>
                <a:cubicBezTo>
                  <a:pt x="1582609" y="285235"/>
                  <a:pt x="123435" y="1857983"/>
                  <a:pt x="123435" y="3798065"/>
                </a:cubicBezTo>
                <a:cubicBezTo>
                  <a:pt x="123435" y="3919318"/>
                  <a:pt x="129136" y="4039138"/>
                  <a:pt x="140260" y="4157231"/>
                </a:cubicBezTo>
                <a:lnTo>
                  <a:pt x="153537" y="4250988"/>
                </a:lnTo>
                <a:lnTo>
                  <a:pt x="31242" y="4250988"/>
                </a:lnTo>
                <a:lnTo>
                  <a:pt x="17462" y="4150488"/>
                </a:lnTo>
                <a:cubicBezTo>
                  <a:pt x="5916" y="4023901"/>
                  <a:pt x="0" y="3895463"/>
                  <a:pt x="0" y="3765489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E847E3-2308-4773-950E-95C1F6551B04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Picture Placeholder 28">
            <a:extLst>
              <a:ext uri="{FF2B5EF4-FFF2-40B4-BE49-F238E27FC236}">
                <a16:creationId xmlns:a16="http://schemas.microsoft.com/office/drawing/2014/main" id="{062B5B5B-3BD1-4FDC-A6EF-E8E2ABF81D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V="1">
            <a:off x="-3" y="328397"/>
            <a:ext cx="3579227" cy="6201924"/>
          </a:xfrm>
          <a:custGeom>
            <a:avLst/>
            <a:gdLst>
              <a:gd name="connsiteX0" fmla="*/ 3096020 w 3637865"/>
              <a:gd name="connsiteY0" fmla="*/ 0 h 6303528"/>
              <a:gd name="connsiteX1" fmla="*/ 3412570 w 3637865"/>
              <a:gd name="connsiteY1" fmla="*/ 16272 h 6303528"/>
              <a:gd name="connsiteX2" fmla="*/ 3637865 w 3637865"/>
              <a:gd name="connsiteY2" fmla="*/ 51276 h 6303528"/>
              <a:gd name="connsiteX3" fmla="*/ 3637865 w 3637865"/>
              <a:gd name="connsiteY3" fmla="*/ 6252253 h 6303528"/>
              <a:gd name="connsiteX4" fmla="*/ 3412570 w 3637865"/>
              <a:gd name="connsiteY4" fmla="*/ 6287256 h 6303528"/>
              <a:gd name="connsiteX5" fmla="*/ 3096020 w 3637865"/>
              <a:gd name="connsiteY5" fmla="*/ 6303528 h 6303528"/>
              <a:gd name="connsiteX6" fmla="*/ 0 w 3637865"/>
              <a:gd name="connsiteY6" fmla="*/ 3151764 h 6303528"/>
              <a:gd name="connsiteX7" fmla="*/ 3096020 w 3637865"/>
              <a:gd name="connsiteY7" fmla="*/ 0 h 63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7865" h="6303528">
                <a:moveTo>
                  <a:pt x="3096020" y="0"/>
                </a:moveTo>
                <a:cubicBezTo>
                  <a:pt x="3202888" y="0"/>
                  <a:pt x="3308491" y="5512"/>
                  <a:pt x="3412570" y="16272"/>
                </a:cubicBezTo>
                <a:lnTo>
                  <a:pt x="3637865" y="51276"/>
                </a:lnTo>
                <a:lnTo>
                  <a:pt x="3637865" y="6252253"/>
                </a:lnTo>
                <a:lnTo>
                  <a:pt x="3412570" y="6287256"/>
                </a:lnTo>
                <a:cubicBezTo>
                  <a:pt x="3308491" y="6298016"/>
                  <a:pt x="3202888" y="6303528"/>
                  <a:pt x="3096020" y="6303528"/>
                </a:cubicBezTo>
                <a:cubicBezTo>
                  <a:pt x="1386135" y="6303528"/>
                  <a:pt x="0" y="4892435"/>
                  <a:pt x="0" y="3151764"/>
                </a:cubicBezTo>
                <a:cubicBezTo>
                  <a:pt x="0" y="1411093"/>
                  <a:pt x="1386135" y="0"/>
                  <a:pt x="3096020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 l="-55000" r="-85000"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08F0771-91AB-4F7D-A7B3-0508DAB8F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568" y="5466103"/>
            <a:ext cx="4083844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066280-F17C-40FC-A935-2FF90C6231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568" y="6085967"/>
            <a:ext cx="4083844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46E19F-02E7-465C-AE30-F857636E2F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100" y="4363112"/>
            <a:ext cx="2387312" cy="9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1-3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F23E986-D92F-4293-982D-E2B0F799E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687" y="6213675"/>
            <a:ext cx="8282625" cy="429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FD2FAF-39D9-4E8D-AECE-C64ECA0E0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186" y="762621"/>
            <a:ext cx="2601435" cy="104143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9715428-CB1F-4D54-8951-C37147B5F9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9948" y="716565"/>
            <a:ext cx="4353152" cy="630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7612745-954E-4C4F-9809-28BCD0A97A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9948" y="1388814"/>
            <a:ext cx="4083844" cy="480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D5A1AD-6EAC-4A31-9A8D-1E6C35B2586D}"/>
              </a:ext>
            </a:extLst>
          </p:cNvPr>
          <p:cNvGrpSpPr/>
          <p:nvPr userDrawn="1"/>
        </p:nvGrpSpPr>
        <p:grpSpPr>
          <a:xfrm>
            <a:off x="0" y="3052148"/>
            <a:ext cx="9144000" cy="2651371"/>
            <a:chOff x="0" y="2490633"/>
            <a:chExt cx="12192000" cy="35351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F96C1-EB8A-466B-8281-B14ACCADFAFE}"/>
                </a:ext>
              </a:extLst>
            </p:cNvPr>
            <p:cNvSpPr/>
            <p:nvPr userDrawn="1"/>
          </p:nvSpPr>
          <p:spPr>
            <a:xfrm>
              <a:off x="3200400" y="3330918"/>
              <a:ext cx="6841067" cy="252306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5000" t="-42000" r="-7000" b="-4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07C3D2B5-7A3D-4A95-A891-00DD33A7177F}"/>
                </a:ext>
              </a:extLst>
            </p:cNvPr>
            <p:cNvSpPr/>
            <p:nvPr userDrawn="1"/>
          </p:nvSpPr>
          <p:spPr>
            <a:xfrm>
              <a:off x="0" y="3330918"/>
              <a:ext cx="4673601" cy="2523068"/>
            </a:xfrm>
            <a:custGeom>
              <a:avLst/>
              <a:gdLst>
                <a:gd name="connsiteX0" fmla="*/ 0 w 12192000"/>
                <a:gd name="connsiteY0" fmla="*/ 0 h 2523067"/>
                <a:gd name="connsiteX1" fmla="*/ 12192000 w 12192000"/>
                <a:gd name="connsiteY1" fmla="*/ 0 h 2523067"/>
                <a:gd name="connsiteX2" fmla="*/ 12192000 w 12192000"/>
                <a:gd name="connsiteY2" fmla="*/ 2523067 h 2523067"/>
                <a:gd name="connsiteX3" fmla="*/ 0 w 12192000"/>
                <a:gd name="connsiteY3" fmla="*/ 2523067 h 2523067"/>
                <a:gd name="connsiteX4" fmla="*/ 0 w 12192000"/>
                <a:gd name="connsiteY4" fmla="*/ 0 h 2523067"/>
                <a:gd name="connsiteX0" fmla="*/ 0 w 12192000"/>
                <a:gd name="connsiteY0" fmla="*/ 0 h 2523067"/>
                <a:gd name="connsiteX1" fmla="*/ 3420533 w 12192000"/>
                <a:gd name="connsiteY1" fmla="*/ 0 h 2523067"/>
                <a:gd name="connsiteX2" fmla="*/ 12192000 w 12192000"/>
                <a:gd name="connsiteY2" fmla="*/ 2523067 h 2523067"/>
                <a:gd name="connsiteX3" fmla="*/ 0 w 12192000"/>
                <a:gd name="connsiteY3" fmla="*/ 2523067 h 2523067"/>
                <a:gd name="connsiteX4" fmla="*/ 0 w 12192000"/>
                <a:gd name="connsiteY4" fmla="*/ 0 h 2523067"/>
                <a:gd name="connsiteX0" fmla="*/ 0 w 5046134"/>
                <a:gd name="connsiteY0" fmla="*/ 0 h 2523067"/>
                <a:gd name="connsiteX1" fmla="*/ 3420533 w 5046134"/>
                <a:gd name="connsiteY1" fmla="*/ 0 h 2523067"/>
                <a:gd name="connsiteX2" fmla="*/ 5046134 w 5046134"/>
                <a:gd name="connsiteY2" fmla="*/ 2506134 h 2523067"/>
                <a:gd name="connsiteX3" fmla="*/ 0 w 5046134"/>
                <a:gd name="connsiteY3" fmla="*/ 2523067 h 2523067"/>
                <a:gd name="connsiteX4" fmla="*/ 0 w 5046134"/>
                <a:gd name="connsiteY4" fmla="*/ 0 h 2523067"/>
                <a:gd name="connsiteX0" fmla="*/ 0 w 5046134"/>
                <a:gd name="connsiteY0" fmla="*/ 0 h 2523067"/>
                <a:gd name="connsiteX1" fmla="*/ 3420533 w 5046134"/>
                <a:gd name="connsiteY1" fmla="*/ 0 h 2523067"/>
                <a:gd name="connsiteX2" fmla="*/ 5046134 w 5046134"/>
                <a:gd name="connsiteY2" fmla="*/ 2506134 h 2523067"/>
                <a:gd name="connsiteX3" fmla="*/ 0 w 5046134"/>
                <a:gd name="connsiteY3" fmla="*/ 2523067 h 2523067"/>
                <a:gd name="connsiteX4" fmla="*/ 0 w 5046134"/>
                <a:gd name="connsiteY4" fmla="*/ 0 h 2523067"/>
                <a:gd name="connsiteX0" fmla="*/ 0 w 4673601"/>
                <a:gd name="connsiteY0" fmla="*/ 0 h 2523068"/>
                <a:gd name="connsiteX1" fmla="*/ 3420533 w 4673601"/>
                <a:gd name="connsiteY1" fmla="*/ 0 h 2523068"/>
                <a:gd name="connsiteX2" fmla="*/ 4673601 w 4673601"/>
                <a:gd name="connsiteY2" fmla="*/ 2523068 h 2523068"/>
                <a:gd name="connsiteX3" fmla="*/ 0 w 4673601"/>
                <a:gd name="connsiteY3" fmla="*/ 2523067 h 2523068"/>
                <a:gd name="connsiteX4" fmla="*/ 0 w 4673601"/>
                <a:gd name="connsiteY4" fmla="*/ 0 h 2523068"/>
                <a:gd name="connsiteX0" fmla="*/ 0 w 4673601"/>
                <a:gd name="connsiteY0" fmla="*/ 0 h 2523068"/>
                <a:gd name="connsiteX1" fmla="*/ 3420533 w 4673601"/>
                <a:gd name="connsiteY1" fmla="*/ 0 h 2523068"/>
                <a:gd name="connsiteX2" fmla="*/ 4673601 w 4673601"/>
                <a:gd name="connsiteY2" fmla="*/ 2523068 h 2523068"/>
                <a:gd name="connsiteX3" fmla="*/ 0 w 4673601"/>
                <a:gd name="connsiteY3" fmla="*/ 2523067 h 2523068"/>
                <a:gd name="connsiteX4" fmla="*/ 0 w 4673601"/>
                <a:gd name="connsiteY4" fmla="*/ 0 h 2523068"/>
                <a:gd name="connsiteX0" fmla="*/ 0 w 4673601"/>
                <a:gd name="connsiteY0" fmla="*/ 0 h 2523068"/>
                <a:gd name="connsiteX1" fmla="*/ 3420533 w 4673601"/>
                <a:gd name="connsiteY1" fmla="*/ 0 h 2523068"/>
                <a:gd name="connsiteX2" fmla="*/ 4673601 w 4673601"/>
                <a:gd name="connsiteY2" fmla="*/ 2523068 h 2523068"/>
                <a:gd name="connsiteX3" fmla="*/ 0 w 4673601"/>
                <a:gd name="connsiteY3" fmla="*/ 2523067 h 2523068"/>
                <a:gd name="connsiteX4" fmla="*/ 0 w 4673601"/>
                <a:gd name="connsiteY4" fmla="*/ 0 h 2523068"/>
                <a:gd name="connsiteX0" fmla="*/ 0 w 4673601"/>
                <a:gd name="connsiteY0" fmla="*/ 0 h 2523068"/>
                <a:gd name="connsiteX1" fmla="*/ 3420533 w 4673601"/>
                <a:gd name="connsiteY1" fmla="*/ 0 h 2523068"/>
                <a:gd name="connsiteX2" fmla="*/ 4673601 w 4673601"/>
                <a:gd name="connsiteY2" fmla="*/ 2523068 h 2523068"/>
                <a:gd name="connsiteX3" fmla="*/ 0 w 4673601"/>
                <a:gd name="connsiteY3" fmla="*/ 2523067 h 2523068"/>
                <a:gd name="connsiteX4" fmla="*/ 0 w 4673601"/>
                <a:gd name="connsiteY4" fmla="*/ 0 h 2523068"/>
                <a:gd name="connsiteX0" fmla="*/ 0 w 4673601"/>
                <a:gd name="connsiteY0" fmla="*/ 0 h 2523068"/>
                <a:gd name="connsiteX1" fmla="*/ 3420533 w 4673601"/>
                <a:gd name="connsiteY1" fmla="*/ 0 h 2523068"/>
                <a:gd name="connsiteX2" fmla="*/ 4673601 w 4673601"/>
                <a:gd name="connsiteY2" fmla="*/ 2523068 h 2523068"/>
                <a:gd name="connsiteX3" fmla="*/ 0 w 4673601"/>
                <a:gd name="connsiteY3" fmla="*/ 2523067 h 2523068"/>
                <a:gd name="connsiteX4" fmla="*/ 0 w 4673601"/>
                <a:gd name="connsiteY4" fmla="*/ 0 h 2523068"/>
                <a:gd name="connsiteX0" fmla="*/ 0 w 4673601"/>
                <a:gd name="connsiteY0" fmla="*/ 0 h 2523068"/>
                <a:gd name="connsiteX1" fmla="*/ 3420533 w 4673601"/>
                <a:gd name="connsiteY1" fmla="*/ 0 h 2523068"/>
                <a:gd name="connsiteX2" fmla="*/ 4673601 w 4673601"/>
                <a:gd name="connsiteY2" fmla="*/ 2523068 h 2523068"/>
                <a:gd name="connsiteX3" fmla="*/ 0 w 4673601"/>
                <a:gd name="connsiteY3" fmla="*/ 2523067 h 2523068"/>
                <a:gd name="connsiteX4" fmla="*/ 0 w 4673601"/>
                <a:gd name="connsiteY4" fmla="*/ 0 h 25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601" h="2523068">
                  <a:moveTo>
                    <a:pt x="0" y="0"/>
                  </a:moveTo>
                  <a:lnTo>
                    <a:pt x="3420533" y="0"/>
                  </a:lnTo>
                  <a:cubicBezTo>
                    <a:pt x="4025030" y="885482"/>
                    <a:pt x="3337491" y="1570083"/>
                    <a:pt x="4673601" y="2523068"/>
                  </a:cubicBezTo>
                  <a:lnTo>
                    <a:pt x="0" y="252306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 l="-6000" t="-14000" r="4000" b="-1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08689D27-F79F-4DFA-ACA3-109B2AF5BBAD}"/>
                </a:ext>
              </a:extLst>
            </p:cNvPr>
            <p:cNvSpPr/>
            <p:nvPr userDrawn="1"/>
          </p:nvSpPr>
          <p:spPr>
            <a:xfrm>
              <a:off x="5818948" y="3330532"/>
              <a:ext cx="6373052" cy="2523453"/>
            </a:xfrm>
            <a:custGeom>
              <a:avLst/>
              <a:gdLst>
                <a:gd name="connsiteX0" fmla="*/ 0 w 12192000"/>
                <a:gd name="connsiteY0" fmla="*/ 0 h 2523067"/>
                <a:gd name="connsiteX1" fmla="*/ 12192000 w 12192000"/>
                <a:gd name="connsiteY1" fmla="*/ 0 h 2523067"/>
                <a:gd name="connsiteX2" fmla="*/ 12192000 w 12192000"/>
                <a:gd name="connsiteY2" fmla="*/ 2523067 h 2523067"/>
                <a:gd name="connsiteX3" fmla="*/ 0 w 12192000"/>
                <a:gd name="connsiteY3" fmla="*/ 2523067 h 2523067"/>
                <a:gd name="connsiteX4" fmla="*/ 0 w 12192000"/>
                <a:gd name="connsiteY4" fmla="*/ 0 h 2523067"/>
                <a:gd name="connsiteX0" fmla="*/ 9855200 w 12192000"/>
                <a:gd name="connsiteY0" fmla="*/ 45719 h 2523067"/>
                <a:gd name="connsiteX1" fmla="*/ 12192000 w 12192000"/>
                <a:gd name="connsiteY1" fmla="*/ 0 h 2523067"/>
                <a:gd name="connsiteX2" fmla="*/ 12192000 w 12192000"/>
                <a:gd name="connsiteY2" fmla="*/ 2523067 h 2523067"/>
                <a:gd name="connsiteX3" fmla="*/ 0 w 12192000"/>
                <a:gd name="connsiteY3" fmla="*/ 2523067 h 2523067"/>
                <a:gd name="connsiteX4" fmla="*/ 9855200 w 12192000"/>
                <a:gd name="connsiteY4" fmla="*/ 45719 h 2523067"/>
                <a:gd name="connsiteX0" fmla="*/ 4013200 w 6350000"/>
                <a:gd name="connsiteY0" fmla="*/ 45719 h 2540000"/>
                <a:gd name="connsiteX1" fmla="*/ 6350000 w 6350000"/>
                <a:gd name="connsiteY1" fmla="*/ 0 h 2540000"/>
                <a:gd name="connsiteX2" fmla="*/ 6350000 w 6350000"/>
                <a:gd name="connsiteY2" fmla="*/ 2523067 h 2540000"/>
                <a:gd name="connsiteX3" fmla="*/ 0 w 6350000"/>
                <a:gd name="connsiteY3" fmla="*/ 2540000 h 2540000"/>
                <a:gd name="connsiteX4" fmla="*/ 4013200 w 6350000"/>
                <a:gd name="connsiteY4" fmla="*/ 45719 h 2540000"/>
                <a:gd name="connsiteX0" fmla="*/ 4013200 w 6350000"/>
                <a:gd name="connsiteY0" fmla="*/ 45719 h 2540000"/>
                <a:gd name="connsiteX1" fmla="*/ 6350000 w 6350000"/>
                <a:gd name="connsiteY1" fmla="*/ 0 h 2540000"/>
                <a:gd name="connsiteX2" fmla="*/ 6350000 w 6350000"/>
                <a:gd name="connsiteY2" fmla="*/ 2523067 h 2540000"/>
                <a:gd name="connsiteX3" fmla="*/ 0 w 6350000"/>
                <a:gd name="connsiteY3" fmla="*/ 2540000 h 2540000"/>
                <a:gd name="connsiteX4" fmla="*/ 4013200 w 6350000"/>
                <a:gd name="connsiteY4" fmla="*/ 45719 h 2540000"/>
                <a:gd name="connsiteX0" fmla="*/ 4013200 w 6350000"/>
                <a:gd name="connsiteY0" fmla="*/ 45719 h 2540000"/>
                <a:gd name="connsiteX1" fmla="*/ 6350000 w 6350000"/>
                <a:gd name="connsiteY1" fmla="*/ 0 h 2540000"/>
                <a:gd name="connsiteX2" fmla="*/ 6350000 w 6350000"/>
                <a:gd name="connsiteY2" fmla="*/ 2523067 h 2540000"/>
                <a:gd name="connsiteX3" fmla="*/ 0 w 6350000"/>
                <a:gd name="connsiteY3" fmla="*/ 2540000 h 2540000"/>
                <a:gd name="connsiteX4" fmla="*/ 4013200 w 6350000"/>
                <a:gd name="connsiteY4" fmla="*/ 45719 h 2540000"/>
                <a:gd name="connsiteX0" fmla="*/ 3997832 w 6350000"/>
                <a:gd name="connsiteY0" fmla="*/ 0 h 2548069"/>
                <a:gd name="connsiteX1" fmla="*/ 6350000 w 6350000"/>
                <a:gd name="connsiteY1" fmla="*/ 8069 h 2548069"/>
                <a:gd name="connsiteX2" fmla="*/ 6350000 w 6350000"/>
                <a:gd name="connsiteY2" fmla="*/ 2531136 h 2548069"/>
                <a:gd name="connsiteX3" fmla="*/ 0 w 6350000"/>
                <a:gd name="connsiteY3" fmla="*/ 2548069 h 2548069"/>
                <a:gd name="connsiteX4" fmla="*/ 3997832 w 6350000"/>
                <a:gd name="connsiteY4" fmla="*/ 0 h 2548069"/>
                <a:gd name="connsiteX0" fmla="*/ 4043936 w 6396104"/>
                <a:gd name="connsiteY0" fmla="*/ 0 h 2563540"/>
                <a:gd name="connsiteX1" fmla="*/ 6396104 w 6396104"/>
                <a:gd name="connsiteY1" fmla="*/ 8069 h 2563540"/>
                <a:gd name="connsiteX2" fmla="*/ 6396104 w 6396104"/>
                <a:gd name="connsiteY2" fmla="*/ 2531136 h 2563540"/>
                <a:gd name="connsiteX3" fmla="*/ 0 w 6396104"/>
                <a:gd name="connsiteY3" fmla="*/ 2563540 h 2563540"/>
                <a:gd name="connsiteX4" fmla="*/ 4043936 w 6396104"/>
                <a:gd name="connsiteY4" fmla="*/ 0 h 2563540"/>
                <a:gd name="connsiteX0" fmla="*/ 4028568 w 6380736"/>
                <a:gd name="connsiteY0" fmla="*/ 0 h 2555805"/>
                <a:gd name="connsiteX1" fmla="*/ 6380736 w 6380736"/>
                <a:gd name="connsiteY1" fmla="*/ 8069 h 2555805"/>
                <a:gd name="connsiteX2" fmla="*/ 6380736 w 6380736"/>
                <a:gd name="connsiteY2" fmla="*/ 2531136 h 2555805"/>
                <a:gd name="connsiteX3" fmla="*/ 0 w 6380736"/>
                <a:gd name="connsiteY3" fmla="*/ 2555805 h 2555805"/>
                <a:gd name="connsiteX4" fmla="*/ 4028568 w 6380736"/>
                <a:gd name="connsiteY4" fmla="*/ 0 h 2555805"/>
                <a:gd name="connsiteX0" fmla="*/ 4028568 w 6380736"/>
                <a:gd name="connsiteY0" fmla="*/ 0 h 2531136"/>
                <a:gd name="connsiteX1" fmla="*/ 6380736 w 6380736"/>
                <a:gd name="connsiteY1" fmla="*/ 8069 h 2531136"/>
                <a:gd name="connsiteX2" fmla="*/ 6380736 w 6380736"/>
                <a:gd name="connsiteY2" fmla="*/ 2531136 h 2531136"/>
                <a:gd name="connsiteX3" fmla="*/ 0 w 6380736"/>
                <a:gd name="connsiteY3" fmla="*/ 2524863 h 2531136"/>
                <a:gd name="connsiteX4" fmla="*/ 4028568 w 6380736"/>
                <a:gd name="connsiteY4" fmla="*/ 0 h 2531136"/>
                <a:gd name="connsiteX0" fmla="*/ 4020884 w 6373052"/>
                <a:gd name="connsiteY0" fmla="*/ 0 h 2540334"/>
                <a:gd name="connsiteX1" fmla="*/ 6373052 w 6373052"/>
                <a:gd name="connsiteY1" fmla="*/ 8069 h 2540334"/>
                <a:gd name="connsiteX2" fmla="*/ 6373052 w 6373052"/>
                <a:gd name="connsiteY2" fmla="*/ 2531136 h 2540334"/>
                <a:gd name="connsiteX3" fmla="*/ 0 w 6373052"/>
                <a:gd name="connsiteY3" fmla="*/ 2540334 h 2540334"/>
                <a:gd name="connsiteX4" fmla="*/ 4020884 w 6373052"/>
                <a:gd name="connsiteY4" fmla="*/ 0 h 254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052" h="2540334">
                  <a:moveTo>
                    <a:pt x="4020884" y="0"/>
                  </a:moveTo>
                  <a:lnTo>
                    <a:pt x="6373052" y="8069"/>
                  </a:lnTo>
                  <a:lnTo>
                    <a:pt x="6373052" y="2531136"/>
                  </a:lnTo>
                  <a:lnTo>
                    <a:pt x="0" y="2540334"/>
                  </a:lnTo>
                  <a:cubicBezTo>
                    <a:pt x="3928533" y="1236466"/>
                    <a:pt x="2683151" y="831427"/>
                    <a:pt x="4020884" y="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10498" t="-15000" r="-9499" b="-4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E0F7665-2416-4335-BADA-A087DBA7FD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8362" r="6376"/>
            <a:stretch/>
          </p:blipFill>
          <p:spPr>
            <a:xfrm>
              <a:off x="0" y="2490633"/>
              <a:ext cx="12192000" cy="3535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81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36FDD7-E867-41D4-9726-35A61692E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318" y="336929"/>
            <a:ext cx="4881352" cy="631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C17D47-242C-461A-9F04-AE94970E788E}"/>
              </a:ext>
            </a:extLst>
          </p:cNvPr>
          <p:cNvGrpSpPr/>
          <p:nvPr userDrawn="1"/>
        </p:nvGrpSpPr>
        <p:grpSpPr>
          <a:xfrm>
            <a:off x="-1" y="5903309"/>
            <a:ext cx="9042401" cy="965201"/>
            <a:chOff x="738166" y="5657543"/>
            <a:chExt cx="11246382" cy="120045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477EA70-6D3A-48EC-B341-C9615A0FF1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271" b="43418"/>
            <a:stretch/>
          </p:blipFill>
          <p:spPr>
            <a:xfrm rot="10800000" flipV="1">
              <a:off x="738166" y="5657543"/>
              <a:ext cx="11179887" cy="1200458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38E13B-AFCC-4B16-9822-0B238823C1CC}"/>
                </a:ext>
              </a:extLst>
            </p:cNvPr>
            <p:cNvSpPr/>
            <p:nvPr userDrawn="1"/>
          </p:nvSpPr>
          <p:spPr>
            <a:xfrm>
              <a:off x="10508247" y="6050197"/>
              <a:ext cx="1431090" cy="807803"/>
            </a:xfrm>
            <a:custGeom>
              <a:avLst/>
              <a:gdLst>
                <a:gd name="connsiteX0" fmla="*/ 919339 w 1838678"/>
                <a:gd name="connsiteY0" fmla="*/ 0 h 1037873"/>
                <a:gd name="connsiteX1" fmla="*/ 1838678 w 1838678"/>
                <a:gd name="connsiteY1" fmla="*/ 919339 h 1037873"/>
                <a:gd name="connsiteX2" fmla="*/ 1833932 w 1838678"/>
                <a:gd name="connsiteY2" fmla="*/ 1013336 h 1037873"/>
                <a:gd name="connsiteX3" fmla="*/ 1830187 w 1838678"/>
                <a:gd name="connsiteY3" fmla="*/ 1037873 h 1037873"/>
                <a:gd name="connsiteX4" fmla="*/ 8491 w 1838678"/>
                <a:gd name="connsiteY4" fmla="*/ 1037873 h 1037873"/>
                <a:gd name="connsiteX5" fmla="*/ 4746 w 1838678"/>
                <a:gd name="connsiteY5" fmla="*/ 1013336 h 1037873"/>
                <a:gd name="connsiteX6" fmla="*/ 0 w 1838678"/>
                <a:gd name="connsiteY6" fmla="*/ 919339 h 1037873"/>
                <a:gd name="connsiteX7" fmla="*/ 919339 w 1838678"/>
                <a:gd name="connsiteY7" fmla="*/ 0 h 103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8678" h="1037873">
                  <a:moveTo>
                    <a:pt x="919339" y="0"/>
                  </a:moveTo>
                  <a:cubicBezTo>
                    <a:pt x="1427076" y="0"/>
                    <a:pt x="1838678" y="411602"/>
                    <a:pt x="1838678" y="919339"/>
                  </a:cubicBezTo>
                  <a:cubicBezTo>
                    <a:pt x="1838678" y="951072"/>
                    <a:pt x="1837070" y="982430"/>
                    <a:pt x="1833932" y="1013336"/>
                  </a:cubicBezTo>
                  <a:lnTo>
                    <a:pt x="1830187" y="1037873"/>
                  </a:lnTo>
                  <a:lnTo>
                    <a:pt x="8491" y="1037873"/>
                  </a:lnTo>
                  <a:lnTo>
                    <a:pt x="4746" y="1013336"/>
                  </a:lnTo>
                  <a:cubicBezTo>
                    <a:pt x="1608" y="982430"/>
                    <a:pt x="0" y="951072"/>
                    <a:pt x="0" y="919339"/>
                  </a:cubicBezTo>
                  <a:cubicBezTo>
                    <a:pt x="0" y="411602"/>
                    <a:pt x="411602" y="0"/>
                    <a:pt x="919339" y="0"/>
                  </a:cubicBezTo>
                  <a:close/>
                </a:path>
              </a:pathLst>
            </a:custGeom>
            <a:solidFill>
              <a:srgbClr val="F2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51CFC8-847D-402E-A33A-D319530C77EB}"/>
                </a:ext>
              </a:extLst>
            </p:cNvPr>
            <p:cNvSpPr/>
            <p:nvPr userDrawn="1"/>
          </p:nvSpPr>
          <p:spPr>
            <a:xfrm>
              <a:off x="10467960" y="5967635"/>
              <a:ext cx="1516588" cy="890365"/>
            </a:xfrm>
            <a:custGeom>
              <a:avLst/>
              <a:gdLst>
                <a:gd name="connsiteX0" fmla="*/ 983367 w 1966734"/>
                <a:gd name="connsiteY0" fmla="*/ 0 h 1154639"/>
                <a:gd name="connsiteX1" fmla="*/ 1966734 w 1966734"/>
                <a:gd name="connsiteY1" fmla="*/ 983367 h 1154639"/>
                <a:gd name="connsiteX2" fmla="*/ 1961657 w 1966734"/>
                <a:gd name="connsiteY2" fmla="*/ 1083911 h 1154639"/>
                <a:gd name="connsiteX3" fmla="*/ 1950862 w 1966734"/>
                <a:gd name="connsiteY3" fmla="*/ 1154639 h 1154639"/>
                <a:gd name="connsiteX4" fmla="*/ 1894215 w 1966734"/>
                <a:gd name="connsiteY4" fmla="*/ 1154639 h 1154639"/>
                <a:gd name="connsiteX5" fmla="*/ 1897960 w 1966734"/>
                <a:gd name="connsiteY5" fmla="*/ 1130102 h 1154639"/>
                <a:gd name="connsiteX6" fmla="*/ 1902706 w 1966734"/>
                <a:gd name="connsiteY6" fmla="*/ 1036105 h 1154639"/>
                <a:gd name="connsiteX7" fmla="*/ 983367 w 1966734"/>
                <a:gd name="connsiteY7" fmla="*/ 116766 h 1154639"/>
                <a:gd name="connsiteX8" fmla="*/ 64028 w 1966734"/>
                <a:gd name="connsiteY8" fmla="*/ 1036105 h 1154639"/>
                <a:gd name="connsiteX9" fmla="*/ 68774 w 1966734"/>
                <a:gd name="connsiteY9" fmla="*/ 1130102 h 1154639"/>
                <a:gd name="connsiteX10" fmla="*/ 72519 w 1966734"/>
                <a:gd name="connsiteY10" fmla="*/ 1154639 h 1154639"/>
                <a:gd name="connsiteX11" fmla="*/ 15872 w 1966734"/>
                <a:gd name="connsiteY11" fmla="*/ 1154639 h 1154639"/>
                <a:gd name="connsiteX12" fmla="*/ 5077 w 1966734"/>
                <a:gd name="connsiteY12" fmla="*/ 1083911 h 1154639"/>
                <a:gd name="connsiteX13" fmla="*/ 0 w 1966734"/>
                <a:gd name="connsiteY13" fmla="*/ 983367 h 1154639"/>
                <a:gd name="connsiteX14" fmla="*/ 983367 w 1966734"/>
                <a:gd name="connsiteY14" fmla="*/ 0 h 11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6734" h="1154639">
                  <a:moveTo>
                    <a:pt x="983367" y="0"/>
                  </a:moveTo>
                  <a:cubicBezTo>
                    <a:pt x="1526466" y="0"/>
                    <a:pt x="1966734" y="440268"/>
                    <a:pt x="1966734" y="983367"/>
                  </a:cubicBezTo>
                  <a:cubicBezTo>
                    <a:pt x="1966734" y="1017310"/>
                    <a:pt x="1965014" y="1050852"/>
                    <a:pt x="1961657" y="1083911"/>
                  </a:cubicBezTo>
                  <a:lnTo>
                    <a:pt x="1950862" y="1154639"/>
                  </a:lnTo>
                  <a:lnTo>
                    <a:pt x="1894215" y="1154639"/>
                  </a:lnTo>
                  <a:lnTo>
                    <a:pt x="1897960" y="1130102"/>
                  </a:lnTo>
                  <a:cubicBezTo>
                    <a:pt x="1901098" y="1099196"/>
                    <a:pt x="1902706" y="1067838"/>
                    <a:pt x="1902706" y="1036105"/>
                  </a:cubicBezTo>
                  <a:cubicBezTo>
                    <a:pt x="1902706" y="528368"/>
                    <a:pt x="1491104" y="116766"/>
                    <a:pt x="983367" y="116766"/>
                  </a:cubicBezTo>
                  <a:cubicBezTo>
                    <a:pt x="475630" y="116766"/>
                    <a:pt x="64028" y="528368"/>
                    <a:pt x="64028" y="1036105"/>
                  </a:cubicBezTo>
                  <a:cubicBezTo>
                    <a:pt x="64028" y="1067838"/>
                    <a:pt x="65636" y="1099196"/>
                    <a:pt x="68774" y="1130102"/>
                  </a:cubicBezTo>
                  <a:lnTo>
                    <a:pt x="72519" y="1154639"/>
                  </a:lnTo>
                  <a:lnTo>
                    <a:pt x="15872" y="1154639"/>
                  </a:lnTo>
                  <a:lnTo>
                    <a:pt x="5077" y="1083911"/>
                  </a:lnTo>
                  <a:cubicBezTo>
                    <a:pt x="1720" y="1050852"/>
                    <a:pt x="0" y="1017310"/>
                    <a:pt x="0" y="983367"/>
                  </a:cubicBezTo>
                  <a:cubicBezTo>
                    <a:pt x="0" y="440268"/>
                    <a:pt x="440268" y="0"/>
                    <a:pt x="983367" y="0"/>
                  </a:cubicBezTo>
                  <a:close/>
                </a:path>
              </a:pathLst>
            </a:custGeom>
            <a:solidFill>
              <a:srgbClr val="BD3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FB6A765-D5CD-41EE-B726-D0FCEC5A5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4545" flipH="1">
              <a:off x="10907350" y="6171648"/>
              <a:ext cx="621560" cy="581444"/>
            </a:xfrm>
            <a:prstGeom prst="rect">
              <a:avLst/>
            </a:prstGeom>
          </p:spPr>
        </p:pic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A7212CE-5DA7-421C-ABE2-56419A0AC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320" y="1282706"/>
            <a:ext cx="8598921" cy="3014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396DA786-6B1D-4843-8F4E-A9305FBE1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75" r="1"/>
          <a:stretch/>
        </p:blipFill>
        <p:spPr>
          <a:xfrm rot="10800000">
            <a:off x="293386" y="81100"/>
            <a:ext cx="8850612" cy="330439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1BCF43-1793-4A52-AAD8-CA52FECFB555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D64AC1-C990-465F-B6CA-64AFD55DCE2E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01DC557-8F51-4EA4-BA6D-13C624A7E0B8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78068A-725D-4D83-937E-1C056E330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19" y="2685359"/>
            <a:ext cx="3042441" cy="121797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9C4B11-FD39-4122-B3AA-53B68F5CEA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568" y="5466103"/>
            <a:ext cx="4083844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534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DCCAAF-4198-4BE6-9B56-98C8A4481B0F}"/>
              </a:ext>
            </a:extLst>
          </p:cNvPr>
          <p:cNvSpPr/>
          <p:nvPr userDrawn="1"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335A408-F1E0-4FE1-BD7E-CA63A79557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568" y="5466103"/>
            <a:ext cx="4083844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5E309C-C4B1-40D5-BD6A-48E71DABA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568" y="6085967"/>
            <a:ext cx="4083844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D2179C-5340-4BFB-BB7A-4327F298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100" y="4363112"/>
            <a:ext cx="2387312" cy="9557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5D5F0BD-2755-40EF-93CE-64981D90F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584"/>
          <a:stretch/>
        </p:blipFill>
        <p:spPr>
          <a:xfrm>
            <a:off x="279319" y="98799"/>
            <a:ext cx="8864681" cy="3310106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E5C7D53-88E9-4176-9179-E1EF0981112E}"/>
              </a:ext>
            </a:extLst>
          </p:cNvPr>
          <p:cNvSpPr/>
          <p:nvPr userDrawn="1"/>
        </p:nvSpPr>
        <p:spPr>
          <a:xfrm rot="5400000">
            <a:off x="-1269796" y="1309009"/>
            <a:ext cx="6765178" cy="4250988"/>
          </a:xfrm>
          <a:custGeom>
            <a:avLst/>
            <a:gdLst>
              <a:gd name="connsiteX0" fmla="*/ 0 w 6765178"/>
              <a:gd name="connsiteY0" fmla="*/ 3765489 h 4250988"/>
              <a:gd name="connsiteX1" fmla="*/ 3382590 w 6765178"/>
              <a:gd name="connsiteY1" fmla="*/ 0 h 4250988"/>
              <a:gd name="connsiteX2" fmla="*/ 6765178 w 6765178"/>
              <a:gd name="connsiteY2" fmla="*/ 3765489 h 4250988"/>
              <a:gd name="connsiteX3" fmla="*/ 6747716 w 6765178"/>
              <a:gd name="connsiteY3" fmla="*/ 4150488 h 4250988"/>
              <a:gd name="connsiteX4" fmla="*/ 6733937 w 6765178"/>
              <a:gd name="connsiteY4" fmla="*/ 4250988 h 4250988"/>
              <a:gd name="connsiteX5" fmla="*/ 6611643 w 6765178"/>
              <a:gd name="connsiteY5" fmla="*/ 4250988 h 4250988"/>
              <a:gd name="connsiteX6" fmla="*/ 6624919 w 6765178"/>
              <a:gd name="connsiteY6" fmla="*/ 4157231 h 4250988"/>
              <a:gd name="connsiteX7" fmla="*/ 6641744 w 6765178"/>
              <a:gd name="connsiteY7" fmla="*/ 3798065 h 4250988"/>
              <a:gd name="connsiteX8" fmla="*/ 3382590 w 6765178"/>
              <a:gd name="connsiteY8" fmla="*/ 285235 h 4250988"/>
              <a:gd name="connsiteX9" fmla="*/ 123435 w 6765178"/>
              <a:gd name="connsiteY9" fmla="*/ 3798065 h 4250988"/>
              <a:gd name="connsiteX10" fmla="*/ 140260 w 6765178"/>
              <a:gd name="connsiteY10" fmla="*/ 4157231 h 4250988"/>
              <a:gd name="connsiteX11" fmla="*/ 153537 w 6765178"/>
              <a:gd name="connsiteY11" fmla="*/ 4250988 h 4250988"/>
              <a:gd name="connsiteX12" fmla="*/ 31242 w 6765178"/>
              <a:gd name="connsiteY12" fmla="*/ 4250988 h 4250988"/>
              <a:gd name="connsiteX13" fmla="*/ 17462 w 6765178"/>
              <a:gd name="connsiteY13" fmla="*/ 4150488 h 4250988"/>
              <a:gd name="connsiteX14" fmla="*/ 0 w 6765178"/>
              <a:gd name="connsiteY14" fmla="*/ 3765489 h 4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5178" h="4250988">
                <a:moveTo>
                  <a:pt x="0" y="3765489"/>
                </a:moveTo>
                <a:cubicBezTo>
                  <a:pt x="0" y="1685867"/>
                  <a:pt x="1514437" y="0"/>
                  <a:pt x="3382590" y="0"/>
                </a:cubicBezTo>
                <a:cubicBezTo>
                  <a:pt x="5250742" y="0"/>
                  <a:pt x="6765178" y="1685867"/>
                  <a:pt x="6765178" y="3765489"/>
                </a:cubicBezTo>
                <a:cubicBezTo>
                  <a:pt x="6765178" y="3895463"/>
                  <a:pt x="6759262" y="4023901"/>
                  <a:pt x="6747716" y="4150488"/>
                </a:cubicBezTo>
                <a:lnTo>
                  <a:pt x="6733937" y="4250988"/>
                </a:lnTo>
                <a:lnTo>
                  <a:pt x="6611643" y="4250988"/>
                </a:lnTo>
                <a:lnTo>
                  <a:pt x="6624919" y="4157231"/>
                </a:lnTo>
                <a:cubicBezTo>
                  <a:pt x="6636044" y="4039138"/>
                  <a:pt x="6641744" y="3919318"/>
                  <a:pt x="6641744" y="3798065"/>
                </a:cubicBezTo>
                <a:cubicBezTo>
                  <a:pt x="6641744" y="1857983"/>
                  <a:pt x="5182572" y="285236"/>
                  <a:pt x="3382590" y="285235"/>
                </a:cubicBezTo>
                <a:cubicBezTo>
                  <a:pt x="1582609" y="285235"/>
                  <a:pt x="123435" y="1857983"/>
                  <a:pt x="123435" y="3798065"/>
                </a:cubicBezTo>
                <a:cubicBezTo>
                  <a:pt x="123435" y="3919318"/>
                  <a:pt x="129136" y="4039138"/>
                  <a:pt x="140260" y="4157231"/>
                </a:cubicBezTo>
                <a:lnTo>
                  <a:pt x="153537" y="4250988"/>
                </a:lnTo>
                <a:lnTo>
                  <a:pt x="31242" y="4250988"/>
                </a:lnTo>
                <a:lnTo>
                  <a:pt x="17462" y="4150488"/>
                </a:lnTo>
                <a:cubicBezTo>
                  <a:pt x="5916" y="4023901"/>
                  <a:pt x="0" y="3895463"/>
                  <a:pt x="0" y="3765489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4CA4DD-58B3-4948-BD68-B1ADADAEDAD1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Picture Placeholder 28">
            <a:extLst>
              <a:ext uri="{FF2B5EF4-FFF2-40B4-BE49-F238E27FC236}">
                <a16:creationId xmlns:a16="http://schemas.microsoft.com/office/drawing/2014/main" id="{6A1AD2EC-BE94-43E8-B5F2-AB1521DB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V="1">
            <a:off x="-3" y="328397"/>
            <a:ext cx="3579227" cy="6201924"/>
          </a:xfrm>
          <a:custGeom>
            <a:avLst/>
            <a:gdLst>
              <a:gd name="connsiteX0" fmla="*/ 3096020 w 3637865"/>
              <a:gd name="connsiteY0" fmla="*/ 0 h 6303528"/>
              <a:gd name="connsiteX1" fmla="*/ 3412570 w 3637865"/>
              <a:gd name="connsiteY1" fmla="*/ 16272 h 6303528"/>
              <a:gd name="connsiteX2" fmla="*/ 3637865 w 3637865"/>
              <a:gd name="connsiteY2" fmla="*/ 51276 h 6303528"/>
              <a:gd name="connsiteX3" fmla="*/ 3637865 w 3637865"/>
              <a:gd name="connsiteY3" fmla="*/ 6252253 h 6303528"/>
              <a:gd name="connsiteX4" fmla="*/ 3412570 w 3637865"/>
              <a:gd name="connsiteY4" fmla="*/ 6287256 h 6303528"/>
              <a:gd name="connsiteX5" fmla="*/ 3096020 w 3637865"/>
              <a:gd name="connsiteY5" fmla="*/ 6303528 h 6303528"/>
              <a:gd name="connsiteX6" fmla="*/ 0 w 3637865"/>
              <a:gd name="connsiteY6" fmla="*/ 3151764 h 6303528"/>
              <a:gd name="connsiteX7" fmla="*/ 3096020 w 3637865"/>
              <a:gd name="connsiteY7" fmla="*/ 0 h 63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7865" h="6303528">
                <a:moveTo>
                  <a:pt x="3096020" y="0"/>
                </a:moveTo>
                <a:cubicBezTo>
                  <a:pt x="3202888" y="0"/>
                  <a:pt x="3308491" y="5512"/>
                  <a:pt x="3412570" y="16272"/>
                </a:cubicBezTo>
                <a:lnTo>
                  <a:pt x="3637865" y="51276"/>
                </a:lnTo>
                <a:lnTo>
                  <a:pt x="3637865" y="6252253"/>
                </a:lnTo>
                <a:lnTo>
                  <a:pt x="3412570" y="6287256"/>
                </a:lnTo>
                <a:cubicBezTo>
                  <a:pt x="3308491" y="6298016"/>
                  <a:pt x="3202888" y="6303528"/>
                  <a:pt x="3096020" y="6303528"/>
                </a:cubicBezTo>
                <a:cubicBezTo>
                  <a:pt x="1386135" y="6303528"/>
                  <a:pt x="0" y="4892435"/>
                  <a:pt x="0" y="3151764"/>
                </a:cubicBezTo>
                <a:cubicBezTo>
                  <a:pt x="0" y="1411093"/>
                  <a:pt x="1386135" y="0"/>
                  <a:pt x="30960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0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3">
    <p:bg>
      <p:bgPr>
        <a:solidFill>
          <a:srgbClr val="005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BA951EC-2B58-4D51-A013-81FB0A3C4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687" y="6213675"/>
            <a:ext cx="8282625" cy="4294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1FD0ED-EC47-4870-8417-F3FD8BD3B66B}"/>
              </a:ext>
            </a:extLst>
          </p:cNvPr>
          <p:cNvSpPr/>
          <p:nvPr userDrawn="1"/>
        </p:nvSpPr>
        <p:spPr>
          <a:xfrm>
            <a:off x="2387984" y="3674511"/>
            <a:ext cx="5149403" cy="1909034"/>
          </a:xfrm>
          <a:prstGeom prst="rect">
            <a:avLst/>
          </a:prstGeom>
          <a:blipFill dpi="0" rotWithShape="1">
            <a:blip r:embed="rId4"/>
            <a:srcRect/>
            <a:stretch>
              <a:fillRect l="5000" t="-14000" r="5000" b="-5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C562EFE5-E2E6-46EA-821D-8173B89A8C8F}"/>
              </a:ext>
            </a:extLst>
          </p:cNvPr>
          <p:cNvSpPr/>
          <p:nvPr userDrawn="1"/>
        </p:nvSpPr>
        <p:spPr>
          <a:xfrm>
            <a:off x="0" y="3674511"/>
            <a:ext cx="3521920" cy="1909035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12192000"/>
              <a:gd name="connsiteY0" fmla="*/ 0 h 2523067"/>
              <a:gd name="connsiteX1" fmla="*/ 3420533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310" h="2523068">
                <a:moveTo>
                  <a:pt x="0" y="0"/>
                </a:moveTo>
                <a:lnTo>
                  <a:pt x="3420533" y="0"/>
                </a:lnTo>
                <a:cubicBezTo>
                  <a:pt x="4025030" y="885482"/>
                  <a:pt x="3392909" y="1758505"/>
                  <a:pt x="4701310" y="2523068"/>
                </a:cubicBezTo>
                <a:lnTo>
                  <a:pt x="0" y="252306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493" t="-9000" r="-1004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0CF575D3-7928-4E9B-869A-6369D4D927F1}"/>
              </a:ext>
            </a:extLst>
          </p:cNvPr>
          <p:cNvSpPr/>
          <p:nvPr userDrawn="1"/>
        </p:nvSpPr>
        <p:spPr>
          <a:xfrm>
            <a:off x="4359015" y="3674219"/>
            <a:ext cx="4784985" cy="1909326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9855200 w 12192000"/>
              <a:gd name="connsiteY0" fmla="*/ 45719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9855200 w 12192000"/>
              <a:gd name="connsiteY4" fmla="*/ 45719 h 2523067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3997832 w 6350000"/>
              <a:gd name="connsiteY0" fmla="*/ 0 h 2548069"/>
              <a:gd name="connsiteX1" fmla="*/ 6350000 w 6350000"/>
              <a:gd name="connsiteY1" fmla="*/ 8069 h 2548069"/>
              <a:gd name="connsiteX2" fmla="*/ 6350000 w 6350000"/>
              <a:gd name="connsiteY2" fmla="*/ 2531136 h 2548069"/>
              <a:gd name="connsiteX3" fmla="*/ 0 w 6350000"/>
              <a:gd name="connsiteY3" fmla="*/ 2548069 h 2548069"/>
              <a:gd name="connsiteX4" fmla="*/ 3997832 w 6350000"/>
              <a:gd name="connsiteY4" fmla="*/ 0 h 2548069"/>
              <a:gd name="connsiteX0" fmla="*/ 4043936 w 6396104"/>
              <a:gd name="connsiteY0" fmla="*/ 0 h 2563540"/>
              <a:gd name="connsiteX1" fmla="*/ 6396104 w 6396104"/>
              <a:gd name="connsiteY1" fmla="*/ 8069 h 2563540"/>
              <a:gd name="connsiteX2" fmla="*/ 6396104 w 6396104"/>
              <a:gd name="connsiteY2" fmla="*/ 2531136 h 2563540"/>
              <a:gd name="connsiteX3" fmla="*/ 0 w 6396104"/>
              <a:gd name="connsiteY3" fmla="*/ 2563540 h 2563540"/>
              <a:gd name="connsiteX4" fmla="*/ 4043936 w 6396104"/>
              <a:gd name="connsiteY4" fmla="*/ 0 h 2563540"/>
              <a:gd name="connsiteX0" fmla="*/ 4028568 w 6380736"/>
              <a:gd name="connsiteY0" fmla="*/ 0 h 2555805"/>
              <a:gd name="connsiteX1" fmla="*/ 6380736 w 6380736"/>
              <a:gd name="connsiteY1" fmla="*/ 8069 h 2555805"/>
              <a:gd name="connsiteX2" fmla="*/ 6380736 w 6380736"/>
              <a:gd name="connsiteY2" fmla="*/ 2531136 h 2555805"/>
              <a:gd name="connsiteX3" fmla="*/ 0 w 6380736"/>
              <a:gd name="connsiteY3" fmla="*/ 2555805 h 2555805"/>
              <a:gd name="connsiteX4" fmla="*/ 4028568 w 6380736"/>
              <a:gd name="connsiteY4" fmla="*/ 0 h 2555805"/>
              <a:gd name="connsiteX0" fmla="*/ 4028568 w 6380736"/>
              <a:gd name="connsiteY0" fmla="*/ 0 h 2531136"/>
              <a:gd name="connsiteX1" fmla="*/ 6380736 w 6380736"/>
              <a:gd name="connsiteY1" fmla="*/ 8069 h 2531136"/>
              <a:gd name="connsiteX2" fmla="*/ 6380736 w 6380736"/>
              <a:gd name="connsiteY2" fmla="*/ 2531136 h 2531136"/>
              <a:gd name="connsiteX3" fmla="*/ 0 w 6380736"/>
              <a:gd name="connsiteY3" fmla="*/ 2524863 h 2531136"/>
              <a:gd name="connsiteX4" fmla="*/ 4028568 w 6380736"/>
              <a:gd name="connsiteY4" fmla="*/ 0 h 2531136"/>
              <a:gd name="connsiteX0" fmla="*/ 4020884 w 6373052"/>
              <a:gd name="connsiteY0" fmla="*/ 0 h 2540334"/>
              <a:gd name="connsiteX1" fmla="*/ 6373052 w 6373052"/>
              <a:gd name="connsiteY1" fmla="*/ 8069 h 2540334"/>
              <a:gd name="connsiteX2" fmla="*/ 6373052 w 6373052"/>
              <a:gd name="connsiteY2" fmla="*/ 2531136 h 2540334"/>
              <a:gd name="connsiteX3" fmla="*/ 0 w 6373052"/>
              <a:gd name="connsiteY3" fmla="*/ 2540334 h 2540334"/>
              <a:gd name="connsiteX4" fmla="*/ 4020884 w 6373052"/>
              <a:gd name="connsiteY4" fmla="*/ 0 h 25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052" h="2540334">
                <a:moveTo>
                  <a:pt x="4020884" y="0"/>
                </a:moveTo>
                <a:lnTo>
                  <a:pt x="6373052" y="8069"/>
                </a:lnTo>
                <a:lnTo>
                  <a:pt x="6373052" y="2531136"/>
                </a:lnTo>
                <a:lnTo>
                  <a:pt x="0" y="2540334"/>
                </a:lnTo>
                <a:cubicBezTo>
                  <a:pt x="3928533" y="1236466"/>
                  <a:pt x="2683151" y="831427"/>
                  <a:pt x="4020884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 l="15039" t="-16000" r="-7271" b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730C9A-97F0-462D-A4BA-F3EF9378C3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186" y="762621"/>
            <a:ext cx="2601435" cy="104143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648E57-E328-48A1-A9CE-3CCEDFD2F36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39948" y="716565"/>
            <a:ext cx="4353152" cy="630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FB8C73-55E2-4E41-8EF2-619A0A5D1D6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39948" y="1388814"/>
            <a:ext cx="4083844" cy="480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D66BED1-DAA2-430E-B711-324614436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6" r="269"/>
          <a:stretch/>
        </p:blipFill>
        <p:spPr>
          <a:xfrm>
            <a:off x="-16847" y="3052148"/>
            <a:ext cx="9160847" cy="26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C3C0F4-2C1E-4280-A37C-D6444C35E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318" y="336929"/>
            <a:ext cx="4881352" cy="631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75D8E6-C70A-43BF-93F9-12633BB8C8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320" y="1282706"/>
            <a:ext cx="8598921" cy="3014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0F2DBA-929A-4188-81EC-B4A9CFE73AE8}"/>
              </a:ext>
            </a:extLst>
          </p:cNvPr>
          <p:cNvGrpSpPr/>
          <p:nvPr userDrawn="1"/>
        </p:nvGrpSpPr>
        <p:grpSpPr>
          <a:xfrm>
            <a:off x="-1" y="5903308"/>
            <a:ext cx="9042397" cy="965202"/>
            <a:chOff x="752167" y="5672090"/>
            <a:chExt cx="11232381" cy="1198965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E63C3120-785D-4331-8F3A-26C967FD11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318" b="43488"/>
            <a:stretch/>
          </p:blipFill>
          <p:spPr>
            <a:xfrm rot="10800000" flipV="1">
              <a:off x="752167" y="5672090"/>
              <a:ext cx="11152321" cy="1198965"/>
            </a:xfrm>
            <a:prstGeom prst="rect">
              <a:avLst/>
            </a:prstGeom>
          </p:spPr>
        </p:pic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B81B6E-CA9A-4FC7-AD8A-A2DFCD9860BD}"/>
                </a:ext>
              </a:extLst>
            </p:cNvPr>
            <p:cNvSpPr/>
            <p:nvPr userDrawn="1"/>
          </p:nvSpPr>
          <p:spPr>
            <a:xfrm>
              <a:off x="10508247" y="6050197"/>
              <a:ext cx="1431090" cy="807803"/>
            </a:xfrm>
            <a:custGeom>
              <a:avLst/>
              <a:gdLst>
                <a:gd name="connsiteX0" fmla="*/ 919339 w 1838678"/>
                <a:gd name="connsiteY0" fmla="*/ 0 h 1037873"/>
                <a:gd name="connsiteX1" fmla="*/ 1838678 w 1838678"/>
                <a:gd name="connsiteY1" fmla="*/ 919339 h 1037873"/>
                <a:gd name="connsiteX2" fmla="*/ 1833932 w 1838678"/>
                <a:gd name="connsiteY2" fmla="*/ 1013336 h 1037873"/>
                <a:gd name="connsiteX3" fmla="*/ 1830187 w 1838678"/>
                <a:gd name="connsiteY3" fmla="*/ 1037873 h 1037873"/>
                <a:gd name="connsiteX4" fmla="*/ 8491 w 1838678"/>
                <a:gd name="connsiteY4" fmla="*/ 1037873 h 1037873"/>
                <a:gd name="connsiteX5" fmla="*/ 4746 w 1838678"/>
                <a:gd name="connsiteY5" fmla="*/ 1013336 h 1037873"/>
                <a:gd name="connsiteX6" fmla="*/ 0 w 1838678"/>
                <a:gd name="connsiteY6" fmla="*/ 919339 h 1037873"/>
                <a:gd name="connsiteX7" fmla="*/ 919339 w 1838678"/>
                <a:gd name="connsiteY7" fmla="*/ 0 h 103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8678" h="1037873">
                  <a:moveTo>
                    <a:pt x="919339" y="0"/>
                  </a:moveTo>
                  <a:cubicBezTo>
                    <a:pt x="1427076" y="0"/>
                    <a:pt x="1838678" y="411602"/>
                    <a:pt x="1838678" y="919339"/>
                  </a:cubicBezTo>
                  <a:cubicBezTo>
                    <a:pt x="1838678" y="951072"/>
                    <a:pt x="1837070" y="982430"/>
                    <a:pt x="1833932" y="1013336"/>
                  </a:cubicBezTo>
                  <a:lnTo>
                    <a:pt x="1830187" y="1037873"/>
                  </a:lnTo>
                  <a:lnTo>
                    <a:pt x="8491" y="1037873"/>
                  </a:lnTo>
                  <a:lnTo>
                    <a:pt x="4746" y="1013336"/>
                  </a:lnTo>
                  <a:cubicBezTo>
                    <a:pt x="1608" y="982430"/>
                    <a:pt x="0" y="951072"/>
                    <a:pt x="0" y="919339"/>
                  </a:cubicBezTo>
                  <a:cubicBezTo>
                    <a:pt x="0" y="411602"/>
                    <a:pt x="411602" y="0"/>
                    <a:pt x="919339" y="0"/>
                  </a:cubicBezTo>
                  <a:close/>
                </a:path>
              </a:pathLst>
            </a:custGeom>
            <a:solidFill>
              <a:srgbClr val="005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ADC6D4-76E1-4426-B6FC-FFE03428A3A6}"/>
                </a:ext>
              </a:extLst>
            </p:cNvPr>
            <p:cNvSpPr/>
            <p:nvPr userDrawn="1"/>
          </p:nvSpPr>
          <p:spPr>
            <a:xfrm>
              <a:off x="10467960" y="5967635"/>
              <a:ext cx="1516588" cy="890365"/>
            </a:xfrm>
            <a:custGeom>
              <a:avLst/>
              <a:gdLst>
                <a:gd name="connsiteX0" fmla="*/ 983367 w 1966734"/>
                <a:gd name="connsiteY0" fmla="*/ 0 h 1154639"/>
                <a:gd name="connsiteX1" fmla="*/ 1966734 w 1966734"/>
                <a:gd name="connsiteY1" fmla="*/ 983367 h 1154639"/>
                <a:gd name="connsiteX2" fmla="*/ 1961657 w 1966734"/>
                <a:gd name="connsiteY2" fmla="*/ 1083911 h 1154639"/>
                <a:gd name="connsiteX3" fmla="*/ 1950862 w 1966734"/>
                <a:gd name="connsiteY3" fmla="*/ 1154639 h 1154639"/>
                <a:gd name="connsiteX4" fmla="*/ 1894215 w 1966734"/>
                <a:gd name="connsiteY4" fmla="*/ 1154639 h 1154639"/>
                <a:gd name="connsiteX5" fmla="*/ 1897960 w 1966734"/>
                <a:gd name="connsiteY5" fmla="*/ 1130102 h 1154639"/>
                <a:gd name="connsiteX6" fmla="*/ 1902706 w 1966734"/>
                <a:gd name="connsiteY6" fmla="*/ 1036105 h 1154639"/>
                <a:gd name="connsiteX7" fmla="*/ 983367 w 1966734"/>
                <a:gd name="connsiteY7" fmla="*/ 116766 h 1154639"/>
                <a:gd name="connsiteX8" fmla="*/ 64028 w 1966734"/>
                <a:gd name="connsiteY8" fmla="*/ 1036105 h 1154639"/>
                <a:gd name="connsiteX9" fmla="*/ 68774 w 1966734"/>
                <a:gd name="connsiteY9" fmla="*/ 1130102 h 1154639"/>
                <a:gd name="connsiteX10" fmla="*/ 72519 w 1966734"/>
                <a:gd name="connsiteY10" fmla="*/ 1154639 h 1154639"/>
                <a:gd name="connsiteX11" fmla="*/ 15872 w 1966734"/>
                <a:gd name="connsiteY11" fmla="*/ 1154639 h 1154639"/>
                <a:gd name="connsiteX12" fmla="*/ 5077 w 1966734"/>
                <a:gd name="connsiteY12" fmla="*/ 1083911 h 1154639"/>
                <a:gd name="connsiteX13" fmla="*/ 0 w 1966734"/>
                <a:gd name="connsiteY13" fmla="*/ 983367 h 1154639"/>
                <a:gd name="connsiteX14" fmla="*/ 983367 w 1966734"/>
                <a:gd name="connsiteY14" fmla="*/ 0 h 11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6734" h="1154639">
                  <a:moveTo>
                    <a:pt x="983367" y="0"/>
                  </a:moveTo>
                  <a:cubicBezTo>
                    <a:pt x="1526466" y="0"/>
                    <a:pt x="1966734" y="440268"/>
                    <a:pt x="1966734" y="983367"/>
                  </a:cubicBezTo>
                  <a:cubicBezTo>
                    <a:pt x="1966734" y="1017310"/>
                    <a:pt x="1965014" y="1050852"/>
                    <a:pt x="1961657" y="1083911"/>
                  </a:cubicBezTo>
                  <a:lnTo>
                    <a:pt x="1950862" y="1154639"/>
                  </a:lnTo>
                  <a:lnTo>
                    <a:pt x="1894215" y="1154639"/>
                  </a:lnTo>
                  <a:lnTo>
                    <a:pt x="1897960" y="1130102"/>
                  </a:lnTo>
                  <a:cubicBezTo>
                    <a:pt x="1901098" y="1099196"/>
                    <a:pt x="1902706" y="1067838"/>
                    <a:pt x="1902706" y="1036105"/>
                  </a:cubicBezTo>
                  <a:cubicBezTo>
                    <a:pt x="1902706" y="528368"/>
                    <a:pt x="1491104" y="116766"/>
                    <a:pt x="983367" y="116766"/>
                  </a:cubicBezTo>
                  <a:cubicBezTo>
                    <a:pt x="475630" y="116766"/>
                    <a:pt x="64028" y="528368"/>
                    <a:pt x="64028" y="1036105"/>
                  </a:cubicBezTo>
                  <a:cubicBezTo>
                    <a:pt x="64028" y="1067838"/>
                    <a:pt x="65636" y="1099196"/>
                    <a:pt x="68774" y="1130102"/>
                  </a:cubicBezTo>
                  <a:lnTo>
                    <a:pt x="72519" y="1154639"/>
                  </a:lnTo>
                  <a:lnTo>
                    <a:pt x="15872" y="1154639"/>
                  </a:lnTo>
                  <a:lnTo>
                    <a:pt x="5077" y="1083911"/>
                  </a:lnTo>
                  <a:cubicBezTo>
                    <a:pt x="1720" y="1050852"/>
                    <a:pt x="0" y="1017310"/>
                    <a:pt x="0" y="983367"/>
                  </a:cubicBezTo>
                  <a:cubicBezTo>
                    <a:pt x="0" y="440268"/>
                    <a:pt x="440268" y="0"/>
                    <a:pt x="983367" y="0"/>
                  </a:cubicBezTo>
                  <a:close/>
                </a:path>
              </a:pathLst>
            </a:custGeom>
            <a:solidFill>
              <a:srgbClr val="A3D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6F5D4852-7401-4BA9-9276-2B24C8413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4545" flipH="1">
              <a:off x="10907350" y="6171648"/>
              <a:ext cx="621560" cy="581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96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-2">
    <p:bg>
      <p:bgPr>
        <a:solidFill>
          <a:srgbClr val="005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9808B41-D1CA-4939-95B8-E45ED7790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1890" y="1636990"/>
            <a:ext cx="5021896" cy="4491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9F7E6C5-C629-437D-A2B5-8C3A34AA3C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977" y="2385514"/>
            <a:ext cx="8151723" cy="1235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466297D-3F05-4D55-9141-F6D9E12FF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1973" y="5999148"/>
            <a:ext cx="1730873" cy="69292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9E03290-07A5-46A5-8ACD-8AAB70690DB6}"/>
              </a:ext>
            </a:extLst>
          </p:cNvPr>
          <p:cNvSpPr/>
          <p:nvPr userDrawn="1"/>
        </p:nvSpPr>
        <p:spPr>
          <a:xfrm>
            <a:off x="1753960" y="4253750"/>
            <a:ext cx="1525268" cy="1525268"/>
          </a:xfrm>
          <a:prstGeom prst="ellipse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AA4C2D5-8C1B-4B6C-A0CC-8ACBF076A6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1397" y="4337393"/>
            <a:ext cx="1333965" cy="135798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583A5D3-1C69-4866-B42C-F5C582B2A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2032"/>
          <a:stretch/>
        </p:blipFill>
        <p:spPr>
          <a:xfrm rot="10800000">
            <a:off x="-272280" y="5834"/>
            <a:ext cx="6945358" cy="105187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8C5052FB-2FFF-4C33-819C-8E16C0AB7D3B}"/>
              </a:ext>
            </a:extLst>
          </p:cNvPr>
          <p:cNvSpPr/>
          <p:nvPr userDrawn="1"/>
        </p:nvSpPr>
        <p:spPr>
          <a:xfrm>
            <a:off x="3857580" y="4253750"/>
            <a:ext cx="1525268" cy="1525268"/>
          </a:xfrm>
          <a:prstGeom prst="ellipse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BF4AF0-9E10-4B6C-81F2-468B87357D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5017" y="4337393"/>
            <a:ext cx="1333965" cy="135798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A682C16-DBA9-4C18-9235-63C7869C004C}"/>
              </a:ext>
            </a:extLst>
          </p:cNvPr>
          <p:cNvSpPr/>
          <p:nvPr userDrawn="1"/>
        </p:nvSpPr>
        <p:spPr>
          <a:xfrm>
            <a:off x="5913763" y="4253750"/>
            <a:ext cx="1525268" cy="1525268"/>
          </a:xfrm>
          <a:prstGeom prst="ellipse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63647921-42B3-4F81-BAD6-D7A7A1D26E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1200" y="4337393"/>
            <a:ext cx="1333965" cy="135798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FFAB522-A095-46BC-A230-F32D77DE9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63" r="11796"/>
          <a:stretch/>
        </p:blipFill>
        <p:spPr>
          <a:xfrm rot="10800000">
            <a:off x="-2" y="1068614"/>
            <a:ext cx="9144001" cy="3389086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E94FAB-7A0D-407D-A869-F92927753AAD}"/>
              </a:ext>
            </a:extLst>
          </p:cNvPr>
          <p:cNvSpPr/>
          <p:nvPr userDrawn="1"/>
        </p:nvSpPr>
        <p:spPr>
          <a:xfrm>
            <a:off x="7221973" y="5607563"/>
            <a:ext cx="1639751" cy="1234113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AED406-41AA-4E7E-BADA-910619EE11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9248" y="852276"/>
            <a:ext cx="5162475" cy="53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1D37B4-F5D2-4104-B50F-63A291D47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393" y="1663928"/>
            <a:ext cx="5162475" cy="351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4499D8-E19F-46BB-899F-085AC3516C99}"/>
              </a:ext>
            </a:extLst>
          </p:cNvPr>
          <p:cNvSpPr/>
          <p:nvPr userDrawn="1"/>
        </p:nvSpPr>
        <p:spPr>
          <a:xfrm>
            <a:off x="459387" y="1663928"/>
            <a:ext cx="3064439" cy="3064439"/>
          </a:xfrm>
          <a:prstGeom prst="ellipse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76447F8-4506-4313-B25B-F5A159497D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277" y="1815591"/>
            <a:ext cx="2755795" cy="2755795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CA5908A9-0FBB-487B-8609-E4749627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55" y="5764412"/>
            <a:ext cx="2135214" cy="10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87AFAA-124D-4376-8786-4960D3F185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568" y="5466103"/>
            <a:ext cx="4083844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FF32B9-03C6-443D-A640-FA09FAF5C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84"/>
          <a:stretch/>
        </p:blipFill>
        <p:spPr>
          <a:xfrm>
            <a:off x="279319" y="98799"/>
            <a:ext cx="8864681" cy="331010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7CB1E4-3FD4-4A4F-80F8-BDA90342A6A6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C1B829-928D-41D1-B249-8FAEFD9AA1C0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286F0C-434B-4C66-A8B9-03C8B32E8683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1778C9-8A0B-44BC-BC66-EA11A70E0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19" y="2685359"/>
            <a:ext cx="3042441" cy="12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-1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2437728-B2F8-493D-808F-9EBAF362E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568" y="5466103"/>
            <a:ext cx="4083844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80DD5C-FB76-4DD1-99B9-0BE76AF982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568" y="6085967"/>
            <a:ext cx="4083844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5BD7776-A394-496A-8619-8ECCEBDCB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75" r="1"/>
          <a:stretch/>
        </p:blipFill>
        <p:spPr>
          <a:xfrm rot="10800000">
            <a:off x="293386" y="81100"/>
            <a:ext cx="8850612" cy="330439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9566FBF-D7EC-46C6-9639-D57D0869D075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500655-405C-483A-B969-1278F3EE0BA7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EDE49283-B6C5-4113-802A-DC8D09004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V="1">
            <a:off x="-3" y="328397"/>
            <a:ext cx="3579227" cy="6201924"/>
          </a:xfrm>
          <a:custGeom>
            <a:avLst/>
            <a:gdLst>
              <a:gd name="connsiteX0" fmla="*/ 3096020 w 3637865"/>
              <a:gd name="connsiteY0" fmla="*/ 0 h 6303528"/>
              <a:gd name="connsiteX1" fmla="*/ 3412570 w 3637865"/>
              <a:gd name="connsiteY1" fmla="*/ 16272 h 6303528"/>
              <a:gd name="connsiteX2" fmla="*/ 3637865 w 3637865"/>
              <a:gd name="connsiteY2" fmla="*/ 51276 h 6303528"/>
              <a:gd name="connsiteX3" fmla="*/ 3637865 w 3637865"/>
              <a:gd name="connsiteY3" fmla="*/ 6252253 h 6303528"/>
              <a:gd name="connsiteX4" fmla="*/ 3412570 w 3637865"/>
              <a:gd name="connsiteY4" fmla="*/ 6287256 h 6303528"/>
              <a:gd name="connsiteX5" fmla="*/ 3096020 w 3637865"/>
              <a:gd name="connsiteY5" fmla="*/ 6303528 h 6303528"/>
              <a:gd name="connsiteX6" fmla="*/ 0 w 3637865"/>
              <a:gd name="connsiteY6" fmla="*/ 3151764 h 6303528"/>
              <a:gd name="connsiteX7" fmla="*/ 3096020 w 3637865"/>
              <a:gd name="connsiteY7" fmla="*/ 0 h 63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7865" h="6303528">
                <a:moveTo>
                  <a:pt x="3096020" y="0"/>
                </a:moveTo>
                <a:cubicBezTo>
                  <a:pt x="3202888" y="0"/>
                  <a:pt x="3308491" y="5512"/>
                  <a:pt x="3412570" y="16272"/>
                </a:cubicBezTo>
                <a:lnTo>
                  <a:pt x="3637865" y="51276"/>
                </a:lnTo>
                <a:lnTo>
                  <a:pt x="3637865" y="6252253"/>
                </a:lnTo>
                <a:lnTo>
                  <a:pt x="3412570" y="6287256"/>
                </a:lnTo>
                <a:cubicBezTo>
                  <a:pt x="3308491" y="6298016"/>
                  <a:pt x="3202888" y="6303528"/>
                  <a:pt x="3096020" y="6303528"/>
                </a:cubicBezTo>
                <a:cubicBezTo>
                  <a:pt x="1386135" y="6303528"/>
                  <a:pt x="0" y="4892435"/>
                  <a:pt x="0" y="3151764"/>
                </a:cubicBezTo>
                <a:cubicBezTo>
                  <a:pt x="0" y="1411093"/>
                  <a:pt x="1386135" y="0"/>
                  <a:pt x="3096020" y="0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65000" r="-85000"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015E8A-3088-4962-98FC-51C1633E53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100" y="4363112"/>
            <a:ext cx="2387312" cy="9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-2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2437728-B2F8-493D-808F-9EBAF362E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568" y="5466103"/>
            <a:ext cx="4083844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80DD5C-FB76-4DD1-99B9-0BE76AF982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568" y="6085967"/>
            <a:ext cx="4083844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5BD7776-A394-496A-8619-8ECCEBDCB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75" r="1"/>
          <a:stretch/>
        </p:blipFill>
        <p:spPr>
          <a:xfrm rot="10800000">
            <a:off x="293386" y="81100"/>
            <a:ext cx="8850612" cy="330439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9566FBF-D7EC-46C6-9639-D57D0869D075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500655-405C-483A-B969-1278F3EE0BA7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EDE49283-B6C5-4113-802A-DC8D09004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V="1">
            <a:off x="-3" y="328397"/>
            <a:ext cx="3579227" cy="6201924"/>
          </a:xfrm>
          <a:custGeom>
            <a:avLst/>
            <a:gdLst>
              <a:gd name="connsiteX0" fmla="*/ 3096020 w 3637865"/>
              <a:gd name="connsiteY0" fmla="*/ 0 h 6303528"/>
              <a:gd name="connsiteX1" fmla="*/ 3412570 w 3637865"/>
              <a:gd name="connsiteY1" fmla="*/ 16272 h 6303528"/>
              <a:gd name="connsiteX2" fmla="*/ 3637865 w 3637865"/>
              <a:gd name="connsiteY2" fmla="*/ 51276 h 6303528"/>
              <a:gd name="connsiteX3" fmla="*/ 3637865 w 3637865"/>
              <a:gd name="connsiteY3" fmla="*/ 6252253 h 6303528"/>
              <a:gd name="connsiteX4" fmla="*/ 3412570 w 3637865"/>
              <a:gd name="connsiteY4" fmla="*/ 6287256 h 6303528"/>
              <a:gd name="connsiteX5" fmla="*/ 3096020 w 3637865"/>
              <a:gd name="connsiteY5" fmla="*/ 6303528 h 6303528"/>
              <a:gd name="connsiteX6" fmla="*/ 0 w 3637865"/>
              <a:gd name="connsiteY6" fmla="*/ 3151764 h 6303528"/>
              <a:gd name="connsiteX7" fmla="*/ 3096020 w 3637865"/>
              <a:gd name="connsiteY7" fmla="*/ 0 h 63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7865" h="6303528">
                <a:moveTo>
                  <a:pt x="3096020" y="0"/>
                </a:moveTo>
                <a:cubicBezTo>
                  <a:pt x="3202888" y="0"/>
                  <a:pt x="3308491" y="5512"/>
                  <a:pt x="3412570" y="16272"/>
                </a:cubicBezTo>
                <a:lnTo>
                  <a:pt x="3637865" y="51276"/>
                </a:lnTo>
                <a:lnTo>
                  <a:pt x="3637865" y="6252253"/>
                </a:lnTo>
                <a:lnTo>
                  <a:pt x="3412570" y="6287256"/>
                </a:lnTo>
                <a:cubicBezTo>
                  <a:pt x="3308491" y="6298016"/>
                  <a:pt x="3202888" y="6303528"/>
                  <a:pt x="3096020" y="6303528"/>
                </a:cubicBezTo>
                <a:cubicBezTo>
                  <a:pt x="1386135" y="6303528"/>
                  <a:pt x="0" y="4892435"/>
                  <a:pt x="0" y="3151764"/>
                </a:cubicBezTo>
                <a:cubicBezTo>
                  <a:pt x="0" y="1411093"/>
                  <a:pt x="1386135" y="0"/>
                  <a:pt x="309602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015E8A-3088-4962-98FC-51C1633E53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100" y="4363112"/>
            <a:ext cx="2387312" cy="9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1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2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6" r:id="rId2"/>
    <p:sldLayoutId id="2147483730" r:id="rId3"/>
    <p:sldLayoutId id="2147483716" r:id="rId4"/>
    <p:sldLayoutId id="2147483723" r:id="rId5"/>
    <p:sldLayoutId id="2147483712" r:id="rId6"/>
    <p:sldLayoutId id="2147483704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6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7" r:id="rId2"/>
    <p:sldLayoutId id="2147483748" r:id="rId3"/>
    <p:sldLayoutId id="2147483749" r:id="rId4"/>
    <p:sldLayoutId id="214748374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sj.com/forms-documents/" TargetMode="External"/><Relationship Id="rId2" Type="http://schemas.openxmlformats.org/officeDocument/2006/relationships/hyperlink" Target="https://provider.hpsj.com/dre/default.aspx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cs.ca.gov/Documents/Managed_Care_Plan_Transition_Policy_Guide.pdf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AACA61-E32A-467E-A414-478DCDACE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Continuity of Care 2024 Transition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41BD2-2F9E-FA43-CDB7-06511AD32CF4}"/>
              </a:ext>
            </a:extLst>
          </p:cNvPr>
          <p:cNvSpPr txBox="1"/>
          <p:nvPr/>
        </p:nvSpPr>
        <p:spPr>
          <a:xfrm>
            <a:off x="4681117" y="2348130"/>
            <a:ext cx="31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A5E716-C1A2-1686-0899-5E3D35AF1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Special 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06774-6178-E75C-0F04-39AC561DE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16" y="1035818"/>
            <a:ext cx="8598921" cy="5639302"/>
          </a:xfrm>
        </p:spPr>
        <p:txBody>
          <a:bodyPr>
            <a:normAutofit/>
          </a:bodyPr>
          <a:lstStyle/>
          <a:p>
            <a:r>
              <a:rPr lang="en-US" sz="2400" dirty="0"/>
              <a:t>HPSJ must implement CoC for members of “Special Populations” through outreach to members’ providers and data transfer between HPSJ and CA Health and Wellness.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HPSJ will receive data from DHCS and the previous plan that flags members in a Special Population.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799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61CCE-FCB3-1C45-5F5D-5D4844B2D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8194170" cy="631265"/>
          </a:xfrm>
        </p:spPr>
        <p:txBody>
          <a:bodyPr/>
          <a:lstStyle/>
          <a:p>
            <a:r>
              <a:rPr lang="en-US" dirty="0"/>
              <a:t>List of Special 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50A70-EEF2-1811-941E-20F46C222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021" y="968194"/>
            <a:ext cx="8598921" cy="4578598"/>
          </a:xfrm>
        </p:spPr>
        <p:txBody>
          <a:bodyPr>
            <a:no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uthorized to receive ECM or CS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Receiving Complex Care Management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Enrolled in 1915(c) waiver programs18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Receiving in-home supportive services (IHSS)</a:t>
            </a:r>
          </a:p>
          <a:p>
            <a:pPr marL="173038" indent="-173038" algn="l"/>
            <a:r>
              <a:rPr lang="en-US" b="0" i="0" u="none" strike="noStrike" baseline="0" dirty="0">
                <a:solidFill>
                  <a:srgbClr val="000000"/>
                </a:solidFill>
              </a:rPr>
              <a:t>• Children and youth enrolled in California Children’s Services   (CCS)/CCS Whole  Child Model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Children and youth receiving foster care, and former foster youth through age 25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In active treatment for HIV/AIDS, tuberculosis, or hepatitis B and C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Taking immunosuppressive medications, immunomodulators, and biologics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• Receiving treatment for end-stage renal disease (ESRD)</a:t>
            </a:r>
          </a:p>
          <a:p>
            <a:pPr algn="l"/>
            <a:r>
              <a:rPr lang="en-US" b="0" i="0" u="none" strike="noStrike" baseline="0" dirty="0"/>
              <a:t>• Living with an intellectual or developmental disability (I/DD) diagnosis</a:t>
            </a:r>
          </a:p>
          <a:p>
            <a:pPr algn="l"/>
            <a:r>
              <a:rPr lang="en-US" b="0" i="0" u="none" strike="noStrike" baseline="0" dirty="0"/>
              <a:t>• Living with a dementia </a:t>
            </a:r>
            <a:r>
              <a:rPr lang="en-US" b="0" i="0" u="none" strike="noStrike" baseline="0" dirty="0" err="1"/>
              <a:t>diagnosis</a:t>
            </a:r>
            <a:r>
              <a:rPr lang="en-US" sz="1600" b="1" i="0" u="none" strike="noStrike" baseline="0" dirty="0" err="1">
                <a:solidFill>
                  <a:srgbClr val="FFFFFF"/>
                </a:solidFill>
              </a:rPr>
              <a:t>Are</a:t>
            </a:r>
            <a:endParaRPr lang="en-US" sz="1600" b="1" i="0" u="none" strike="noStrike" baseline="0" dirty="0">
              <a:solidFill>
                <a:srgbClr val="FFFFF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b="0" i="0" u="none" strike="noStrike" baseline="0" dirty="0"/>
              <a:t>• In the transplant evaluation process, on a waitlist to receive a transplant,</a:t>
            </a:r>
          </a:p>
          <a:p>
            <a:pPr marL="173038" indent="-173038" algn="l">
              <a:spcBef>
                <a:spcPts val="0"/>
              </a:spcBef>
            </a:pPr>
            <a:r>
              <a:rPr lang="en-US" sz="1600" b="0" i="0" u="none" strike="noStrike" baseline="0" dirty="0"/>
              <a:t>   undergoing a transplant, or received a transplant in the previous 12 months</a:t>
            </a:r>
          </a:p>
          <a:p>
            <a:pPr algn="l"/>
            <a:endParaRPr lang="en-US" sz="1600" b="0" i="0" u="none" strike="noStrike" baseline="0" dirty="0"/>
          </a:p>
          <a:p>
            <a:pPr algn="l"/>
            <a:endParaRPr lang="en-US" b="0" i="0" u="none" strike="noStrike" baseline="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61CCE-FCB3-1C45-5F5D-5D4844B2D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8194170" cy="631265"/>
          </a:xfrm>
        </p:spPr>
        <p:txBody>
          <a:bodyPr/>
          <a:lstStyle/>
          <a:p>
            <a:r>
              <a:rPr lang="en-US" dirty="0"/>
              <a:t>List of Special Populations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50A70-EEF2-1811-941E-20F46C222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447" y="968194"/>
            <a:ext cx="8598921" cy="4578598"/>
          </a:xfrm>
        </p:spPr>
        <p:txBody>
          <a:bodyPr>
            <a:noAutofit/>
          </a:bodyPr>
          <a:lstStyle/>
          <a:p>
            <a:pPr marL="173038" indent="-173038" algn="l"/>
            <a:r>
              <a:rPr lang="en-US" b="0" i="0" u="none" strike="noStrike" baseline="0" dirty="0"/>
              <a:t>• Pregnant or postpartum (within 12 months of the end of a pregnancy or maternal mental health diagnosis)</a:t>
            </a:r>
          </a:p>
          <a:p>
            <a:pPr algn="l"/>
            <a:r>
              <a:rPr lang="en-US" b="0" i="0" u="none" strike="noStrike" baseline="0" dirty="0"/>
              <a:t>• Receiving specialty mental health services (adults, youth, and children)</a:t>
            </a:r>
          </a:p>
          <a:p>
            <a:pPr marL="173038" indent="-173038" algn="l"/>
            <a:r>
              <a:rPr lang="en-US" b="0" i="0" u="none" strike="noStrike" baseline="0" dirty="0"/>
              <a:t>• Receiving treatment with pharmaceuticals whose removal risks serious withdrawal symptoms or mortality</a:t>
            </a:r>
          </a:p>
          <a:p>
            <a:pPr algn="l"/>
            <a:r>
              <a:rPr lang="en-US" b="0" i="0" u="none" strike="noStrike" baseline="0" dirty="0"/>
              <a:t>• Receiving hospice care</a:t>
            </a:r>
          </a:p>
          <a:p>
            <a:pPr algn="l"/>
            <a:r>
              <a:rPr lang="en-US" b="0" i="0" u="none" strike="noStrike" baseline="0" dirty="0"/>
              <a:t>• Receiving home health</a:t>
            </a:r>
          </a:p>
          <a:p>
            <a:pPr algn="l"/>
            <a:r>
              <a:rPr lang="en-US" b="0" i="0" u="none" strike="noStrike" baseline="0" dirty="0"/>
              <a:t>• Residing in Skilled Nursing Facilities (SNF)</a:t>
            </a:r>
          </a:p>
          <a:p>
            <a:pPr marL="173038" indent="-173038" algn="l"/>
            <a:r>
              <a:rPr lang="en-US" b="0" i="0" u="none" strike="noStrike" baseline="0" dirty="0"/>
              <a:t>• Residing in Intermediate Care Facilities for individuals with Developmental</a:t>
            </a:r>
            <a:r>
              <a:rPr lang="en-US" dirty="0"/>
              <a:t> </a:t>
            </a:r>
            <a:r>
              <a:rPr lang="en-US" b="0" i="0" u="none" strike="noStrike" baseline="0" dirty="0"/>
              <a:t>Disabilities (ICF/DD)</a:t>
            </a:r>
          </a:p>
          <a:p>
            <a:pPr algn="l"/>
            <a:r>
              <a:rPr lang="en-US" b="0" i="0" u="none" strike="noStrike" baseline="0" dirty="0"/>
              <a:t>• Receiving hospital inpatient care</a:t>
            </a:r>
          </a:p>
          <a:p>
            <a:pPr marL="173038" indent="-173038" algn="l"/>
            <a:r>
              <a:rPr lang="en-US" b="0" i="0" u="none" strike="noStrike" baseline="0" dirty="0"/>
              <a:t>• Post-discharge from inpatient hospital, SNF, or sub-acute facility on or after December 1, 2023</a:t>
            </a:r>
          </a:p>
          <a:p>
            <a:pPr algn="l"/>
            <a:r>
              <a:rPr lang="en-US" b="0" i="0" u="none" strike="noStrike" baseline="0" dirty="0"/>
              <a:t>• Newly prescribed DME (within 30 days of January 1, 2024)</a:t>
            </a:r>
          </a:p>
          <a:p>
            <a:pPr algn="l"/>
            <a:r>
              <a:rPr lang="en-US" b="0" i="0" u="none" strike="noStrike" baseline="0" dirty="0"/>
              <a:t>• Members receiving Community-Based Adult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7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413E88-AB3F-A837-D6BB-1DB8E7BB8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Transplant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C1450-7FDC-D3DA-F38F-568E47622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contract with CA Health and Wellness’ network Center of Excellence (COE) Transplant Programs for members in any phase of transplant.</a:t>
            </a:r>
          </a:p>
          <a:p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 unable to contract, to establish an LOA CoC for Providers a with the hospital where a Transplant Program is located.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410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C74C6-5E21-C073-4DDE-7A53879A9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7" y="336929"/>
            <a:ext cx="8598921" cy="631265"/>
          </a:xfrm>
        </p:spPr>
        <p:txBody>
          <a:bodyPr/>
          <a:lstStyle/>
          <a:p>
            <a:r>
              <a:rPr lang="en-US" dirty="0"/>
              <a:t>Early Access to Assistance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EADD-ABD5-6984-3AD8-363084EC47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317" y="1212852"/>
            <a:ext cx="8598921" cy="5094429"/>
          </a:xfrm>
        </p:spPr>
        <p:txBody>
          <a:bodyPr>
            <a:noAutofit/>
          </a:bodyPr>
          <a:lstStyle/>
          <a:p>
            <a:r>
              <a:rPr lang="en-US" sz="2400" dirty="0"/>
              <a:t>HPSJ must be ready to accept calls from members by November 1st  to assist members with CoC requests prior to enrollment.</a:t>
            </a:r>
          </a:p>
          <a:p>
            <a:endParaRPr lang="en-US" dirty="0"/>
          </a:p>
          <a:p>
            <a:r>
              <a:rPr lang="en-US" sz="2400" dirty="0"/>
              <a:t>If CoC criteria are met, HPSJ must: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Attempt to contract with the OON Provider, or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Attempt to execute an LOA for CoC for up to 12 months, unless shorter time agreed to by provider and HPSJ</a:t>
            </a:r>
          </a:p>
          <a:p>
            <a:pPr marL="457189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indent="-228594"/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a request is made before January 1, 2024, then HPSJ must complete processing the request by January 1, 2024, or according to 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timeframes, </a:t>
            </a:r>
            <a:r>
              <a:rPr lang="en-US" sz="24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whichever is later.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MT"/>
              </a:rPr>
              <a:t> </a:t>
            </a:r>
          </a:p>
          <a:p>
            <a:pPr indent="-228594"/>
            <a:endParaRPr lang="en-U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F45C5-08BE-714F-76CE-22E3F8A5E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7298696" cy="631265"/>
          </a:xfrm>
        </p:spPr>
        <p:txBody>
          <a:bodyPr/>
          <a:lstStyle/>
          <a:p>
            <a:r>
              <a:rPr lang="en-US" dirty="0"/>
              <a:t>Prior authorization for CoC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97E9-AE45-2144-F3E1-F05E3B2C5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320" y="1282707"/>
            <a:ext cx="8598921" cy="1758206"/>
          </a:xfrm>
        </p:spPr>
        <p:txBody>
          <a:bodyPr/>
          <a:lstStyle/>
          <a:p>
            <a:endParaRPr lang="en-US" sz="1600" dirty="0"/>
          </a:p>
          <a:p>
            <a:r>
              <a:rPr lang="en-US" sz="2000" dirty="0"/>
              <a:t>To submit an authorization request, visit our online portal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https://provider.hpsj.com/dre/default.aspx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sz="2000" dirty="0"/>
              <a:t>Authorization form is also available at </a:t>
            </a:r>
            <a:r>
              <a:rPr lang="en-US" sz="2000" dirty="0">
                <a:hlinkClick r:id="rId3"/>
              </a:rPr>
              <a:t>Forms &amp; Documents for HPSJ Providers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B732E-5C7B-4C3D-AC96-EB36EEDAD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61" y="336929"/>
            <a:ext cx="8715775" cy="631265"/>
          </a:xfrm>
        </p:spPr>
        <p:txBody>
          <a:bodyPr/>
          <a:lstStyle/>
          <a:p>
            <a:r>
              <a:rPr lang="en-US" dirty="0"/>
              <a:t>  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27E34-3AE3-4193-A839-353FFB2604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761" y="968193"/>
            <a:ext cx="8598921" cy="5301977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California Health and Safety Code Sections 1363</a:t>
            </a:r>
            <a:r>
              <a:rPr lang="en-US" sz="1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1373.96 &amp;1374.73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California Welfare and Institutions Code, Section 14094.13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cs typeface="Times New Roman" panose="02020603050405020304" pitchFamily="18" charset="0"/>
              </a:rPr>
              <a:t>Department of Health Care Services (DHCS) All Plan Letter (APL) 22-032 Continuity of Care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cs typeface="Times New Roman" panose="02020603050405020304" pitchFamily="18" charset="0"/>
              </a:rPr>
              <a:t>Department of Health Care Services (DHCS) All Plan Letter (APL) 18-008 Continuity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Care for Medi-Cal Members Who Transition into Medi-Cal Managed Care (Revised)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DHCS APL 21-003 Medi-Cal Network Provider and Subcontractor Terminations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DHCS APL 22-018 Skilled Nursing Facilities Long Term Care Benefit Standardization and Transition of Members to Managed Care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HPSJ Contract with the Department of Health Care Services (DHCS) for Medi-Cal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DHCS Transition policy guide: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https://www.dhcs.ca.gov/Documents/Managed_Care_Plan_Transition_Policy_Guide.pdf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088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82625-488E-4ED3-BFC5-73714801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1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6D58D-A5DA-9ADD-BAAD-C9464B835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243411"/>
            <a:ext cx="7864986" cy="631265"/>
          </a:xfrm>
        </p:spPr>
        <p:txBody>
          <a:bodyPr/>
          <a:lstStyle/>
          <a:p>
            <a:r>
              <a:rPr lang="en-US" dirty="0"/>
              <a:t>Transition Continuity of Care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45EC1-9BF2-2B0D-0CA1-D60F230FAF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318" y="968194"/>
            <a:ext cx="8598921" cy="5226627"/>
          </a:xfrm>
        </p:spPr>
        <p:txBody>
          <a:bodyPr>
            <a:noAutofit/>
          </a:bodyPr>
          <a:lstStyle/>
          <a:p>
            <a:r>
              <a:rPr lang="en-US" sz="2400" b="1" dirty="0"/>
              <a:t>CoC for Providers </a:t>
            </a:r>
            <a:r>
              <a:rPr lang="en-US" sz="2400" dirty="0"/>
              <a:t> </a:t>
            </a:r>
            <a:r>
              <a:rPr lang="en-US" sz="2000" dirty="0"/>
              <a:t>Member can keep their provider even if the provider is out of network for the receiving plan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r>
              <a:rPr lang="en-US" sz="2400" b="1" dirty="0"/>
              <a:t>CoC for Covered Services </a:t>
            </a:r>
            <a:r>
              <a:rPr lang="en-US" sz="2000" dirty="0"/>
              <a:t>Member can continue an active course of treatment - receiving plan must honor prior authorizations from the previous plan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r>
              <a:rPr lang="en-US" sz="2400" b="1" dirty="0"/>
              <a:t>CoC Coordination/Care Management </a:t>
            </a:r>
            <a:r>
              <a:rPr lang="en-US" sz="2000" dirty="0"/>
              <a:t>Previous plan and Receiving plan work together to transfer additional supportive information (e.g., care plans) 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r>
              <a:rPr lang="en-US" sz="2400" b="1" dirty="0"/>
              <a:t>Additional Continuity of Care Protections for All Transitioning Members </a:t>
            </a:r>
            <a:r>
              <a:rPr lang="en-US" sz="2400" dirty="0"/>
              <a:t>- </a:t>
            </a:r>
            <a:r>
              <a:rPr lang="en-US" sz="2000" dirty="0"/>
              <a:t>Durable Medical Equipment (DME) rentals and medical supplies, nonemergency medical transportation (NEMT), non-medical transportation (NMT), and scheduled specialist appointments</a:t>
            </a:r>
            <a:endParaRPr lang="en-US" sz="2400" dirty="0"/>
          </a:p>
          <a:p>
            <a:endParaRPr lang="en-US" sz="2400" dirty="0"/>
          </a:p>
          <a:p>
            <a:pPr algn="l"/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67686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855D6-D197-3E32-34DC-BFF0109E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7" y="336929"/>
            <a:ext cx="8279791" cy="631265"/>
          </a:xfrm>
        </p:spPr>
        <p:txBody>
          <a:bodyPr/>
          <a:lstStyle/>
          <a:p>
            <a:r>
              <a:rPr lang="en-US" i="0" u="none" strike="noStrike" baseline="0" dirty="0"/>
              <a:t>Continuity of Care for Providers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CA836-A46D-7EE1-8817-41B550B59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751" y="968194"/>
            <a:ext cx="8875776" cy="4740961"/>
          </a:xfrm>
        </p:spPr>
        <p:txBody>
          <a:bodyPr>
            <a:noAutofit/>
          </a:bodyPr>
          <a:lstStyle/>
          <a:p>
            <a:pPr algn="l"/>
            <a:r>
              <a:rPr lang="en-US" sz="2600" b="0" i="0" u="none" strike="noStrike" baseline="0" dirty="0"/>
              <a:t>Transitioning members may request CoC for Providers for up to 12 months, if:</a:t>
            </a:r>
          </a:p>
          <a:p>
            <a:pPr algn="l">
              <a:spcBef>
                <a:spcPts val="0"/>
              </a:spcBef>
            </a:pPr>
            <a:endParaRPr lang="en-US" sz="2000" b="0" i="0" u="none" strike="noStrike" baseline="0" dirty="0"/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provider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is rendering a service eligible for Continuity of Care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for Providers </a:t>
            </a:r>
          </a:p>
          <a:p>
            <a:pPr marL="457189" lvl="1" indent="0">
              <a:buNone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Member has a Pre-Existing Relationship with an </a:t>
            </a:r>
            <a:r>
              <a:rPr lang="en-US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eligible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provider</a:t>
            </a:r>
          </a:p>
          <a:p>
            <a:pPr marL="457189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(at least one non-emergency visit during the preceding 12 months);</a:t>
            </a:r>
          </a:p>
          <a:p>
            <a:pPr marL="457189" lvl="1" indent="0">
              <a:buNone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Provider is willing to accept HPSJ contracted rates or FFS rates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Provider meets HPSJ’s applicable professional standards and has no disqualifying quality of care issues; and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Provider is California Medicaid State Plan approved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2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E8D81-3E0E-E5C4-D66F-AB8B6BF75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7512158" cy="631265"/>
          </a:xfrm>
        </p:spPr>
        <p:txBody>
          <a:bodyPr/>
          <a:lstStyle/>
          <a:p>
            <a:r>
              <a:rPr lang="en-US" dirty="0"/>
              <a:t>Eligible Provider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733E3-2E8D-647C-7134-139BE70D0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2" t="6517" r="6943" b="4218"/>
          <a:stretch/>
        </p:blipFill>
        <p:spPr>
          <a:xfrm>
            <a:off x="768927" y="968194"/>
            <a:ext cx="7512158" cy="5086693"/>
          </a:xfrm>
          <a:prstGeom prst="rect">
            <a:avLst/>
          </a:prstGeom>
          <a:ln w="12700">
            <a:solidFill>
              <a:srgbClr val="F28B00"/>
            </a:solidFill>
          </a:ln>
        </p:spPr>
      </p:pic>
    </p:spTree>
    <p:extLst>
      <p:ext uri="{BB962C8B-B14F-4D97-AF65-F5344CB8AC3E}">
        <p14:creationId xmlns:p14="http://schemas.microsoft.com/office/powerpoint/2010/main" val="392213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140BB-1344-9A98-6EC0-B7BD298BE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8048882" cy="631265"/>
          </a:xfrm>
        </p:spPr>
        <p:txBody>
          <a:bodyPr/>
          <a:lstStyle/>
          <a:p>
            <a:r>
              <a:rPr lang="en-US" dirty="0"/>
              <a:t>Standard Processing Timeframes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F0C75-7A68-313E-AE7A-E3D2CB07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4367"/>
              </p:ext>
            </p:extLst>
          </p:nvPr>
        </p:nvGraphicFramePr>
        <p:xfrm>
          <a:off x="446809" y="1228278"/>
          <a:ext cx="8208816" cy="4401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564">
                  <a:extLst>
                    <a:ext uri="{9D8B030D-6E8A-4147-A177-3AD203B41FA5}">
                      <a16:colId xmlns:a16="http://schemas.microsoft.com/office/drawing/2014/main" val="4080135356"/>
                    </a:ext>
                  </a:extLst>
                </a:gridCol>
                <a:gridCol w="2299920">
                  <a:extLst>
                    <a:ext uri="{9D8B030D-6E8A-4147-A177-3AD203B41FA5}">
                      <a16:colId xmlns:a16="http://schemas.microsoft.com/office/drawing/2014/main" val="344938844"/>
                    </a:ext>
                  </a:extLst>
                </a:gridCol>
                <a:gridCol w="2005882">
                  <a:extLst>
                    <a:ext uri="{9D8B030D-6E8A-4147-A177-3AD203B41FA5}">
                      <a16:colId xmlns:a16="http://schemas.microsoft.com/office/drawing/2014/main" val="1305596352"/>
                    </a:ext>
                  </a:extLst>
                </a:gridCol>
                <a:gridCol w="2718450">
                  <a:extLst>
                    <a:ext uri="{9D8B030D-6E8A-4147-A177-3AD203B41FA5}">
                      <a16:colId xmlns:a16="http://schemas.microsoft.com/office/drawing/2014/main" val="881473129"/>
                    </a:ext>
                  </a:extLst>
                </a:gridCol>
              </a:tblGrid>
              <a:tr h="394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Definition</a:t>
                      </a:r>
                      <a:endParaRPr lang="en-US" sz="14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Processing</a:t>
                      </a:r>
                      <a:endParaRPr lang="en-US" sz="14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Notification to Provider and member</a:t>
                      </a:r>
                      <a:endParaRPr lang="en-US" sz="14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extLst>
                  <a:ext uri="{0D108BD9-81ED-4DB2-BD59-A6C34878D82A}">
                    <a16:rowId xmlns:a16="http://schemas.microsoft.com/office/drawing/2014/main" val="3268606729"/>
                  </a:ext>
                </a:extLst>
              </a:tr>
              <a:tr h="945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Urgent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of harm to the member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 soon as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possible, but no more than 3 calendar days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Timeframe appropriate for member’s condition, no more than 3 calendar days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extLst>
                  <a:ext uri="{0D108BD9-81ED-4DB2-BD59-A6C34878D82A}">
                    <a16:rowId xmlns:a16="http://schemas.microsoft.com/office/drawing/2014/main" val="3602977675"/>
                  </a:ext>
                </a:extLst>
              </a:tr>
              <a:tr h="1382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Immediate</a:t>
                      </a:r>
                      <a:endParaRPr lang="en-US" sz="14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Member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needs more immediate attention (provider appointment or other services)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 calendar days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 calendar days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extLst>
                  <a:ext uri="{0D108BD9-81ED-4DB2-BD59-A6C34878D82A}">
                    <a16:rowId xmlns:a16="http://schemas.microsoft.com/office/drawing/2014/main" val="2563836801"/>
                  </a:ext>
                </a:extLst>
              </a:tr>
              <a:tr h="1034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Non-Urgent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Member does not qualify for immediate or urgent status</a:t>
                      </a:r>
                      <a:endParaRPr lang="en-US" sz="14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calendar days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 calendar days</a:t>
                      </a:r>
                      <a:endParaRPr lang="en-US" sz="14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extLst>
                  <a:ext uri="{0D108BD9-81ED-4DB2-BD59-A6C34878D82A}">
                    <a16:rowId xmlns:a16="http://schemas.microsoft.com/office/drawing/2014/main" val="28153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5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855D6-D197-3E32-34DC-BFF0109E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7" y="336929"/>
            <a:ext cx="8279791" cy="631265"/>
          </a:xfrm>
        </p:spPr>
        <p:txBody>
          <a:bodyPr/>
          <a:lstStyle/>
          <a:p>
            <a:r>
              <a:rPr lang="en-US" i="0" u="none" strike="noStrike" baseline="0" dirty="0"/>
              <a:t>Continuity of Care for Services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CA836-A46D-7EE1-8817-41B550B59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751" y="968194"/>
            <a:ext cx="8875776" cy="4740961"/>
          </a:xfrm>
        </p:spPr>
        <p:txBody>
          <a:bodyPr>
            <a:noAutofit/>
          </a:bodyPr>
          <a:lstStyle/>
          <a:p>
            <a:pPr algn="l"/>
            <a:r>
              <a:rPr lang="en-US" sz="2600" b="0" i="0" u="none" strike="noStrike" baseline="0" dirty="0"/>
              <a:t>Transitioning members may continue  receiving covered services after January 1, 2024.</a:t>
            </a:r>
          </a:p>
          <a:p>
            <a:pPr algn="l"/>
            <a:endParaRPr lang="en-US" sz="9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honor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Prior Authorizations for six months or until HPSJ reassesses </a:t>
            </a:r>
            <a:r>
              <a:rPr lang="en-US" sz="1800" b="0" i="0" u="none" strike="noStrike" baseline="0" dirty="0">
                <a:latin typeface="Century Gothic" panose="020B0502020202020204" pitchFamily="34" charset="0"/>
              </a:rPr>
              <a:t>(Jan 1- Jul 1, 2024)</a:t>
            </a:r>
          </a:p>
          <a:p>
            <a:pPr marL="457189" lvl="1" indent="0">
              <a:buNone/>
            </a:pPr>
            <a:endParaRPr lang="en-US" sz="200" b="0" i="0" u="none" strike="noStrike" baseline="0" dirty="0">
              <a:latin typeface="Century Gothic" panose="020B0502020202020204" pitchFamily="34" charset="0"/>
            </a:endParaRP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When data is received from DHCS/previous plan, or</a:t>
            </a:r>
          </a:p>
          <a:p>
            <a:pPr lvl="2"/>
            <a:r>
              <a:rPr lang="en-US" sz="1600" b="0" i="0" u="none" strike="noStrike" baseline="0" dirty="0">
                <a:latin typeface="Century Gothic" panose="020B0502020202020204" pitchFamily="34" charset="0"/>
              </a:rPr>
              <a:t>When requested by the member, AR or provider</a:t>
            </a:r>
          </a:p>
          <a:p>
            <a:pPr marL="914377" lvl="2" indent="0">
              <a:buNone/>
            </a:pPr>
            <a:endParaRPr lang="en-US" sz="1600" b="0" i="0" u="none" strike="noStrike" baseline="0" dirty="0"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Must allow continuation of an “Active Course of Treatment” without prior authorization for six months.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Must ensure coordination of care for members Accessing the Transplant Benefit and m</a:t>
            </a:r>
            <a:r>
              <a:rPr lang="en-US" sz="2000" b="0" i="0" u="none" strike="noStrike" baseline="0" dirty="0">
                <a:latin typeface="Century Gothic" panose="020B0502020202020204" pitchFamily="34" charset="0"/>
              </a:rPr>
              <a:t>embers in Inpatient Care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Coordination and hand off to HPSJ for Complex Case Management</a:t>
            </a:r>
            <a:endParaRPr lang="en-US" sz="2000" b="0" i="0" u="none" strike="noStrike" baseline="0" dirty="0">
              <a:latin typeface="Century Gothic" panose="020B0502020202020204" pitchFamily="34" charset="0"/>
            </a:endParaRPr>
          </a:p>
          <a:p>
            <a:pPr lvl="1"/>
            <a:endParaRPr lang="en-US" sz="2000" b="0" i="0" u="none" strike="noStrike" baseline="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8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6047B-005B-7753-F525-7FBE87C25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8315582" cy="631265"/>
          </a:xfrm>
        </p:spPr>
        <p:txBody>
          <a:bodyPr/>
          <a:lstStyle/>
          <a:p>
            <a:r>
              <a:rPr lang="en-US" dirty="0"/>
              <a:t>Durable Medical 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98796-FFC0-A493-239C-4725333E4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539" y="1074888"/>
            <a:ext cx="8598921" cy="4432294"/>
          </a:xfrm>
        </p:spPr>
        <p:txBody>
          <a:bodyPr>
            <a:noAutofit/>
          </a:bodyPr>
          <a:lstStyle/>
          <a:p>
            <a:pPr indent="-22857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 allow members to keep DME rentals/medical supplies from their existing providers for 6 months, or until authorization reassessed:</a:t>
            </a:r>
          </a:p>
          <a:p>
            <a:pPr indent="-228571">
              <a:lnSpc>
                <a:spcPct val="100000"/>
              </a:lnSpc>
              <a:spcBef>
                <a:spcPts val="0"/>
              </a:spcBef>
            </a:pPr>
            <a:endParaRPr lang="en-US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lvl="1" indent="-166688" defTabSz="747713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switch member to a contracted vendor after  reassessment</a:t>
            </a:r>
          </a:p>
          <a:p>
            <a:pPr marL="633413" lvl="1" indent="-114300" defTabSz="747713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Reassessment can be done at any time </a:t>
            </a:r>
          </a:p>
          <a:p>
            <a:pPr marL="633413" lvl="1" indent="-114300" defTabSz="747713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If HPSJ does not complete a new assessment, authorization remains in effect for the duration of the original treatment authorization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2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F3DBC-6F0C-3E29-CA1B-B531ED66B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8290182" cy="631265"/>
          </a:xfrm>
        </p:spPr>
        <p:txBody>
          <a:bodyPr/>
          <a:lstStyle/>
          <a:p>
            <a:r>
              <a:rPr lang="en-US" dirty="0"/>
              <a:t>Transportation (NMT/NEMT)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C5F5-310B-8816-ABE7-77640D6CB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320" y="1282706"/>
            <a:ext cx="8598921" cy="385282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HPSJ must honor all prior authorizations approved by previous MCP for ongoing transportation needs, including the mode of transportation.</a:t>
            </a:r>
            <a:endParaRPr lang="en-US" sz="2400" dirty="0"/>
          </a:p>
          <a:p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 and process member request for NEMT/NMT before January 1, 2024, 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Confirm a network provider is able to deliver the scheduled NEMT/NMT services, or arrange for the services by another network or OON provider without disruption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249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C5CA5E-8454-33FF-3C1F-733317CAE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18" y="336929"/>
            <a:ext cx="8726600" cy="631265"/>
          </a:xfrm>
        </p:spPr>
        <p:txBody>
          <a:bodyPr/>
          <a:lstStyle/>
          <a:p>
            <a:r>
              <a:rPr lang="en-US" dirty="0"/>
              <a:t>Scheduled Specialist Appointments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8D2F4-0E04-C08B-CA51-46796B6DA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320" y="1282706"/>
            <a:ext cx="8598921" cy="4216394"/>
          </a:xfrm>
        </p:spPr>
        <p:txBody>
          <a:bodyPr>
            <a:norm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 a member has an appointment with a Specialist they have not yet seen under their Previous plan, a member may request an appointment with a network specialist within the same timeframe as their scheduled appointment.</a:t>
            </a: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89" lvl="3" indent="-3429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HPSJ cannot arrange for an appointment with a network provider on or before the scheduled appointmen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t, we must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allow the member to keep their appointment with the OON provider.</a:t>
            </a:r>
            <a:endParaRPr lang="en-U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0970"/>
      </p:ext>
    </p:extLst>
  </p:cSld>
  <p:clrMapOvr>
    <a:masterClrMapping/>
  </p:clrMapOvr>
</p:sld>
</file>

<file path=ppt/theme/theme1.xml><?xml version="1.0" encoding="utf-8"?>
<a:theme xmlns:a="http://schemas.openxmlformats.org/drawingml/2006/main" name="1_Se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t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05505-AF38-4A5B-AE06-F1A69EEDB621}"/>
</file>

<file path=customXml/itemProps2.xml><?xml version="1.0" encoding="utf-8"?>
<ds:datastoreItem xmlns:ds="http://schemas.openxmlformats.org/officeDocument/2006/customXml" ds:itemID="{D75A0AF4-3EAA-4022-B70E-D46B3A7A0BD8}"/>
</file>

<file path=customXml/itemProps3.xml><?xml version="1.0" encoding="utf-8"?>
<ds:datastoreItem xmlns:ds="http://schemas.openxmlformats.org/officeDocument/2006/customXml" ds:itemID="{81281D84-6B0E-476B-B96A-FBCDDCAEE82F}"/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1500</Words>
  <Application>Microsoft Office PowerPoint</Application>
  <PresentationFormat>On-screen Show (4:3)</PresentationFormat>
  <Paragraphs>166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Courier</vt:lpstr>
      <vt:lpstr>CourierNew</vt:lpstr>
      <vt:lpstr>Palatino</vt:lpstr>
      <vt:lpstr>SegoeUI</vt:lpstr>
      <vt:lpstr>SegoeUI,Bold</vt:lpstr>
      <vt:lpstr>1_Set Blue</vt:lpstr>
      <vt:lpstr>2_Set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Sessa</dc:creator>
  <cp:lastModifiedBy>Tapinder Dhillon</cp:lastModifiedBy>
  <cp:revision>141</cp:revision>
  <dcterms:created xsi:type="dcterms:W3CDTF">2022-02-02T22:28:34Z</dcterms:created>
  <dcterms:modified xsi:type="dcterms:W3CDTF">2023-11-09T00:29:11Z</dcterms:modified>
</cp:coreProperties>
</file>